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tif" ContentType="image/tif"/>
  <Default Extension="jpg" ContentType="image/jp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9" r:id="rId1"/>
    <p:sldMasterId id="2147483757" r:id="rId2"/>
  </p:sldMasterIdLst>
  <p:notesMasterIdLst>
    <p:notesMasterId r:id="rId98"/>
  </p:notesMasterIdLst>
  <p:handoutMasterIdLst>
    <p:handoutMasterId r:id="rId99"/>
  </p:handoutMasterIdLst>
  <p:sldIdLst>
    <p:sldId id="256" r:id="rId3"/>
    <p:sldId id="405" r:id="rId4"/>
    <p:sldId id="357" r:id="rId5"/>
    <p:sldId id="409" r:id="rId6"/>
    <p:sldId id="279" r:id="rId7"/>
    <p:sldId id="425" r:id="rId8"/>
    <p:sldId id="280" r:id="rId9"/>
    <p:sldId id="415" r:id="rId10"/>
    <p:sldId id="417" r:id="rId11"/>
    <p:sldId id="420" r:id="rId12"/>
    <p:sldId id="422" r:id="rId13"/>
    <p:sldId id="424" r:id="rId14"/>
    <p:sldId id="423" r:id="rId15"/>
    <p:sldId id="418" r:id="rId16"/>
    <p:sldId id="419" r:id="rId17"/>
    <p:sldId id="416" r:id="rId18"/>
    <p:sldId id="404" r:id="rId19"/>
    <p:sldId id="332" r:id="rId20"/>
    <p:sldId id="333" r:id="rId21"/>
    <p:sldId id="394" r:id="rId22"/>
    <p:sldId id="428" r:id="rId23"/>
    <p:sldId id="427" r:id="rId24"/>
    <p:sldId id="454" r:id="rId25"/>
    <p:sldId id="426" r:id="rId26"/>
    <p:sldId id="453" r:id="rId27"/>
    <p:sldId id="258" r:id="rId28"/>
    <p:sldId id="260" r:id="rId29"/>
    <p:sldId id="429" r:id="rId30"/>
    <p:sldId id="261" r:id="rId31"/>
    <p:sldId id="262" r:id="rId32"/>
    <p:sldId id="263" r:id="rId33"/>
    <p:sldId id="264" r:id="rId34"/>
    <p:sldId id="265" r:id="rId35"/>
    <p:sldId id="266" r:id="rId36"/>
    <p:sldId id="396" r:id="rId37"/>
    <p:sldId id="398" r:id="rId38"/>
    <p:sldId id="399" r:id="rId39"/>
    <p:sldId id="282" r:id="rId40"/>
    <p:sldId id="271" r:id="rId41"/>
    <p:sldId id="267" r:id="rId42"/>
    <p:sldId id="286" r:id="rId43"/>
    <p:sldId id="345" r:id="rId44"/>
    <p:sldId id="400" r:id="rId45"/>
    <p:sldId id="347" r:id="rId46"/>
    <p:sldId id="349" r:id="rId47"/>
    <p:sldId id="350" r:id="rId48"/>
    <p:sldId id="351" r:id="rId49"/>
    <p:sldId id="352" r:id="rId50"/>
    <p:sldId id="353" r:id="rId51"/>
    <p:sldId id="403" r:id="rId52"/>
    <p:sldId id="430" r:id="rId53"/>
    <p:sldId id="268" r:id="rId54"/>
    <p:sldId id="461" r:id="rId55"/>
    <p:sldId id="431" r:id="rId56"/>
    <p:sldId id="432" r:id="rId57"/>
    <p:sldId id="433" r:id="rId58"/>
    <p:sldId id="269" r:id="rId59"/>
    <p:sldId id="434" r:id="rId60"/>
    <p:sldId id="435" r:id="rId61"/>
    <p:sldId id="273" r:id="rId62"/>
    <p:sldId id="440" r:id="rId63"/>
    <p:sldId id="462" r:id="rId64"/>
    <p:sldId id="439" r:id="rId65"/>
    <p:sldId id="436" r:id="rId66"/>
    <p:sldId id="274" r:id="rId67"/>
    <p:sldId id="358" r:id="rId68"/>
    <p:sldId id="359" r:id="rId69"/>
    <p:sldId id="442" r:id="rId70"/>
    <p:sldId id="441" r:id="rId71"/>
    <p:sldId id="443" r:id="rId72"/>
    <p:sldId id="455" r:id="rId73"/>
    <p:sldId id="364" r:id="rId74"/>
    <p:sldId id="365" r:id="rId75"/>
    <p:sldId id="366" r:id="rId76"/>
    <p:sldId id="367" r:id="rId77"/>
    <p:sldId id="368" r:id="rId78"/>
    <p:sldId id="369" r:id="rId79"/>
    <p:sldId id="370" r:id="rId80"/>
    <p:sldId id="371" r:id="rId81"/>
    <p:sldId id="372" r:id="rId82"/>
    <p:sldId id="445" r:id="rId83"/>
    <p:sldId id="459" r:id="rId84"/>
    <p:sldId id="458" r:id="rId85"/>
    <p:sldId id="460" r:id="rId86"/>
    <p:sldId id="457" r:id="rId87"/>
    <p:sldId id="379" r:id="rId88"/>
    <p:sldId id="447" r:id="rId89"/>
    <p:sldId id="446" r:id="rId90"/>
    <p:sldId id="380" r:id="rId91"/>
    <p:sldId id="375" r:id="rId92"/>
    <p:sldId id="456" r:id="rId93"/>
    <p:sldId id="449" r:id="rId94"/>
    <p:sldId id="450" r:id="rId95"/>
    <p:sldId id="451" r:id="rId96"/>
    <p:sldId id="448" r:id="rId97"/>
  </p:sldIdLst>
  <p:sldSz cx="9144000" cy="6858000" type="screen4x3"/>
  <p:notesSz cx="6858000" cy="9144000"/>
  <p:defaultTextStyle>
    <a:defPPr>
      <a:defRPr lang="zh-CN"/>
    </a:defPPr>
    <a:lvl1pPr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779CE5"/>
    <a:srgbClr val="5784DF"/>
    <a:srgbClr val="007FFE"/>
    <a:srgbClr val="006666"/>
    <a:srgbClr val="3399FF"/>
    <a:srgbClr val="FD6B31"/>
    <a:srgbClr val="0099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7735"/>
    <p:restoredTop sz="87060" autoAdjust="0"/>
  </p:normalViewPr>
  <p:slideViewPr>
    <p:cSldViewPr>
      <p:cViewPr varScale="1">
        <p:scale>
          <a:sx n="73" d="100"/>
          <a:sy n="73" d="100"/>
        </p:scale>
        <p:origin x="1109" y="5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theme" Target="theme/theme1.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103"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handoutMaster" Target="handoutMasters/handoutMaster1.xml"/><Relationship Id="rId101"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notesMaster" Target="notesMasters/notesMaster1.xml"/><Relationship Id="rId3" Type="http://schemas.openxmlformats.org/officeDocument/2006/relationships/slide" Target="slides/slid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24CF0738-AD80-4C18-BB8A-B6D12D34DA0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eaLnBrk="1" hangingPunct="1">
              <a:defRPr sz="1200">
                <a:latin typeface="Times New Roman" charset="0"/>
                <a:ea typeface="宋体" charset="-122"/>
              </a:defRPr>
            </a:lvl1pPr>
          </a:lstStyle>
          <a:p>
            <a:pPr>
              <a:defRPr/>
            </a:pPr>
            <a:endParaRPr lang="zh-CN" altLang="en-US"/>
          </a:p>
        </p:txBody>
      </p:sp>
      <p:sp>
        <p:nvSpPr>
          <p:cNvPr id="3" name="日期占位符 2">
            <a:extLst>
              <a:ext uri="{FF2B5EF4-FFF2-40B4-BE49-F238E27FC236}">
                <a16:creationId xmlns:a16="http://schemas.microsoft.com/office/drawing/2014/main" id="{A78EBCEA-7A4B-43FA-962B-006D17B0293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eaLnBrk="1" hangingPunct="1">
              <a:defRPr sz="1200">
                <a:latin typeface="Times New Roman" charset="0"/>
                <a:ea typeface="宋体" charset="-122"/>
              </a:defRPr>
            </a:lvl1pPr>
          </a:lstStyle>
          <a:p>
            <a:pPr>
              <a:defRPr/>
            </a:pPr>
            <a:fld id="{761889B3-5260-4ED8-84C6-93A2C3F082EF}" type="datetimeFigureOut">
              <a:rPr lang="zh-CN" altLang="en-US"/>
              <a:pPr>
                <a:defRPr/>
              </a:pPr>
              <a:t>2021/10/29</a:t>
            </a:fld>
            <a:endParaRPr lang="zh-CN" altLang="en-US"/>
          </a:p>
        </p:txBody>
      </p:sp>
      <p:sp>
        <p:nvSpPr>
          <p:cNvPr id="4" name="页脚占位符 3">
            <a:extLst>
              <a:ext uri="{FF2B5EF4-FFF2-40B4-BE49-F238E27FC236}">
                <a16:creationId xmlns:a16="http://schemas.microsoft.com/office/drawing/2014/main" id="{4AB10A50-0A9F-4683-BFCA-96E58380D82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eaLnBrk="1" hangingPunct="1">
              <a:defRPr sz="1200">
                <a:latin typeface="Times New Roman" charset="0"/>
                <a:ea typeface="宋体" charset="-122"/>
              </a:defRPr>
            </a:lvl1pPr>
          </a:lstStyle>
          <a:p>
            <a:pPr>
              <a:defRPr/>
            </a:pPr>
            <a:endParaRPr lang="zh-CN" altLang="en-US"/>
          </a:p>
        </p:txBody>
      </p:sp>
      <p:sp>
        <p:nvSpPr>
          <p:cNvPr id="5" name="幻灯片编号占位符 4">
            <a:extLst>
              <a:ext uri="{FF2B5EF4-FFF2-40B4-BE49-F238E27FC236}">
                <a16:creationId xmlns:a16="http://schemas.microsoft.com/office/drawing/2014/main" id="{1883DD69-C42A-4733-AD92-84B3FD7F048D}"/>
              </a:ext>
            </a:extLst>
          </p:cNvPr>
          <p:cNvSpPr>
            <a:spLocks noGrp="1"/>
          </p:cNvSpPr>
          <p:nvPr>
            <p:ph type="sldNum" sz="quarter" idx="3"/>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836E61B0-E07E-438A-B59F-66534FD041E0}" type="slidenum">
              <a:rPr lang="zh-CN" altLang="en-US"/>
              <a:pPr>
                <a:defRPr/>
              </a:pPr>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9E98BCAC-61FE-44CE-8665-8294B31DA8A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eaLnBrk="1" hangingPunct="1">
              <a:defRPr sz="1200">
                <a:latin typeface="Times New Roman" charset="0"/>
                <a:ea typeface="宋体" charset="-122"/>
              </a:defRPr>
            </a:lvl1pPr>
          </a:lstStyle>
          <a:p>
            <a:pPr>
              <a:defRPr/>
            </a:pPr>
            <a:endParaRPr lang="zh-CN" altLang="en-US"/>
          </a:p>
        </p:txBody>
      </p:sp>
      <p:sp>
        <p:nvSpPr>
          <p:cNvPr id="3" name="日期占位符 2">
            <a:extLst>
              <a:ext uri="{FF2B5EF4-FFF2-40B4-BE49-F238E27FC236}">
                <a16:creationId xmlns:a16="http://schemas.microsoft.com/office/drawing/2014/main" id="{D553AC7A-E972-4512-973B-CF9DC7DAB19A}"/>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eaLnBrk="1" hangingPunct="1">
              <a:defRPr sz="1200">
                <a:latin typeface="Times New Roman" charset="0"/>
                <a:ea typeface="宋体" charset="-122"/>
              </a:defRPr>
            </a:lvl1pPr>
          </a:lstStyle>
          <a:p>
            <a:pPr>
              <a:defRPr/>
            </a:pPr>
            <a:fld id="{438E3573-DEA3-4428-AE43-23BBE7F970E5}" type="datetimeFigureOut">
              <a:rPr lang="zh-CN" altLang="en-US"/>
              <a:pPr>
                <a:defRPr/>
              </a:pPr>
              <a:t>2021/10/29</a:t>
            </a:fld>
            <a:endParaRPr lang="zh-CN" altLang="en-US"/>
          </a:p>
        </p:txBody>
      </p:sp>
      <p:sp>
        <p:nvSpPr>
          <p:cNvPr id="4" name="幻灯片图像占位符 3">
            <a:extLst>
              <a:ext uri="{FF2B5EF4-FFF2-40B4-BE49-F238E27FC236}">
                <a16:creationId xmlns:a16="http://schemas.microsoft.com/office/drawing/2014/main" id="{1F1464C2-502E-4BF0-AC70-B83C6952EC77}"/>
              </a:ext>
            </a:extLst>
          </p:cNvPr>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a:extLst>
              <a:ext uri="{FF2B5EF4-FFF2-40B4-BE49-F238E27FC236}">
                <a16:creationId xmlns:a16="http://schemas.microsoft.com/office/drawing/2014/main" id="{B650FE1F-1EA9-4421-94D2-F8F4926FFCC7}"/>
              </a:ext>
            </a:extLst>
          </p:cNvPr>
          <p:cNvSpPr>
            <a:spLocks noGrp="1"/>
          </p:cNvSpPr>
          <p:nvPr>
            <p:ph type="body" sz="quarter" idx="3"/>
          </p:nvPr>
        </p:nvSpPr>
        <p:spPr>
          <a:xfrm>
            <a:off x="685800" y="4400550"/>
            <a:ext cx="5486400" cy="3600450"/>
          </a:xfrm>
          <a:prstGeom prst="rect">
            <a:avLst/>
          </a:prstGeom>
        </p:spPr>
        <p:txBody>
          <a:bodyPr vert="horz" wrap="square" lIns="91440" tIns="45720" rIns="91440" bIns="45720" numCol="1" anchor="t" anchorCtr="0" compatLnSpc="1">
            <a:prstTxWarp prst="textNoShape">
              <a:avLst/>
            </a:prstTxWarp>
          </a:bodyPr>
          <a:lstStyle/>
          <a:p>
            <a:pPr lvl="0"/>
            <a:r>
              <a:rPr lang="zh-CN" altLang="en-US" noProof="0"/>
              <a:t>单击此处编辑母版文本样式</a:t>
            </a:r>
          </a:p>
          <a:p>
            <a:pPr lvl="1"/>
            <a:r>
              <a:rPr lang="zh-CN" altLang="en-US" noProof="0"/>
              <a:t>二级</a:t>
            </a:r>
          </a:p>
          <a:p>
            <a:pPr lvl="2"/>
            <a:r>
              <a:rPr lang="zh-CN" altLang="en-US" noProof="0"/>
              <a:t>三级</a:t>
            </a:r>
          </a:p>
          <a:p>
            <a:pPr lvl="3"/>
            <a:r>
              <a:rPr lang="zh-CN" altLang="en-US" noProof="0"/>
              <a:t>四级</a:t>
            </a:r>
          </a:p>
          <a:p>
            <a:pPr lvl="4"/>
            <a:r>
              <a:rPr lang="zh-CN" altLang="en-US" noProof="0"/>
              <a:t>五级</a:t>
            </a:r>
          </a:p>
        </p:txBody>
      </p:sp>
      <p:sp>
        <p:nvSpPr>
          <p:cNvPr id="6" name="页脚占位符 5">
            <a:extLst>
              <a:ext uri="{FF2B5EF4-FFF2-40B4-BE49-F238E27FC236}">
                <a16:creationId xmlns:a16="http://schemas.microsoft.com/office/drawing/2014/main" id="{DAD0452F-F6C3-488E-A206-7BBB890AABDD}"/>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1" hangingPunct="1">
              <a:defRPr sz="1200">
                <a:latin typeface="Times New Roman" charset="0"/>
                <a:ea typeface="宋体" charset="-122"/>
              </a:defRPr>
            </a:lvl1pPr>
          </a:lstStyle>
          <a:p>
            <a:pPr>
              <a:defRPr/>
            </a:pPr>
            <a:endParaRPr lang="zh-CN" altLang="en-US"/>
          </a:p>
        </p:txBody>
      </p:sp>
      <p:sp>
        <p:nvSpPr>
          <p:cNvPr id="7" name="幻灯片编号占位符 6">
            <a:extLst>
              <a:ext uri="{FF2B5EF4-FFF2-40B4-BE49-F238E27FC236}">
                <a16:creationId xmlns:a16="http://schemas.microsoft.com/office/drawing/2014/main" id="{7754446F-D98C-4D0C-BC9C-915525A813B0}"/>
              </a:ext>
            </a:extLst>
          </p:cNvPr>
          <p:cNvSpPr>
            <a:spLocks noGrp="1"/>
          </p:cNvSpPr>
          <p:nvPr>
            <p:ph type="sldNum" sz="quarter" idx="5"/>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BE8A2552-CE1C-458C-850F-F20AC448B6FC}"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等线" panose="02010600030101010101" pitchFamily="2" charset="-122"/>
        <a:ea typeface="等线" panose="02010600030101010101" pitchFamily="2" charset="-122"/>
        <a:cs typeface="DengXian"/>
      </a:defRPr>
    </a:lvl1pPr>
    <a:lvl2pPr marL="457200" algn="l" rtl="0" eaLnBrk="0" fontAlgn="base" hangingPunct="0">
      <a:spcBef>
        <a:spcPct val="30000"/>
      </a:spcBef>
      <a:spcAft>
        <a:spcPct val="0"/>
      </a:spcAft>
      <a:defRPr sz="1200" kern="1200">
        <a:solidFill>
          <a:schemeClr val="tx1"/>
        </a:solidFill>
        <a:latin typeface="等线" panose="02010600030101010101" pitchFamily="2" charset="-122"/>
        <a:ea typeface="等线" panose="02010600030101010101" pitchFamily="2" charset="-122"/>
        <a:cs typeface="DengXian"/>
      </a:defRPr>
    </a:lvl2pPr>
    <a:lvl3pPr marL="914400" algn="l" rtl="0" eaLnBrk="0" fontAlgn="base" hangingPunct="0">
      <a:spcBef>
        <a:spcPct val="30000"/>
      </a:spcBef>
      <a:spcAft>
        <a:spcPct val="0"/>
      </a:spcAft>
      <a:defRPr sz="1200" kern="1200">
        <a:solidFill>
          <a:schemeClr val="tx1"/>
        </a:solidFill>
        <a:latin typeface="等线" panose="02010600030101010101" pitchFamily="2" charset="-122"/>
        <a:ea typeface="等线" panose="02010600030101010101" pitchFamily="2" charset="-122"/>
        <a:cs typeface="DengXian"/>
      </a:defRPr>
    </a:lvl3pPr>
    <a:lvl4pPr marL="1371600" algn="l" rtl="0" eaLnBrk="0" fontAlgn="base" hangingPunct="0">
      <a:spcBef>
        <a:spcPct val="30000"/>
      </a:spcBef>
      <a:spcAft>
        <a:spcPct val="0"/>
      </a:spcAft>
      <a:defRPr sz="1200" kern="1200">
        <a:solidFill>
          <a:schemeClr val="tx1"/>
        </a:solidFill>
        <a:latin typeface="等线" panose="02010600030101010101" pitchFamily="2" charset="-122"/>
        <a:ea typeface="等线" panose="02010600030101010101" pitchFamily="2" charset="-122"/>
        <a:cs typeface="DengXian"/>
      </a:defRPr>
    </a:lvl4pPr>
    <a:lvl5pPr marL="1828800" algn="l" rtl="0" eaLnBrk="0" fontAlgn="base" hangingPunct="0">
      <a:spcBef>
        <a:spcPct val="30000"/>
      </a:spcBef>
      <a:spcAft>
        <a:spcPct val="0"/>
      </a:spcAft>
      <a:defRPr sz="1200" kern="1200">
        <a:solidFill>
          <a:schemeClr val="tx1"/>
        </a:solidFill>
        <a:latin typeface="等线" panose="02010600030101010101" pitchFamily="2" charset="-122"/>
        <a:ea typeface="等线" panose="02010600030101010101" pitchFamily="2" charset="-122"/>
        <a:cs typeface="DengXian"/>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srgbClr val="FF0000"/>
                </a:solidFill>
              </a:rPr>
              <a:t>注：</a:t>
            </a:r>
            <a:r>
              <a:rPr lang="en-US" altLang="zh-CN" sz="1200" dirty="0">
                <a:solidFill>
                  <a:srgbClr val="FF0000"/>
                </a:solidFill>
              </a:rPr>
              <a:t> </a:t>
            </a:r>
            <a:r>
              <a:rPr lang="zh-CN" altLang="zh-CN" sz="1200" dirty="0">
                <a:solidFill>
                  <a:srgbClr val="FF0000"/>
                </a:solidFill>
              </a:rPr>
              <a:t>事实上，对于数字滤波而言，其滤波器的系数通常是对称的。否则，卷积的计算需要先反向对折，然后进行乘累加的计算。上述神经网络权值满足对称吗？我想答案是否定的！所以，上述称其为卷积运算，显然是有失偏颇的。但这并不重要，仅仅是一个名词称谓而已。只是，搞信号处理的人，在初次接触卷积神经网络的时候，带来了一些理解上的误区。</a:t>
            </a:r>
            <a:endParaRPr lang="zh-CN" altLang="en-US" sz="1200" dirty="0">
              <a:solidFill>
                <a:srgbClr val="FF0000"/>
              </a:solidFill>
            </a:endParaRPr>
          </a:p>
          <a:p>
            <a:endParaRPr lang="zh-CN" altLang="en-US" dirty="0"/>
          </a:p>
        </p:txBody>
      </p:sp>
      <p:sp>
        <p:nvSpPr>
          <p:cNvPr id="4" name="灯片编号占位符 3"/>
          <p:cNvSpPr>
            <a:spLocks noGrp="1"/>
          </p:cNvSpPr>
          <p:nvPr>
            <p:ph type="sldNum" sz="quarter" idx="10"/>
          </p:nvPr>
        </p:nvSpPr>
        <p:spPr/>
        <p:txBody>
          <a:bodyPr/>
          <a:lstStyle/>
          <a:p>
            <a:fld id="{46563D51-7C6B-4058-AB6E-3FA9A5DE1F6A}" type="slidenum">
              <a:rPr lang="zh-CN" altLang="en-US" smtClean="0"/>
              <a:t>3</a:t>
            </a:fld>
            <a:endParaRPr lang="zh-CN" altLang="en-US"/>
          </a:p>
        </p:txBody>
      </p:sp>
    </p:spTree>
    <p:extLst>
      <p:ext uri="{BB962C8B-B14F-4D97-AF65-F5344CB8AC3E}">
        <p14:creationId xmlns:p14="http://schemas.microsoft.com/office/powerpoint/2010/main" val="3367564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一个图像可看作是像素矩阵</a:t>
            </a:r>
            <a:r>
              <a:rPr lang="en-US" altLang="zh-CN" dirty="0"/>
              <a:t>/</a:t>
            </a:r>
            <a:r>
              <a:rPr lang="zh-CN" altLang="en-US" dirty="0"/>
              <a:t>张量</a:t>
            </a:r>
          </a:p>
        </p:txBody>
      </p:sp>
      <p:sp>
        <p:nvSpPr>
          <p:cNvPr id="4" name="灯片编号占位符 3"/>
          <p:cNvSpPr>
            <a:spLocks noGrp="1"/>
          </p:cNvSpPr>
          <p:nvPr>
            <p:ph type="sldNum" sz="quarter" idx="10"/>
          </p:nvPr>
        </p:nvSpPr>
        <p:spPr/>
        <p:txBody>
          <a:bodyPr/>
          <a:lstStyle/>
          <a:p>
            <a:pPr>
              <a:defRPr/>
            </a:pPr>
            <a:fld id="{BE8A2552-CE1C-458C-850F-F20AC448B6FC}" type="slidenum">
              <a:rPr lang="zh-CN" altLang="en-US" smtClean="0"/>
              <a:pPr>
                <a:defRPr/>
              </a:pPr>
              <a:t>23</a:t>
            </a:fld>
            <a:endParaRPr lang="zh-CN" altLang="en-US"/>
          </a:p>
        </p:txBody>
      </p:sp>
    </p:spTree>
    <p:extLst>
      <p:ext uri="{BB962C8B-B14F-4D97-AF65-F5344CB8AC3E}">
        <p14:creationId xmlns:p14="http://schemas.microsoft.com/office/powerpoint/2010/main" val="507782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等线" panose="02010600030101010101" pitchFamily="2" charset="-122"/>
                <a:ea typeface="等线" panose="02010600030101010101" pitchFamily="2" charset="-122"/>
                <a:cs typeface="DengXian"/>
              </a:rPr>
              <a:t>这个</a:t>
            </a:r>
            <a:r>
              <a:rPr lang="en-US" altLang="zh-CN" sz="1200" b="0" i="0" kern="1200" dirty="0">
                <a:solidFill>
                  <a:schemeClr val="tx1"/>
                </a:solidFill>
                <a:effectLst/>
                <a:latin typeface="等线" panose="02010600030101010101" pitchFamily="2" charset="-122"/>
                <a:ea typeface="等线" panose="02010600030101010101" pitchFamily="2" charset="-122"/>
                <a:cs typeface="DengXian"/>
              </a:rPr>
              <a:t>5x5</a:t>
            </a:r>
            <a:r>
              <a:rPr lang="zh-CN" altLang="en-US" sz="1200" b="0" i="0" kern="1200" dirty="0">
                <a:solidFill>
                  <a:schemeClr val="tx1"/>
                </a:solidFill>
                <a:effectLst/>
                <a:latin typeface="等线" panose="02010600030101010101" pitchFamily="2" charset="-122"/>
                <a:ea typeface="等线" panose="02010600030101010101" pitchFamily="2" charset="-122"/>
                <a:cs typeface="DengXian"/>
              </a:rPr>
              <a:t>的区域就叫做 感受视野</a:t>
            </a:r>
            <a:r>
              <a:rPr lang="en-US" altLang="zh-CN" sz="1200" b="0" i="0" kern="1200" dirty="0">
                <a:solidFill>
                  <a:schemeClr val="tx1"/>
                </a:solidFill>
                <a:effectLst/>
                <a:latin typeface="等线" panose="02010600030101010101" pitchFamily="2" charset="-122"/>
                <a:ea typeface="等线" panose="02010600030101010101" pitchFamily="2" charset="-122"/>
                <a:cs typeface="DengXian"/>
              </a:rPr>
              <a:t>( </a:t>
            </a:r>
            <a:r>
              <a:rPr lang="en-US" altLang="zh-CN" sz="1200" b="0" i="1" kern="1200" dirty="0">
                <a:solidFill>
                  <a:schemeClr val="tx1"/>
                </a:solidFill>
                <a:effectLst/>
                <a:latin typeface="等线" panose="02010600030101010101" pitchFamily="2" charset="-122"/>
                <a:ea typeface="等线" panose="02010600030101010101" pitchFamily="2" charset="-122"/>
                <a:cs typeface="DengXian"/>
              </a:rPr>
              <a:t>local receptive field)</a:t>
            </a:r>
            <a:r>
              <a:rPr lang="zh-CN" altLang="en-US" sz="1200" b="0" i="1" kern="1200" dirty="0">
                <a:solidFill>
                  <a:schemeClr val="tx1"/>
                </a:solidFill>
                <a:effectLst/>
                <a:latin typeface="等线" panose="02010600030101010101" pitchFamily="2" charset="-122"/>
                <a:ea typeface="等线" panose="02010600030101010101" pitchFamily="2" charset="-122"/>
                <a:cs typeface="DengXian"/>
              </a:rPr>
              <a:t>，表示</a:t>
            </a:r>
            <a:r>
              <a:rPr lang="zh-CN" altLang="en-US" sz="1200" b="0" i="0" kern="1200" dirty="0">
                <a:solidFill>
                  <a:schemeClr val="tx1"/>
                </a:solidFill>
                <a:effectLst/>
                <a:latin typeface="等线" panose="02010600030101010101" pitchFamily="2" charset="-122"/>
                <a:ea typeface="等线" panose="02010600030101010101" pitchFamily="2" charset="-122"/>
                <a:cs typeface="DengXian"/>
              </a:rPr>
              <a:t>一个隐藏层神经元在输入层的感受区域。这</a:t>
            </a:r>
            <a:r>
              <a:rPr lang="en-US" altLang="zh-CN" sz="1200" b="0" i="0" kern="1200" dirty="0">
                <a:solidFill>
                  <a:schemeClr val="tx1"/>
                </a:solidFill>
                <a:effectLst/>
                <a:latin typeface="等线" panose="02010600030101010101" pitchFamily="2" charset="-122"/>
                <a:ea typeface="等线" panose="02010600030101010101" pitchFamily="2" charset="-122"/>
                <a:cs typeface="DengXian"/>
              </a:rPr>
              <a:t>5x5=25</a:t>
            </a:r>
            <a:r>
              <a:rPr lang="zh-CN" altLang="en-US" sz="1200" b="0" i="0" kern="1200" dirty="0">
                <a:solidFill>
                  <a:schemeClr val="tx1"/>
                </a:solidFill>
                <a:effectLst/>
                <a:latin typeface="等线" panose="02010600030101010101" pitchFamily="2" charset="-122"/>
                <a:ea typeface="等线" panose="02010600030101010101" pitchFamily="2" charset="-122"/>
                <a:cs typeface="DengXian"/>
              </a:rPr>
              <a:t>个连接对应有</a:t>
            </a:r>
            <a:r>
              <a:rPr lang="en-US" altLang="zh-CN" sz="1200" b="0" i="0" kern="1200" dirty="0">
                <a:solidFill>
                  <a:schemeClr val="tx1"/>
                </a:solidFill>
                <a:effectLst/>
                <a:latin typeface="等线" panose="02010600030101010101" pitchFamily="2" charset="-122"/>
                <a:ea typeface="等线" panose="02010600030101010101" pitchFamily="2" charset="-122"/>
                <a:cs typeface="DengXian"/>
              </a:rPr>
              <a:t>25</a:t>
            </a:r>
            <a:r>
              <a:rPr lang="zh-CN" altLang="en-US" sz="1200" b="0" i="0" kern="1200" dirty="0">
                <a:solidFill>
                  <a:schemeClr val="tx1"/>
                </a:solidFill>
                <a:effectLst/>
                <a:latin typeface="等线" panose="02010600030101010101" pitchFamily="2" charset="-122"/>
                <a:ea typeface="等线" panose="02010600030101010101" pitchFamily="2" charset="-122"/>
                <a:cs typeface="DengXian"/>
              </a:rPr>
              <a:t>个权重参数</a:t>
            </a:r>
            <a:r>
              <a:rPr lang="en-US" altLang="zh-CN" sz="1200" b="0" i="0" kern="1200" dirty="0">
                <a:solidFill>
                  <a:schemeClr val="tx1"/>
                </a:solidFill>
                <a:effectLst/>
                <a:latin typeface="等线" panose="02010600030101010101" pitchFamily="2" charset="-122"/>
                <a:ea typeface="等线" panose="02010600030101010101" pitchFamily="2" charset="-122"/>
                <a:cs typeface="DengXian"/>
              </a:rPr>
              <a:t>w</a:t>
            </a:r>
            <a:r>
              <a:rPr lang="zh-CN" altLang="en-US" sz="1200" b="0" i="0" kern="1200" dirty="0">
                <a:solidFill>
                  <a:schemeClr val="tx1"/>
                </a:solidFill>
                <a:effectLst/>
                <a:latin typeface="等线" panose="02010600030101010101" pitchFamily="2" charset="-122"/>
                <a:ea typeface="等线" panose="02010600030101010101" pitchFamily="2" charset="-122"/>
                <a:cs typeface="DengXian"/>
              </a:rPr>
              <a:t>，还有一个全局共用的基值</a:t>
            </a:r>
            <a:r>
              <a:rPr lang="en-US" altLang="zh-CN" sz="1200" b="0" i="0" kern="1200" dirty="0">
                <a:solidFill>
                  <a:schemeClr val="tx1"/>
                </a:solidFill>
                <a:effectLst/>
                <a:latin typeface="等线" panose="02010600030101010101" pitchFamily="2" charset="-122"/>
                <a:ea typeface="等线" panose="02010600030101010101" pitchFamily="2" charset="-122"/>
                <a:cs typeface="DengXian"/>
              </a:rPr>
              <a:t>b</a:t>
            </a:r>
            <a:r>
              <a:rPr lang="zh-CN" altLang="en-US" sz="1200" b="0" i="0" kern="1200" dirty="0">
                <a:solidFill>
                  <a:schemeClr val="tx1"/>
                </a:solidFill>
                <a:effectLst/>
                <a:latin typeface="等线" panose="02010600030101010101" pitchFamily="2" charset="-122"/>
                <a:ea typeface="等线" panose="02010600030101010101" pitchFamily="2" charset="-122"/>
                <a:cs typeface="DengXian"/>
              </a:rPr>
              <a:t>。</a:t>
            </a:r>
            <a:endParaRPr lang="zh-CN" altLang="en-US" dirty="0"/>
          </a:p>
        </p:txBody>
      </p:sp>
      <p:sp>
        <p:nvSpPr>
          <p:cNvPr id="4" name="灯片编号占位符 3"/>
          <p:cNvSpPr>
            <a:spLocks noGrp="1"/>
          </p:cNvSpPr>
          <p:nvPr>
            <p:ph type="sldNum" sz="quarter" idx="5"/>
          </p:nvPr>
        </p:nvSpPr>
        <p:spPr/>
        <p:txBody>
          <a:bodyPr/>
          <a:lstStyle/>
          <a:p>
            <a:pPr>
              <a:defRPr/>
            </a:pPr>
            <a:fld id="{BE8A2552-CE1C-458C-850F-F20AC448B6FC}" type="slidenum">
              <a:rPr lang="zh-CN" altLang="en-US" smtClean="0"/>
              <a:pPr>
                <a:defRPr/>
              </a:pPr>
              <a:t>27</a:t>
            </a:fld>
            <a:endParaRPr lang="zh-CN" altLang="en-US"/>
          </a:p>
        </p:txBody>
      </p:sp>
    </p:spTree>
    <p:extLst>
      <p:ext uri="{BB962C8B-B14F-4D97-AF65-F5344CB8AC3E}">
        <p14:creationId xmlns:p14="http://schemas.microsoft.com/office/powerpoint/2010/main" val="5726336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等线" panose="02010600030101010101" pitchFamily="2" charset="-122"/>
                <a:ea typeface="等线" panose="02010600030101010101" pitchFamily="2" charset="-122"/>
                <a:cs typeface="DengXian"/>
              </a:rPr>
              <a:t>这个</a:t>
            </a:r>
            <a:r>
              <a:rPr lang="en-US" altLang="zh-CN" sz="1200" b="0" i="0" kern="1200" dirty="0">
                <a:solidFill>
                  <a:schemeClr val="tx1"/>
                </a:solidFill>
                <a:effectLst/>
                <a:latin typeface="等线" panose="02010600030101010101" pitchFamily="2" charset="-122"/>
                <a:ea typeface="等线" panose="02010600030101010101" pitchFamily="2" charset="-122"/>
                <a:cs typeface="DengXian"/>
              </a:rPr>
              <a:t>5x5</a:t>
            </a:r>
            <a:r>
              <a:rPr lang="zh-CN" altLang="en-US" sz="1200" b="0" i="0" kern="1200" dirty="0">
                <a:solidFill>
                  <a:schemeClr val="tx1"/>
                </a:solidFill>
                <a:effectLst/>
                <a:latin typeface="等线" panose="02010600030101010101" pitchFamily="2" charset="-122"/>
                <a:ea typeface="等线" panose="02010600030101010101" pitchFamily="2" charset="-122"/>
                <a:cs typeface="DengXian"/>
              </a:rPr>
              <a:t>的区域就叫做 感受视野</a:t>
            </a:r>
            <a:r>
              <a:rPr lang="en-US" altLang="zh-CN" sz="1200" b="0" i="0" kern="1200" dirty="0">
                <a:solidFill>
                  <a:schemeClr val="tx1"/>
                </a:solidFill>
                <a:effectLst/>
                <a:latin typeface="等线" panose="02010600030101010101" pitchFamily="2" charset="-122"/>
                <a:ea typeface="等线" panose="02010600030101010101" pitchFamily="2" charset="-122"/>
                <a:cs typeface="DengXian"/>
              </a:rPr>
              <a:t>( </a:t>
            </a:r>
            <a:r>
              <a:rPr lang="en-US" altLang="zh-CN" sz="1200" b="0" i="1" kern="1200" dirty="0">
                <a:solidFill>
                  <a:schemeClr val="tx1"/>
                </a:solidFill>
                <a:effectLst/>
                <a:latin typeface="等线" panose="02010600030101010101" pitchFamily="2" charset="-122"/>
                <a:ea typeface="等线" panose="02010600030101010101" pitchFamily="2" charset="-122"/>
                <a:cs typeface="DengXian"/>
              </a:rPr>
              <a:t>local receptive field)</a:t>
            </a:r>
            <a:r>
              <a:rPr lang="zh-CN" altLang="en-US" sz="1200" b="0" i="1" kern="1200" dirty="0">
                <a:solidFill>
                  <a:schemeClr val="tx1"/>
                </a:solidFill>
                <a:effectLst/>
                <a:latin typeface="等线" panose="02010600030101010101" pitchFamily="2" charset="-122"/>
                <a:ea typeface="等线" panose="02010600030101010101" pitchFamily="2" charset="-122"/>
                <a:cs typeface="DengXian"/>
              </a:rPr>
              <a:t>，表示</a:t>
            </a:r>
            <a:r>
              <a:rPr lang="zh-CN" altLang="en-US" sz="1200" b="0" i="0" kern="1200" dirty="0">
                <a:solidFill>
                  <a:schemeClr val="tx1"/>
                </a:solidFill>
                <a:effectLst/>
                <a:latin typeface="等线" panose="02010600030101010101" pitchFamily="2" charset="-122"/>
                <a:ea typeface="等线" panose="02010600030101010101" pitchFamily="2" charset="-122"/>
                <a:cs typeface="DengXian"/>
              </a:rPr>
              <a:t>一个隐藏层神经元在输入层的感受区域。这</a:t>
            </a:r>
            <a:r>
              <a:rPr lang="en-US" altLang="zh-CN" sz="1200" b="0" i="0" kern="1200" dirty="0">
                <a:solidFill>
                  <a:schemeClr val="tx1"/>
                </a:solidFill>
                <a:effectLst/>
                <a:latin typeface="等线" panose="02010600030101010101" pitchFamily="2" charset="-122"/>
                <a:ea typeface="等线" panose="02010600030101010101" pitchFamily="2" charset="-122"/>
                <a:cs typeface="DengXian"/>
              </a:rPr>
              <a:t>5x5=25</a:t>
            </a:r>
            <a:r>
              <a:rPr lang="zh-CN" altLang="en-US" sz="1200" b="0" i="0" kern="1200" dirty="0">
                <a:solidFill>
                  <a:schemeClr val="tx1"/>
                </a:solidFill>
                <a:effectLst/>
                <a:latin typeface="等线" panose="02010600030101010101" pitchFamily="2" charset="-122"/>
                <a:ea typeface="等线" panose="02010600030101010101" pitchFamily="2" charset="-122"/>
                <a:cs typeface="DengXian"/>
              </a:rPr>
              <a:t>个连接对应有</a:t>
            </a:r>
            <a:r>
              <a:rPr lang="en-US" altLang="zh-CN" sz="1200" b="0" i="0" kern="1200" dirty="0">
                <a:solidFill>
                  <a:schemeClr val="tx1"/>
                </a:solidFill>
                <a:effectLst/>
                <a:latin typeface="等线" panose="02010600030101010101" pitchFamily="2" charset="-122"/>
                <a:ea typeface="等线" panose="02010600030101010101" pitchFamily="2" charset="-122"/>
                <a:cs typeface="DengXian"/>
              </a:rPr>
              <a:t>25</a:t>
            </a:r>
            <a:r>
              <a:rPr lang="zh-CN" altLang="en-US" sz="1200" b="0" i="0" kern="1200" dirty="0">
                <a:solidFill>
                  <a:schemeClr val="tx1"/>
                </a:solidFill>
                <a:effectLst/>
                <a:latin typeface="等线" panose="02010600030101010101" pitchFamily="2" charset="-122"/>
                <a:ea typeface="等线" panose="02010600030101010101" pitchFamily="2" charset="-122"/>
                <a:cs typeface="DengXian"/>
              </a:rPr>
              <a:t>个权重参数</a:t>
            </a:r>
            <a:r>
              <a:rPr lang="en-US" altLang="zh-CN" sz="1200" b="0" i="0" kern="1200" dirty="0">
                <a:solidFill>
                  <a:schemeClr val="tx1"/>
                </a:solidFill>
                <a:effectLst/>
                <a:latin typeface="等线" panose="02010600030101010101" pitchFamily="2" charset="-122"/>
                <a:ea typeface="等线" panose="02010600030101010101" pitchFamily="2" charset="-122"/>
                <a:cs typeface="DengXian"/>
              </a:rPr>
              <a:t>w</a:t>
            </a:r>
            <a:r>
              <a:rPr lang="zh-CN" altLang="en-US" sz="1200" b="0" i="0" kern="1200" dirty="0">
                <a:solidFill>
                  <a:schemeClr val="tx1"/>
                </a:solidFill>
                <a:effectLst/>
                <a:latin typeface="等线" panose="02010600030101010101" pitchFamily="2" charset="-122"/>
                <a:ea typeface="等线" panose="02010600030101010101" pitchFamily="2" charset="-122"/>
                <a:cs typeface="DengXian"/>
              </a:rPr>
              <a:t>，还有一个全局共用的基值</a:t>
            </a:r>
            <a:r>
              <a:rPr lang="en-US" altLang="zh-CN" sz="1200" b="0" i="0" kern="1200" dirty="0">
                <a:solidFill>
                  <a:schemeClr val="tx1"/>
                </a:solidFill>
                <a:effectLst/>
                <a:latin typeface="等线" panose="02010600030101010101" pitchFamily="2" charset="-122"/>
                <a:ea typeface="等线" panose="02010600030101010101" pitchFamily="2" charset="-122"/>
                <a:cs typeface="DengXian"/>
              </a:rPr>
              <a:t>b</a:t>
            </a:r>
            <a:r>
              <a:rPr lang="zh-CN" altLang="en-US" sz="1200" b="0" i="0" kern="1200" dirty="0">
                <a:solidFill>
                  <a:schemeClr val="tx1"/>
                </a:solidFill>
                <a:effectLst/>
                <a:latin typeface="等线" panose="02010600030101010101" pitchFamily="2" charset="-122"/>
                <a:ea typeface="等线" panose="02010600030101010101" pitchFamily="2" charset="-122"/>
                <a:cs typeface="DengXian"/>
              </a:rPr>
              <a:t>。</a:t>
            </a:r>
            <a:endParaRPr lang="zh-CN" altLang="en-US" dirty="0"/>
          </a:p>
        </p:txBody>
      </p:sp>
      <p:sp>
        <p:nvSpPr>
          <p:cNvPr id="4" name="灯片编号占位符 3"/>
          <p:cNvSpPr>
            <a:spLocks noGrp="1"/>
          </p:cNvSpPr>
          <p:nvPr>
            <p:ph type="sldNum" sz="quarter" idx="5"/>
          </p:nvPr>
        </p:nvSpPr>
        <p:spPr/>
        <p:txBody>
          <a:bodyPr/>
          <a:lstStyle/>
          <a:p>
            <a:pPr>
              <a:defRPr/>
            </a:pPr>
            <a:fld id="{BE8A2552-CE1C-458C-850F-F20AC448B6FC}" type="slidenum">
              <a:rPr lang="zh-CN" altLang="en-US" smtClean="0"/>
              <a:pPr>
                <a:defRPr/>
              </a:pPr>
              <a:t>28</a:t>
            </a:fld>
            <a:endParaRPr lang="zh-CN" altLang="en-US"/>
          </a:p>
        </p:txBody>
      </p:sp>
    </p:spTree>
    <p:extLst>
      <p:ext uri="{BB962C8B-B14F-4D97-AF65-F5344CB8AC3E}">
        <p14:creationId xmlns:p14="http://schemas.microsoft.com/office/powerpoint/2010/main" val="10578639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等线" panose="02010600030101010101" pitchFamily="2" charset="-122"/>
                <a:ea typeface="等线" panose="02010600030101010101" pitchFamily="2" charset="-122"/>
                <a:cs typeface="DengXian"/>
              </a:rPr>
              <a:t>这个</a:t>
            </a:r>
            <a:r>
              <a:rPr lang="en-US" altLang="zh-CN" sz="1200" b="0" i="0" kern="1200" dirty="0">
                <a:solidFill>
                  <a:schemeClr val="tx1"/>
                </a:solidFill>
                <a:effectLst/>
                <a:latin typeface="等线" panose="02010600030101010101" pitchFamily="2" charset="-122"/>
                <a:ea typeface="等线" panose="02010600030101010101" pitchFamily="2" charset="-122"/>
                <a:cs typeface="DengXian"/>
              </a:rPr>
              <a:t>5x5</a:t>
            </a:r>
            <a:r>
              <a:rPr lang="zh-CN" altLang="en-US" sz="1200" b="0" i="0" kern="1200" dirty="0">
                <a:solidFill>
                  <a:schemeClr val="tx1"/>
                </a:solidFill>
                <a:effectLst/>
                <a:latin typeface="等线" panose="02010600030101010101" pitchFamily="2" charset="-122"/>
                <a:ea typeface="等线" panose="02010600030101010101" pitchFamily="2" charset="-122"/>
                <a:cs typeface="DengXian"/>
              </a:rPr>
              <a:t>的区域就叫做 感受视野</a:t>
            </a:r>
            <a:r>
              <a:rPr lang="en-US" altLang="zh-CN" sz="1200" b="0" i="0" kern="1200" dirty="0">
                <a:solidFill>
                  <a:schemeClr val="tx1"/>
                </a:solidFill>
                <a:effectLst/>
                <a:latin typeface="等线" panose="02010600030101010101" pitchFamily="2" charset="-122"/>
                <a:ea typeface="等线" panose="02010600030101010101" pitchFamily="2" charset="-122"/>
                <a:cs typeface="DengXian"/>
              </a:rPr>
              <a:t>( </a:t>
            </a:r>
            <a:r>
              <a:rPr lang="en-US" altLang="zh-CN" sz="1200" b="0" i="1" kern="1200" dirty="0">
                <a:solidFill>
                  <a:schemeClr val="tx1"/>
                </a:solidFill>
                <a:effectLst/>
                <a:latin typeface="等线" panose="02010600030101010101" pitchFamily="2" charset="-122"/>
                <a:ea typeface="等线" panose="02010600030101010101" pitchFamily="2" charset="-122"/>
                <a:cs typeface="DengXian"/>
              </a:rPr>
              <a:t>local receptive field)</a:t>
            </a:r>
            <a:r>
              <a:rPr lang="zh-CN" altLang="en-US" sz="1200" b="0" i="1" kern="1200" dirty="0">
                <a:solidFill>
                  <a:schemeClr val="tx1"/>
                </a:solidFill>
                <a:effectLst/>
                <a:latin typeface="等线" panose="02010600030101010101" pitchFamily="2" charset="-122"/>
                <a:ea typeface="等线" panose="02010600030101010101" pitchFamily="2" charset="-122"/>
                <a:cs typeface="DengXian"/>
              </a:rPr>
              <a:t>，表示</a:t>
            </a:r>
            <a:r>
              <a:rPr lang="zh-CN" altLang="en-US" sz="1200" b="0" i="0" kern="1200" dirty="0">
                <a:solidFill>
                  <a:schemeClr val="tx1"/>
                </a:solidFill>
                <a:effectLst/>
                <a:latin typeface="等线" panose="02010600030101010101" pitchFamily="2" charset="-122"/>
                <a:ea typeface="等线" panose="02010600030101010101" pitchFamily="2" charset="-122"/>
                <a:cs typeface="DengXian"/>
              </a:rPr>
              <a:t>一个隐藏层神经元在输入层的感受区域。这</a:t>
            </a:r>
            <a:r>
              <a:rPr lang="en-US" altLang="zh-CN" sz="1200" b="0" i="0" kern="1200" dirty="0">
                <a:solidFill>
                  <a:schemeClr val="tx1"/>
                </a:solidFill>
                <a:effectLst/>
                <a:latin typeface="等线" panose="02010600030101010101" pitchFamily="2" charset="-122"/>
                <a:ea typeface="等线" panose="02010600030101010101" pitchFamily="2" charset="-122"/>
                <a:cs typeface="DengXian"/>
              </a:rPr>
              <a:t>5x5=25</a:t>
            </a:r>
            <a:r>
              <a:rPr lang="zh-CN" altLang="en-US" sz="1200" b="0" i="0" kern="1200" dirty="0">
                <a:solidFill>
                  <a:schemeClr val="tx1"/>
                </a:solidFill>
                <a:effectLst/>
                <a:latin typeface="等线" panose="02010600030101010101" pitchFamily="2" charset="-122"/>
                <a:ea typeface="等线" panose="02010600030101010101" pitchFamily="2" charset="-122"/>
                <a:cs typeface="DengXian"/>
              </a:rPr>
              <a:t>个连接对应有</a:t>
            </a:r>
            <a:r>
              <a:rPr lang="en-US" altLang="zh-CN" sz="1200" b="0" i="0" kern="1200" dirty="0">
                <a:solidFill>
                  <a:schemeClr val="tx1"/>
                </a:solidFill>
                <a:effectLst/>
                <a:latin typeface="等线" panose="02010600030101010101" pitchFamily="2" charset="-122"/>
                <a:ea typeface="等线" panose="02010600030101010101" pitchFamily="2" charset="-122"/>
                <a:cs typeface="DengXian"/>
              </a:rPr>
              <a:t>25</a:t>
            </a:r>
            <a:r>
              <a:rPr lang="zh-CN" altLang="en-US" sz="1200" b="0" i="0" kern="1200" dirty="0">
                <a:solidFill>
                  <a:schemeClr val="tx1"/>
                </a:solidFill>
                <a:effectLst/>
                <a:latin typeface="等线" panose="02010600030101010101" pitchFamily="2" charset="-122"/>
                <a:ea typeface="等线" panose="02010600030101010101" pitchFamily="2" charset="-122"/>
                <a:cs typeface="DengXian"/>
              </a:rPr>
              <a:t>个权重参数</a:t>
            </a:r>
            <a:r>
              <a:rPr lang="en-US" altLang="zh-CN" sz="1200" b="0" i="0" kern="1200" dirty="0">
                <a:solidFill>
                  <a:schemeClr val="tx1"/>
                </a:solidFill>
                <a:effectLst/>
                <a:latin typeface="等线" panose="02010600030101010101" pitchFamily="2" charset="-122"/>
                <a:ea typeface="等线" panose="02010600030101010101" pitchFamily="2" charset="-122"/>
                <a:cs typeface="DengXian"/>
              </a:rPr>
              <a:t>w</a:t>
            </a:r>
            <a:r>
              <a:rPr lang="zh-CN" altLang="en-US" sz="1200" b="0" i="0" kern="1200" dirty="0">
                <a:solidFill>
                  <a:schemeClr val="tx1"/>
                </a:solidFill>
                <a:effectLst/>
                <a:latin typeface="等线" panose="02010600030101010101" pitchFamily="2" charset="-122"/>
                <a:ea typeface="等线" panose="02010600030101010101" pitchFamily="2" charset="-122"/>
                <a:cs typeface="DengXian"/>
              </a:rPr>
              <a:t>，还有一个全局共用的基值</a:t>
            </a:r>
            <a:r>
              <a:rPr lang="en-US" altLang="zh-CN" sz="1200" b="0" i="0" kern="1200" dirty="0">
                <a:solidFill>
                  <a:schemeClr val="tx1"/>
                </a:solidFill>
                <a:effectLst/>
                <a:latin typeface="等线" panose="02010600030101010101" pitchFamily="2" charset="-122"/>
                <a:ea typeface="等线" panose="02010600030101010101" pitchFamily="2" charset="-122"/>
                <a:cs typeface="DengXian"/>
              </a:rPr>
              <a:t>b</a:t>
            </a:r>
            <a:r>
              <a:rPr lang="zh-CN" altLang="en-US" sz="1200" b="0" i="0" kern="1200" dirty="0">
                <a:solidFill>
                  <a:schemeClr val="tx1"/>
                </a:solidFill>
                <a:effectLst/>
                <a:latin typeface="等线" panose="02010600030101010101" pitchFamily="2" charset="-122"/>
                <a:ea typeface="等线" panose="02010600030101010101" pitchFamily="2" charset="-122"/>
                <a:cs typeface="DengXian"/>
              </a:rPr>
              <a:t>。</a:t>
            </a:r>
            <a:endParaRPr lang="zh-CN" altLang="en-US" dirty="0"/>
          </a:p>
        </p:txBody>
      </p:sp>
      <p:sp>
        <p:nvSpPr>
          <p:cNvPr id="4" name="灯片编号占位符 3"/>
          <p:cNvSpPr>
            <a:spLocks noGrp="1"/>
          </p:cNvSpPr>
          <p:nvPr>
            <p:ph type="sldNum" sz="quarter" idx="5"/>
          </p:nvPr>
        </p:nvSpPr>
        <p:spPr/>
        <p:txBody>
          <a:bodyPr/>
          <a:lstStyle/>
          <a:p>
            <a:pPr>
              <a:defRPr/>
            </a:pPr>
            <a:fld id="{BE8A2552-CE1C-458C-850F-F20AC448B6FC}" type="slidenum">
              <a:rPr lang="zh-CN" altLang="en-US" smtClean="0"/>
              <a:pPr>
                <a:defRPr/>
              </a:pPr>
              <a:t>29</a:t>
            </a:fld>
            <a:endParaRPr lang="zh-CN" altLang="en-US"/>
          </a:p>
        </p:txBody>
      </p:sp>
    </p:spTree>
    <p:extLst>
      <p:ext uri="{BB962C8B-B14F-4D97-AF65-F5344CB8AC3E}">
        <p14:creationId xmlns:p14="http://schemas.microsoft.com/office/powerpoint/2010/main" val="23003248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BE8A2552-CE1C-458C-850F-F20AC448B6FC}" type="slidenum">
              <a:rPr lang="zh-CN" altLang="en-US" smtClean="0"/>
              <a:pPr>
                <a:defRPr/>
              </a:pPr>
              <a:t>30</a:t>
            </a:fld>
            <a:endParaRPr lang="zh-CN" altLang="en-US"/>
          </a:p>
        </p:txBody>
      </p:sp>
    </p:spTree>
    <p:extLst>
      <p:ext uri="{BB962C8B-B14F-4D97-AF65-F5344CB8AC3E}">
        <p14:creationId xmlns:p14="http://schemas.microsoft.com/office/powerpoint/2010/main" val="32649969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BE8A2552-CE1C-458C-850F-F20AC448B6FC}" type="slidenum">
              <a:rPr lang="zh-CN" altLang="en-US" smtClean="0"/>
              <a:pPr>
                <a:defRPr/>
              </a:pPr>
              <a:t>31</a:t>
            </a:fld>
            <a:endParaRPr lang="zh-CN" altLang="en-US"/>
          </a:p>
        </p:txBody>
      </p:sp>
    </p:spTree>
    <p:extLst>
      <p:ext uri="{BB962C8B-B14F-4D97-AF65-F5344CB8AC3E}">
        <p14:creationId xmlns:p14="http://schemas.microsoft.com/office/powerpoint/2010/main" val="7433475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BE8A2552-CE1C-458C-850F-F20AC448B6FC}" type="slidenum">
              <a:rPr lang="zh-CN" altLang="en-US" smtClean="0"/>
              <a:pPr>
                <a:defRPr/>
              </a:pPr>
              <a:t>32</a:t>
            </a:fld>
            <a:endParaRPr lang="zh-CN" altLang="en-US"/>
          </a:p>
        </p:txBody>
      </p:sp>
    </p:spTree>
    <p:extLst>
      <p:ext uri="{BB962C8B-B14F-4D97-AF65-F5344CB8AC3E}">
        <p14:creationId xmlns:p14="http://schemas.microsoft.com/office/powerpoint/2010/main" val="25147532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BE8A2552-CE1C-458C-850F-F20AC448B6FC}" type="slidenum">
              <a:rPr lang="zh-CN" altLang="en-US" smtClean="0"/>
              <a:pPr>
                <a:defRPr/>
              </a:pPr>
              <a:t>33</a:t>
            </a:fld>
            <a:endParaRPr lang="zh-CN" altLang="en-US"/>
          </a:p>
        </p:txBody>
      </p:sp>
    </p:spTree>
    <p:extLst>
      <p:ext uri="{BB962C8B-B14F-4D97-AF65-F5344CB8AC3E}">
        <p14:creationId xmlns:p14="http://schemas.microsoft.com/office/powerpoint/2010/main" val="42457706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BE8A2552-CE1C-458C-850F-F20AC448B6FC}" type="slidenum">
              <a:rPr lang="zh-CN" altLang="en-US" smtClean="0"/>
              <a:pPr>
                <a:defRPr/>
              </a:pPr>
              <a:t>34</a:t>
            </a:fld>
            <a:endParaRPr lang="zh-CN" altLang="en-US"/>
          </a:p>
        </p:txBody>
      </p:sp>
    </p:spTree>
    <p:extLst>
      <p:ext uri="{BB962C8B-B14F-4D97-AF65-F5344CB8AC3E}">
        <p14:creationId xmlns:p14="http://schemas.microsoft.com/office/powerpoint/2010/main" val="6943896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BE8A2552-CE1C-458C-850F-F20AC448B6FC}" type="slidenum">
              <a:rPr lang="zh-CN" altLang="en-US" smtClean="0"/>
              <a:pPr>
                <a:defRPr/>
              </a:pPr>
              <a:t>35</a:t>
            </a:fld>
            <a:endParaRPr lang="zh-CN" altLang="en-US"/>
          </a:p>
        </p:txBody>
      </p:sp>
    </p:spTree>
    <p:extLst>
      <p:ext uri="{BB962C8B-B14F-4D97-AF65-F5344CB8AC3E}">
        <p14:creationId xmlns:p14="http://schemas.microsoft.com/office/powerpoint/2010/main" val="39011231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6563D51-7C6B-4058-AB6E-3FA9A5DE1F6A}" type="slidenum">
              <a:rPr lang="zh-CN" altLang="en-US" smtClean="0"/>
              <a:t>4</a:t>
            </a:fld>
            <a:endParaRPr lang="zh-CN" altLang="en-US"/>
          </a:p>
        </p:txBody>
      </p:sp>
    </p:spTree>
    <p:extLst>
      <p:ext uri="{BB962C8B-B14F-4D97-AF65-F5344CB8AC3E}">
        <p14:creationId xmlns:p14="http://schemas.microsoft.com/office/powerpoint/2010/main" val="49266319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边缘发现、图像锐化、高斯滤波</a:t>
            </a:r>
          </a:p>
        </p:txBody>
      </p:sp>
      <p:sp>
        <p:nvSpPr>
          <p:cNvPr id="4" name="灯片编号占位符 3"/>
          <p:cNvSpPr>
            <a:spLocks noGrp="1"/>
          </p:cNvSpPr>
          <p:nvPr>
            <p:ph type="sldNum" sz="quarter" idx="5"/>
          </p:nvPr>
        </p:nvSpPr>
        <p:spPr/>
        <p:txBody>
          <a:bodyPr/>
          <a:lstStyle/>
          <a:p>
            <a:fld id="{DBAB275F-3BA0-F641-8E48-0F03DF927154}" type="slidenum">
              <a:rPr kumimoji="1" lang="zh-CN" altLang="en-US" smtClean="0"/>
              <a:t>36</a:t>
            </a:fld>
            <a:endParaRPr kumimoji="1" lang="zh-CN" altLang="en-US"/>
          </a:p>
        </p:txBody>
      </p:sp>
    </p:spTree>
    <p:extLst>
      <p:ext uri="{BB962C8B-B14F-4D97-AF65-F5344CB8AC3E}">
        <p14:creationId xmlns:p14="http://schemas.microsoft.com/office/powerpoint/2010/main" val="336870154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BE8A2552-CE1C-458C-850F-F20AC448B6FC}" type="slidenum">
              <a:rPr lang="zh-CN" altLang="en-US" smtClean="0"/>
              <a:pPr>
                <a:defRPr/>
              </a:pPr>
              <a:t>39</a:t>
            </a:fld>
            <a:endParaRPr lang="zh-CN" altLang="en-US"/>
          </a:p>
        </p:txBody>
      </p:sp>
    </p:spTree>
    <p:extLst>
      <p:ext uri="{BB962C8B-B14F-4D97-AF65-F5344CB8AC3E}">
        <p14:creationId xmlns:p14="http://schemas.microsoft.com/office/powerpoint/2010/main" val="36509827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BE8A2552-CE1C-458C-850F-F20AC448B6FC}" type="slidenum">
              <a:rPr lang="zh-CN" altLang="en-US" smtClean="0"/>
              <a:pPr>
                <a:defRPr/>
              </a:pPr>
              <a:t>40</a:t>
            </a:fld>
            <a:endParaRPr lang="zh-CN" altLang="en-US"/>
          </a:p>
        </p:txBody>
      </p:sp>
    </p:spTree>
    <p:extLst>
      <p:ext uri="{BB962C8B-B14F-4D97-AF65-F5344CB8AC3E}">
        <p14:creationId xmlns:p14="http://schemas.microsoft.com/office/powerpoint/2010/main" val="144498669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在矩阵的边界上田中全是</a:t>
            </a:r>
            <a:r>
              <a:rPr kumimoji="1" lang="en-US" altLang="zh-CN" dirty="0"/>
              <a:t>0</a:t>
            </a:r>
            <a:r>
              <a:rPr kumimoji="1" lang="zh-CN" altLang="en-US" dirty="0"/>
              <a:t>的伪像素。</a:t>
            </a:r>
          </a:p>
        </p:txBody>
      </p:sp>
      <p:sp>
        <p:nvSpPr>
          <p:cNvPr id="4" name="灯片编号占位符 3"/>
          <p:cNvSpPr>
            <a:spLocks noGrp="1"/>
          </p:cNvSpPr>
          <p:nvPr>
            <p:ph type="sldNum" sz="quarter" idx="5"/>
          </p:nvPr>
        </p:nvSpPr>
        <p:spPr/>
        <p:txBody>
          <a:bodyPr/>
          <a:lstStyle/>
          <a:p>
            <a:fld id="{DBAB275F-3BA0-F641-8E48-0F03DF927154}" type="slidenum">
              <a:rPr kumimoji="1" lang="zh-CN" altLang="en-US" smtClean="0"/>
              <a:t>41</a:t>
            </a:fld>
            <a:endParaRPr kumimoji="1" lang="zh-CN" altLang="en-US"/>
          </a:p>
        </p:txBody>
      </p:sp>
    </p:spTree>
    <p:extLst>
      <p:ext uri="{BB962C8B-B14F-4D97-AF65-F5344CB8AC3E}">
        <p14:creationId xmlns:p14="http://schemas.microsoft.com/office/powerpoint/2010/main" val="124484480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步长为每次滑动的行数和列数</a:t>
            </a:r>
            <a:endParaRPr lang="zh-CN" altLang="en-US" dirty="0"/>
          </a:p>
        </p:txBody>
      </p:sp>
      <p:sp>
        <p:nvSpPr>
          <p:cNvPr id="4" name="灯片编号占位符 3"/>
          <p:cNvSpPr>
            <a:spLocks noGrp="1"/>
          </p:cNvSpPr>
          <p:nvPr>
            <p:ph type="sldNum" sz="quarter" idx="5"/>
          </p:nvPr>
        </p:nvSpPr>
        <p:spPr/>
        <p:txBody>
          <a:bodyPr/>
          <a:lstStyle/>
          <a:p>
            <a:fld id="{07E45F8C-2550-472B-8872-EA6E7A35EDAF}" type="slidenum">
              <a:rPr lang="zh-CN" altLang="en-US" smtClean="0"/>
              <a:t>42</a:t>
            </a:fld>
            <a:endParaRPr lang="zh-CN" altLang="en-US"/>
          </a:p>
        </p:txBody>
      </p:sp>
    </p:spTree>
    <p:extLst>
      <p:ext uri="{BB962C8B-B14F-4D97-AF65-F5344CB8AC3E}">
        <p14:creationId xmlns:p14="http://schemas.microsoft.com/office/powerpoint/2010/main" val="231014979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步长为每次滑动的行数和列</a:t>
            </a:r>
            <a:r>
              <a:rPr lang="zh-CN" altLang="en-US" sz="1200" b="0" i="0" kern="1200" dirty="0" smtClean="0">
                <a:solidFill>
                  <a:schemeClr val="tx1"/>
                </a:solidFill>
                <a:effectLst/>
                <a:latin typeface="+mn-lt"/>
                <a:ea typeface="+mn-ea"/>
                <a:cs typeface="+mn-cs"/>
              </a:rPr>
              <a:t>数</a:t>
            </a:r>
            <a:endParaRPr lang="en-US" altLang="zh-CN" sz="1200" b="0" i="0" kern="1200" dirty="0" smtClean="0">
              <a:solidFill>
                <a:schemeClr val="tx1"/>
              </a:solidFill>
              <a:effectLst/>
              <a:latin typeface="+mn-lt"/>
              <a:ea typeface="+mn-ea"/>
              <a:cs typeface="+mn-cs"/>
            </a:endParaRPr>
          </a:p>
          <a:p>
            <a:r>
              <a:rPr lang="zh-CN" altLang="en-US" sz="1200" b="1" i="0" kern="1200" dirty="0" smtClean="0">
                <a:solidFill>
                  <a:schemeClr val="tx1"/>
                </a:solidFill>
                <a:effectLst/>
                <a:latin typeface="等线" panose="02010600030101010101" pitchFamily="2" charset="-122"/>
                <a:ea typeface="等线" panose="02010600030101010101" pitchFamily="2" charset="-122"/>
                <a:cs typeface="DengXian"/>
              </a:rPr>
              <a:t>向上取整</a:t>
            </a:r>
            <a:r>
              <a:rPr lang="en-US" altLang="zh-CN" sz="1200" b="1" i="0" kern="1200" dirty="0" smtClean="0">
                <a:solidFill>
                  <a:schemeClr val="tx1"/>
                </a:solidFill>
                <a:effectLst/>
                <a:latin typeface="等线" panose="02010600030101010101" pitchFamily="2" charset="-122"/>
                <a:ea typeface="等线" panose="02010600030101010101" pitchFamily="2" charset="-122"/>
                <a:cs typeface="DengXian"/>
              </a:rPr>
              <a:t>, </a:t>
            </a:r>
            <a:r>
              <a:rPr lang="zh-CN" altLang="en-US" sz="1200" b="0" i="0" kern="1200" dirty="0" smtClean="0">
                <a:solidFill>
                  <a:schemeClr val="tx1"/>
                </a:solidFill>
                <a:effectLst/>
                <a:latin typeface="等线" panose="02010600030101010101" pitchFamily="2" charset="-122"/>
                <a:ea typeface="等线" panose="02010600030101010101" pitchFamily="2" charset="-122"/>
                <a:cs typeface="DengXian"/>
              </a:rPr>
              <a:t>运算称为 </a:t>
            </a:r>
            <a:r>
              <a:rPr lang="en-US" altLang="zh-CN" sz="1200" b="0" i="0" kern="1200" dirty="0" smtClean="0">
                <a:solidFill>
                  <a:schemeClr val="tx1"/>
                </a:solidFill>
                <a:effectLst/>
                <a:latin typeface="等线" panose="02010600030101010101" pitchFamily="2" charset="-122"/>
                <a:ea typeface="等线" panose="02010600030101010101" pitchFamily="2" charset="-122"/>
                <a:cs typeface="DengXian"/>
              </a:rPr>
              <a:t>Ceiling</a:t>
            </a:r>
            <a:r>
              <a:rPr lang="zh-CN" altLang="en-US" sz="1200" b="0" i="0" kern="1200" dirty="0" smtClean="0">
                <a:solidFill>
                  <a:schemeClr val="tx1"/>
                </a:solidFill>
                <a:effectLst/>
                <a:latin typeface="等线" panose="02010600030101010101" pitchFamily="2" charset="-122"/>
                <a:ea typeface="等线" panose="02010600030101010101" pitchFamily="2" charset="-122"/>
                <a:cs typeface="DengXian"/>
              </a:rPr>
              <a:t>，用数学符号 </a:t>
            </a:r>
            <a:r>
              <a:rPr lang="zh-CN" altLang="en-US" sz="1200" b="1" i="0" kern="1200" dirty="0" smtClean="0">
                <a:solidFill>
                  <a:schemeClr val="tx1"/>
                </a:solidFill>
                <a:effectLst/>
                <a:latin typeface="等线" panose="02010600030101010101" pitchFamily="2" charset="-122"/>
                <a:ea typeface="等线" panose="02010600030101010101" pitchFamily="2" charset="-122"/>
                <a:cs typeface="DengXian"/>
              </a:rPr>
              <a:t>⌈ ⌉</a:t>
            </a:r>
            <a:r>
              <a:rPr lang="zh-CN" altLang="en-US" sz="1200" b="0" i="0" kern="1200" dirty="0" smtClean="0">
                <a:solidFill>
                  <a:schemeClr val="tx1"/>
                </a:solidFill>
                <a:effectLst/>
                <a:latin typeface="等线" panose="02010600030101010101" pitchFamily="2" charset="-122"/>
                <a:ea typeface="等线" panose="02010600030101010101" pitchFamily="2" charset="-122"/>
                <a:cs typeface="DengXian"/>
              </a:rPr>
              <a:t>  （上有起止，开口向下）表示</a:t>
            </a:r>
            <a:r>
              <a:rPr lang="en-US" altLang="zh-CN" sz="1200" b="0" i="0" kern="1200" dirty="0" smtClean="0">
                <a:solidFill>
                  <a:schemeClr val="tx1"/>
                </a:solidFill>
                <a:effectLst/>
                <a:latin typeface="等线" panose="02010600030101010101" pitchFamily="2" charset="-122"/>
                <a:ea typeface="等线" panose="02010600030101010101" pitchFamily="2" charset="-122"/>
                <a:cs typeface="DengXian"/>
              </a:rPr>
              <a:t>,</a:t>
            </a:r>
            <a:r>
              <a:rPr lang="zh-CN" altLang="en-US" sz="1200" b="0" i="0" kern="1200" dirty="0" smtClean="0">
                <a:solidFill>
                  <a:schemeClr val="tx1"/>
                </a:solidFill>
                <a:effectLst/>
                <a:latin typeface="等线" panose="02010600030101010101" pitchFamily="2" charset="-122"/>
                <a:ea typeface="等线" panose="02010600030101010101" pitchFamily="2" charset="-122"/>
                <a:cs typeface="DengXian"/>
              </a:rPr>
              <a:t>。</a:t>
            </a:r>
          </a:p>
          <a:p>
            <a:r>
              <a:rPr lang="zh-CN" altLang="en-US" sz="1200" b="1" i="0" kern="1200" dirty="0" smtClean="0">
                <a:solidFill>
                  <a:schemeClr val="tx1"/>
                </a:solidFill>
                <a:effectLst/>
                <a:latin typeface="等线" panose="02010600030101010101" pitchFamily="2" charset="-122"/>
                <a:ea typeface="等线" panose="02010600030101010101" pitchFamily="2" charset="-122"/>
                <a:cs typeface="DengXian"/>
              </a:rPr>
              <a:t>向下取整</a:t>
            </a:r>
            <a:r>
              <a:rPr lang="en-US" altLang="zh-CN" sz="1200" b="1" i="0" kern="1200" dirty="0" smtClean="0">
                <a:solidFill>
                  <a:schemeClr val="tx1"/>
                </a:solidFill>
                <a:effectLst/>
                <a:latin typeface="等线" panose="02010600030101010101" pitchFamily="2" charset="-122"/>
                <a:ea typeface="等线" panose="02010600030101010101" pitchFamily="2" charset="-122"/>
                <a:cs typeface="DengXian"/>
              </a:rPr>
              <a:t>, </a:t>
            </a:r>
            <a:r>
              <a:rPr lang="zh-CN" altLang="en-US" sz="1200" b="0" i="0" kern="1200" dirty="0" smtClean="0">
                <a:solidFill>
                  <a:schemeClr val="tx1"/>
                </a:solidFill>
                <a:effectLst/>
                <a:latin typeface="等线" panose="02010600030101010101" pitchFamily="2" charset="-122"/>
                <a:ea typeface="等线" panose="02010600030101010101" pitchFamily="2" charset="-122"/>
                <a:cs typeface="DengXian"/>
              </a:rPr>
              <a:t>运算称为 </a:t>
            </a:r>
            <a:r>
              <a:rPr lang="en-US" altLang="zh-CN" sz="1200" b="0" i="0" kern="1200" dirty="0" smtClean="0">
                <a:solidFill>
                  <a:schemeClr val="tx1"/>
                </a:solidFill>
                <a:effectLst/>
                <a:latin typeface="等线" panose="02010600030101010101" pitchFamily="2" charset="-122"/>
                <a:ea typeface="等线" panose="02010600030101010101" pitchFamily="2" charset="-122"/>
                <a:cs typeface="DengXian"/>
              </a:rPr>
              <a:t>Floor</a:t>
            </a:r>
            <a:r>
              <a:rPr lang="zh-CN" altLang="en-US" sz="1200" b="0" i="0" kern="1200" dirty="0" smtClean="0">
                <a:solidFill>
                  <a:schemeClr val="tx1"/>
                </a:solidFill>
                <a:effectLst/>
                <a:latin typeface="等线" panose="02010600030101010101" pitchFamily="2" charset="-122"/>
                <a:ea typeface="等线" panose="02010600030101010101" pitchFamily="2" charset="-122"/>
                <a:cs typeface="DengXian"/>
              </a:rPr>
              <a:t>，用数学符号 </a:t>
            </a:r>
            <a:r>
              <a:rPr lang="zh-CN" altLang="en-US" sz="1200" b="1" i="0" kern="1200" dirty="0" smtClean="0">
                <a:solidFill>
                  <a:schemeClr val="tx1"/>
                </a:solidFill>
                <a:effectLst/>
                <a:latin typeface="等线" panose="02010600030101010101" pitchFamily="2" charset="-122"/>
                <a:ea typeface="等线" panose="02010600030101010101" pitchFamily="2" charset="-122"/>
                <a:cs typeface="DengXian"/>
              </a:rPr>
              <a:t>⌊ ⌋ </a:t>
            </a:r>
            <a:r>
              <a:rPr lang="zh-CN" altLang="en-US" sz="1200" b="0" i="0" kern="1200" dirty="0" smtClean="0">
                <a:solidFill>
                  <a:schemeClr val="tx1"/>
                </a:solidFill>
                <a:effectLst/>
                <a:latin typeface="等线" panose="02010600030101010101" pitchFamily="2" charset="-122"/>
                <a:ea typeface="等线" panose="02010600030101010101" pitchFamily="2" charset="-122"/>
                <a:cs typeface="DengXian"/>
              </a:rPr>
              <a:t>（下有起止，开口向上）表示。</a:t>
            </a:r>
          </a:p>
          <a:p>
            <a:endParaRPr lang="zh-CN" altLang="en-US" dirty="0"/>
          </a:p>
        </p:txBody>
      </p:sp>
      <p:sp>
        <p:nvSpPr>
          <p:cNvPr id="4" name="灯片编号占位符 3"/>
          <p:cNvSpPr>
            <a:spLocks noGrp="1"/>
          </p:cNvSpPr>
          <p:nvPr>
            <p:ph type="sldNum" sz="quarter" idx="5"/>
          </p:nvPr>
        </p:nvSpPr>
        <p:spPr/>
        <p:txBody>
          <a:bodyPr/>
          <a:lstStyle/>
          <a:p>
            <a:fld id="{07E45F8C-2550-472B-8872-EA6E7A35EDAF}" type="slidenum">
              <a:rPr lang="zh-CN" altLang="en-US" smtClean="0"/>
              <a:t>43</a:t>
            </a:fld>
            <a:endParaRPr lang="zh-CN" altLang="en-US"/>
          </a:p>
        </p:txBody>
      </p:sp>
    </p:spTree>
    <p:extLst>
      <p:ext uri="{BB962C8B-B14F-4D97-AF65-F5344CB8AC3E}">
        <p14:creationId xmlns:p14="http://schemas.microsoft.com/office/powerpoint/2010/main" val="313630254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7E45F8C-2550-472B-8872-EA6E7A35EDAF}" type="slidenum">
              <a:rPr lang="zh-CN" altLang="en-US" smtClean="0"/>
              <a:t>44</a:t>
            </a:fld>
            <a:endParaRPr lang="zh-CN" altLang="en-US"/>
          </a:p>
        </p:txBody>
      </p:sp>
    </p:spTree>
    <p:extLst>
      <p:ext uri="{BB962C8B-B14F-4D97-AF65-F5344CB8AC3E}">
        <p14:creationId xmlns:p14="http://schemas.microsoft.com/office/powerpoint/2010/main" val="104034892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多输入通道</a:t>
            </a:r>
            <a:endParaRPr lang="en-US" altLang="zh-CN" dirty="0"/>
          </a:p>
          <a:p>
            <a:r>
              <a:rPr lang="zh-CN" altLang="en-US" dirty="0"/>
              <a:t>彩色图像一般有</a:t>
            </a:r>
            <a:r>
              <a:rPr lang="en-US" altLang="zh-CN" dirty="0"/>
              <a:t>RGB</a:t>
            </a:r>
            <a:r>
              <a:rPr lang="zh-CN" altLang="en-US" dirty="0"/>
              <a:t>三个通道</a:t>
            </a:r>
            <a:endParaRPr lang="en-US" altLang="zh-CN" dirty="0"/>
          </a:p>
          <a:p>
            <a:r>
              <a:rPr lang="zh-CN" altLang="en-US" dirty="0"/>
              <a:t>转换为灰度图像会丢失信息</a:t>
            </a:r>
          </a:p>
        </p:txBody>
      </p:sp>
      <p:sp>
        <p:nvSpPr>
          <p:cNvPr id="4" name="灯片编号占位符 3"/>
          <p:cNvSpPr>
            <a:spLocks noGrp="1"/>
          </p:cNvSpPr>
          <p:nvPr>
            <p:ph type="sldNum" sz="quarter" idx="5"/>
          </p:nvPr>
        </p:nvSpPr>
        <p:spPr/>
        <p:txBody>
          <a:bodyPr/>
          <a:lstStyle/>
          <a:p>
            <a:fld id="{07E45F8C-2550-472B-8872-EA6E7A35EDAF}" type="slidenum">
              <a:rPr lang="zh-CN" altLang="en-US" smtClean="0"/>
              <a:t>45</a:t>
            </a:fld>
            <a:endParaRPr lang="zh-CN" altLang="en-US"/>
          </a:p>
        </p:txBody>
      </p:sp>
    </p:spTree>
    <p:extLst>
      <p:ext uri="{BB962C8B-B14F-4D97-AF65-F5344CB8AC3E}">
        <p14:creationId xmlns:p14="http://schemas.microsoft.com/office/powerpoint/2010/main" val="176239224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每一个通道都有一个卷积核，然后对各个通道的结果求和</a:t>
            </a:r>
          </a:p>
        </p:txBody>
      </p:sp>
      <p:sp>
        <p:nvSpPr>
          <p:cNvPr id="4" name="灯片编号占位符 3"/>
          <p:cNvSpPr>
            <a:spLocks noGrp="1"/>
          </p:cNvSpPr>
          <p:nvPr>
            <p:ph type="sldNum" sz="quarter" idx="5"/>
          </p:nvPr>
        </p:nvSpPr>
        <p:spPr/>
        <p:txBody>
          <a:bodyPr/>
          <a:lstStyle/>
          <a:p>
            <a:fld id="{07E45F8C-2550-472B-8872-EA6E7A35EDAF}" type="slidenum">
              <a:rPr lang="zh-CN" altLang="en-US" smtClean="0"/>
              <a:t>47</a:t>
            </a:fld>
            <a:endParaRPr lang="zh-CN" altLang="en-US"/>
          </a:p>
        </p:txBody>
      </p:sp>
    </p:spTree>
    <p:extLst>
      <p:ext uri="{BB962C8B-B14F-4D97-AF65-F5344CB8AC3E}">
        <p14:creationId xmlns:p14="http://schemas.microsoft.com/office/powerpoint/2010/main" val="65835212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ci</a:t>
            </a:r>
            <a:r>
              <a:rPr lang="zh-CN" altLang="en-US" dirty="0"/>
              <a:t>表示第</a:t>
            </a:r>
            <a:r>
              <a:rPr lang="en-US" altLang="zh-CN" dirty="0" err="1"/>
              <a:t>i</a:t>
            </a:r>
            <a:r>
              <a:rPr lang="zh-CN" altLang="en-US" dirty="0"/>
              <a:t>个通道</a:t>
            </a:r>
            <a:endParaRPr lang="en-US" altLang="zh-CN" dirty="0"/>
          </a:p>
          <a:p>
            <a:r>
              <a:rPr lang="zh-CN" altLang="en-US" dirty="0"/>
              <a:t>输入为</a:t>
            </a:r>
            <a:r>
              <a:rPr lang="en-US" altLang="zh-CN" dirty="0"/>
              <a:t>3</a:t>
            </a:r>
            <a:r>
              <a:rPr lang="zh-CN" altLang="en-US" dirty="0"/>
              <a:t>维张量</a:t>
            </a:r>
            <a:r>
              <a:rPr lang="en-US" altLang="zh-CN" dirty="0"/>
              <a:t>3*</a:t>
            </a:r>
            <a:r>
              <a:rPr lang="en-US" altLang="zh-CN" dirty="0" err="1"/>
              <a:t>nh</a:t>
            </a:r>
            <a:r>
              <a:rPr lang="en-US" altLang="zh-CN" dirty="0"/>
              <a:t>*</a:t>
            </a:r>
            <a:r>
              <a:rPr lang="en-US" altLang="zh-CN" dirty="0" err="1"/>
              <a:t>nw</a:t>
            </a:r>
            <a:endParaRPr lang="en-US" altLang="zh-CN" dirty="0"/>
          </a:p>
          <a:p>
            <a:r>
              <a:rPr lang="zh-CN" altLang="en-US" dirty="0"/>
              <a:t>卷积核为三维张量</a:t>
            </a:r>
            <a:r>
              <a:rPr lang="en-US" altLang="zh-CN" dirty="0"/>
              <a:t>3*3*3</a:t>
            </a:r>
          </a:p>
          <a:p>
            <a:r>
              <a:rPr lang="zh-CN" altLang="en-US" dirty="0"/>
              <a:t>输出为二维张量</a:t>
            </a:r>
          </a:p>
        </p:txBody>
      </p:sp>
      <p:sp>
        <p:nvSpPr>
          <p:cNvPr id="4" name="灯片编号占位符 3"/>
          <p:cNvSpPr>
            <a:spLocks noGrp="1"/>
          </p:cNvSpPr>
          <p:nvPr>
            <p:ph type="sldNum" sz="quarter" idx="5"/>
          </p:nvPr>
        </p:nvSpPr>
        <p:spPr/>
        <p:txBody>
          <a:bodyPr/>
          <a:lstStyle/>
          <a:p>
            <a:fld id="{07E45F8C-2550-472B-8872-EA6E7A35EDAF}" type="slidenum">
              <a:rPr lang="zh-CN" altLang="en-US" smtClean="0"/>
              <a:t>48</a:t>
            </a:fld>
            <a:endParaRPr lang="zh-CN" altLang="en-US"/>
          </a:p>
        </p:txBody>
      </p:sp>
    </p:spTree>
    <p:extLst>
      <p:ext uri="{BB962C8B-B14F-4D97-AF65-F5344CB8AC3E}">
        <p14:creationId xmlns:p14="http://schemas.microsoft.com/office/powerpoint/2010/main" val="3811445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BE8A2552-CE1C-458C-850F-F20AC448B6FC}" type="slidenum">
              <a:rPr lang="zh-CN" altLang="en-US" smtClean="0"/>
              <a:pPr>
                <a:defRPr/>
              </a:pPr>
              <a:t>10</a:t>
            </a:fld>
            <a:endParaRPr lang="zh-CN" altLang="en-US"/>
          </a:p>
        </p:txBody>
      </p:sp>
    </p:spTree>
    <p:extLst>
      <p:ext uri="{BB962C8B-B14F-4D97-AF65-F5344CB8AC3E}">
        <p14:creationId xmlns:p14="http://schemas.microsoft.com/office/powerpoint/2010/main" val="217780924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多输出通道</a:t>
            </a:r>
            <a:endParaRPr lang="en-US" altLang="zh-CN" dirty="0"/>
          </a:p>
          <a:p>
            <a:r>
              <a:rPr lang="zh-CN" altLang="en-US" sz="1200" b="0" i="0" kern="1200" dirty="0">
                <a:solidFill>
                  <a:schemeClr val="tx1"/>
                </a:solidFill>
                <a:effectLst/>
                <a:latin typeface="+mn-lt"/>
                <a:ea typeface="+mn-ea"/>
                <a:cs typeface="+mn-cs"/>
              </a:rPr>
              <a:t>不管有多少输入通道，到目前为止，我们总是得到一个输出通道</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我们可以有多个三维卷积核，每个都产生一个输出通道</a:t>
            </a:r>
            <a:endParaRPr lang="zh-CN" altLang="en-US" dirty="0"/>
          </a:p>
        </p:txBody>
      </p:sp>
      <p:sp>
        <p:nvSpPr>
          <p:cNvPr id="4" name="灯片编号占位符 3"/>
          <p:cNvSpPr>
            <a:spLocks noGrp="1"/>
          </p:cNvSpPr>
          <p:nvPr>
            <p:ph type="sldNum" sz="quarter" idx="5"/>
          </p:nvPr>
        </p:nvSpPr>
        <p:spPr/>
        <p:txBody>
          <a:bodyPr/>
          <a:lstStyle/>
          <a:p>
            <a:fld id="{07E45F8C-2550-472B-8872-EA6E7A35EDAF}" type="slidenum">
              <a:rPr lang="zh-CN" altLang="en-US" smtClean="0"/>
              <a:t>49</a:t>
            </a:fld>
            <a:endParaRPr lang="zh-CN" altLang="en-US"/>
          </a:p>
        </p:txBody>
      </p:sp>
    </p:spTree>
    <p:extLst>
      <p:ext uri="{BB962C8B-B14F-4D97-AF65-F5344CB8AC3E}">
        <p14:creationId xmlns:p14="http://schemas.microsoft.com/office/powerpoint/2010/main" val="91202655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200" b="0" i="0" kern="1200" dirty="0" err="1">
                <a:solidFill>
                  <a:schemeClr val="tx1"/>
                </a:solidFill>
                <a:effectLst/>
                <a:latin typeface="等线" panose="02010600030101010101" pitchFamily="2" charset="-122"/>
                <a:ea typeface="等线" panose="02010600030101010101" pitchFamily="2" charset="-122"/>
                <a:cs typeface="DengXian"/>
              </a:rPr>
              <a:t>cnn</a:t>
            </a:r>
            <a:r>
              <a:rPr kumimoji="1" lang="zh-CN" altLang="en-US" sz="1200" b="0" i="0" kern="1200" dirty="0">
                <a:solidFill>
                  <a:schemeClr val="tx1"/>
                </a:solidFill>
                <a:effectLst/>
                <a:latin typeface="等线" panose="02010600030101010101" pitchFamily="2" charset="-122"/>
                <a:ea typeface="等线" panose="02010600030101010101" pitchFamily="2" charset="-122"/>
                <a:cs typeface="DengXian"/>
              </a:rPr>
              <a:t>的</a:t>
            </a:r>
            <a:r>
              <a:rPr kumimoji="1" lang="zh-CN" altLang="en-US" sz="1200" dirty="0"/>
              <a:t>局部区域连接、权重共享和</a:t>
            </a:r>
            <a:r>
              <a:rPr kumimoji="1" lang="zh-CN" altLang="en-US" dirty="0"/>
              <a:t>下采样</a:t>
            </a:r>
            <a:r>
              <a:rPr kumimoji="1" lang="zh-CN" altLang="en-US" sz="1200" b="0" i="0" kern="1200" dirty="0">
                <a:solidFill>
                  <a:schemeClr val="tx1"/>
                </a:solidFill>
                <a:effectLst/>
                <a:latin typeface="等线" panose="02010600030101010101" pitchFamily="2" charset="-122"/>
                <a:ea typeface="等线" panose="02010600030101010101" pitchFamily="2" charset="-122"/>
                <a:cs typeface="DengXian"/>
              </a:rPr>
              <a:t>三大结构特性使得它</a:t>
            </a:r>
            <a:r>
              <a:rPr lang="zh-CN" altLang="en-US" sz="1200" b="0" i="0" kern="1200" dirty="0">
                <a:solidFill>
                  <a:schemeClr val="tx1"/>
                </a:solidFill>
                <a:effectLst/>
                <a:latin typeface="等线" panose="02010600030101010101" pitchFamily="2" charset="-122"/>
                <a:ea typeface="等线" panose="02010600030101010101" pitchFamily="2" charset="-122"/>
                <a:cs typeface="DengXian"/>
              </a:rPr>
              <a:t>在图像识别领域表现出色。</a:t>
            </a:r>
            <a:endParaRPr lang="en-US" altLang="zh-CN" sz="1200" b="0" i="0" kern="1200" dirty="0">
              <a:solidFill>
                <a:schemeClr val="tx1"/>
              </a:solidFill>
              <a:effectLst/>
              <a:latin typeface="等线" panose="02010600030101010101" pitchFamily="2" charset="-122"/>
              <a:ea typeface="等线" panose="02010600030101010101" pitchFamily="2" charset="-122"/>
              <a:cs typeface="DengXian"/>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zh-CN" sz="12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1200" dirty="0"/>
              <a:t>在图像识别过程中，一些需要识别出来的图案比整个图片要小很多。对于这种图案，神经元不需要输入整个图片的信息，只输入局部信息就可以识别出来。</a:t>
            </a:r>
            <a:endParaRPr kumimoji="1" lang="en-US" altLang="zh-CN"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1200" dirty="0"/>
              <a:t>比如我们要识别的鸟嘴巴只占了整个图片的很小一部分，那么我们不需要输入整个图片的信息，只需将鸟嘴巴这一小部分图案输入到感知机算法中就可以得到一个“鸟嘴”识别器。</a:t>
            </a:r>
            <a:endParaRPr kumimoji="1" lang="en-US" altLang="zh-CN"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1200" dirty="0"/>
              <a:t>在</a:t>
            </a:r>
            <a:r>
              <a:rPr kumimoji="1" lang="en-US" altLang="zh-CN" sz="1200" dirty="0" err="1"/>
              <a:t>cnn</a:t>
            </a:r>
            <a:r>
              <a:rPr kumimoji="1" lang="zh-CN" altLang="en-US" sz="1200" dirty="0"/>
              <a:t>的结构中，</a:t>
            </a:r>
            <a:r>
              <a:rPr kumimoji="1" lang="en-US" altLang="zh-CN" sz="1200" dirty="0" err="1"/>
              <a:t>cnn</a:t>
            </a:r>
            <a:r>
              <a:rPr kumimoji="1" lang="zh-CN" altLang="en-US" sz="1200" dirty="0"/>
              <a:t>的局部区域连接特点与图像识别中的这一性质相符合。</a:t>
            </a:r>
            <a:r>
              <a:rPr kumimoji="1" lang="en-US" altLang="zh-CN" sz="1200" dirty="0" err="1"/>
              <a:t>cnn</a:t>
            </a:r>
            <a:r>
              <a:rPr kumimoji="1" lang="zh-CN" altLang="en-US" sz="1200" dirty="0"/>
              <a:t>中每一个卷积核都有一个局部感受野来获取图像的区域特征，因此可以用更少的参数将局部特征识别器与较小的区域连接起来。</a:t>
            </a:r>
            <a:endParaRPr kumimoji="1" lang="zh-CN" altLang="en-US" dirty="0"/>
          </a:p>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E8A2552-CE1C-458C-850F-F20AC448B6FC}" type="slidenum">
              <a:rPr kumimoji="1" lang="zh-CN" altLang="en-US" sz="1200" b="0" i="0" u="none" strike="noStrike" kern="1200" cap="none" spc="0" normalizeH="0" baseline="0" noProof="0" smtClean="0">
                <a:ln>
                  <a:noFill/>
                </a:ln>
                <a:solidFill>
                  <a:prstClr val="black"/>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51</a:t>
            </a:fld>
            <a:endParaRPr kumimoji="1" lang="zh-CN" altLang="en-US" sz="12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45890895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注意：</a:t>
            </a:r>
            <a:r>
              <a:rPr lang="en-US" altLang="zh-CN" dirty="0"/>
              <a:t>Input, filter (kernel), </a:t>
            </a:r>
            <a:r>
              <a:rPr lang="en-US" altLang="zh-CN" dirty="0" err="1"/>
              <a:t>poolling</a:t>
            </a:r>
            <a:r>
              <a:rPr lang="zh-CN" altLang="en-US" dirty="0"/>
              <a:t>，</a:t>
            </a:r>
            <a:r>
              <a:rPr lang="en-US" altLang="zh-CN" dirty="0"/>
              <a:t> output (feature map)</a:t>
            </a:r>
            <a:r>
              <a:rPr lang="zh-CN" altLang="en-US" dirty="0"/>
              <a:t>的不同</a:t>
            </a:r>
            <a:r>
              <a:rPr lang="zh-CN" altLang="en-US" dirty="0" smtClean="0"/>
              <a:t>。</a:t>
            </a:r>
            <a:endParaRPr lang="zh-CN" altLang="en-US" dirty="0"/>
          </a:p>
        </p:txBody>
      </p:sp>
      <p:sp>
        <p:nvSpPr>
          <p:cNvPr id="4" name="灯片编号占位符 3"/>
          <p:cNvSpPr>
            <a:spLocks noGrp="1"/>
          </p:cNvSpPr>
          <p:nvPr>
            <p:ph type="sldNum" sz="quarter" idx="5"/>
          </p:nvPr>
        </p:nvSpPr>
        <p:spPr/>
        <p:txBody>
          <a:bodyPr/>
          <a:lstStyle/>
          <a:p>
            <a:pPr>
              <a:defRPr/>
            </a:pPr>
            <a:fld id="{BE8A2552-CE1C-458C-850F-F20AC448B6FC}" type="slidenum">
              <a:rPr lang="zh-CN" altLang="en-US" smtClean="0"/>
              <a:pPr>
                <a:defRPr/>
              </a:pPr>
              <a:t>52</a:t>
            </a:fld>
            <a:endParaRPr lang="zh-CN" altLang="en-US"/>
          </a:p>
        </p:txBody>
      </p:sp>
    </p:spTree>
    <p:extLst>
      <p:ext uri="{BB962C8B-B14F-4D97-AF65-F5344CB8AC3E}">
        <p14:creationId xmlns:p14="http://schemas.microsoft.com/office/powerpoint/2010/main" val="314068045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BE8A2552-CE1C-458C-850F-F20AC448B6FC}" type="slidenum">
              <a:rPr lang="zh-CN" altLang="en-US" smtClean="0"/>
              <a:pPr>
                <a:defRPr/>
              </a:pPr>
              <a:t>53</a:t>
            </a:fld>
            <a:endParaRPr lang="zh-CN" altLang="en-US"/>
          </a:p>
        </p:txBody>
      </p:sp>
    </p:spTree>
    <p:extLst>
      <p:ext uri="{BB962C8B-B14F-4D97-AF65-F5344CB8AC3E}">
        <p14:creationId xmlns:p14="http://schemas.microsoft.com/office/powerpoint/2010/main" val="346891601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BE8A2552-CE1C-458C-850F-F20AC448B6FC}" type="slidenum">
              <a:rPr lang="zh-CN" altLang="en-US" smtClean="0"/>
              <a:pPr>
                <a:defRPr/>
              </a:pPr>
              <a:t>57</a:t>
            </a:fld>
            <a:endParaRPr lang="zh-CN" altLang="en-US"/>
          </a:p>
        </p:txBody>
      </p:sp>
    </p:spTree>
    <p:extLst>
      <p:ext uri="{BB962C8B-B14F-4D97-AF65-F5344CB8AC3E}">
        <p14:creationId xmlns:p14="http://schemas.microsoft.com/office/powerpoint/2010/main" val="273409679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BE8A2552-CE1C-458C-850F-F20AC448B6FC}" type="slidenum">
              <a:rPr lang="zh-CN" altLang="en-US" smtClean="0"/>
              <a:pPr>
                <a:defRPr/>
              </a:pPr>
              <a:t>58</a:t>
            </a:fld>
            <a:endParaRPr lang="zh-CN" altLang="en-US"/>
          </a:p>
        </p:txBody>
      </p:sp>
    </p:spTree>
    <p:extLst>
      <p:ext uri="{BB962C8B-B14F-4D97-AF65-F5344CB8AC3E}">
        <p14:creationId xmlns:p14="http://schemas.microsoft.com/office/powerpoint/2010/main" val="119493176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E8A2552-CE1C-458C-850F-F20AC448B6FC}" type="slidenum">
              <a:rPr kumimoji="1" lang="zh-CN" altLang="en-US" sz="1200" b="0" i="0" u="none" strike="noStrike" kern="1200" cap="none" spc="0" normalizeH="0" baseline="0" noProof="0" smtClean="0">
                <a:ln>
                  <a:noFill/>
                </a:ln>
                <a:solidFill>
                  <a:prstClr val="black"/>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59</a:t>
            </a:fld>
            <a:endParaRPr kumimoji="1" lang="zh-CN" altLang="en-US" sz="12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208118580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pPr>
              <a:defRPr/>
            </a:pPr>
            <a:fld id="{BE8A2552-CE1C-458C-850F-F20AC448B6FC}" type="slidenum">
              <a:rPr lang="zh-CN" altLang="en-US" smtClean="0"/>
              <a:pPr>
                <a:defRPr/>
              </a:pPr>
              <a:t>60</a:t>
            </a:fld>
            <a:endParaRPr lang="zh-CN" altLang="en-US"/>
          </a:p>
        </p:txBody>
      </p:sp>
    </p:spTree>
    <p:extLst>
      <p:ext uri="{BB962C8B-B14F-4D97-AF65-F5344CB8AC3E}">
        <p14:creationId xmlns:p14="http://schemas.microsoft.com/office/powerpoint/2010/main" val="164165591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BE8A2552-CE1C-458C-850F-F20AC448B6FC}" type="slidenum">
              <a:rPr lang="zh-CN" altLang="en-US" smtClean="0"/>
              <a:pPr>
                <a:defRPr/>
              </a:pPr>
              <a:t>61</a:t>
            </a:fld>
            <a:endParaRPr lang="zh-CN" altLang="en-US"/>
          </a:p>
        </p:txBody>
      </p:sp>
    </p:spTree>
    <p:extLst>
      <p:ext uri="{BB962C8B-B14F-4D97-AF65-F5344CB8AC3E}">
        <p14:creationId xmlns:p14="http://schemas.microsoft.com/office/powerpoint/2010/main" val="44930291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BE8A2552-CE1C-458C-850F-F20AC448B6FC}" type="slidenum">
              <a:rPr lang="zh-CN" altLang="en-US" smtClean="0"/>
              <a:pPr>
                <a:defRPr/>
              </a:pPr>
              <a:t>62</a:t>
            </a:fld>
            <a:endParaRPr lang="zh-CN" altLang="en-US"/>
          </a:p>
        </p:txBody>
      </p:sp>
    </p:spTree>
    <p:extLst>
      <p:ext uri="{BB962C8B-B14F-4D97-AF65-F5344CB8AC3E}">
        <p14:creationId xmlns:p14="http://schemas.microsoft.com/office/powerpoint/2010/main" val="20497941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200" b="0" i="0" kern="1200" dirty="0" err="1">
                <a:solidFill>
                  <a:schemeClr val="tx1"/>
                </a:solidFill>
                <a:effectLst/>
                <a:latin typeface="等线" panose="02010600030101010101" pitchFamily="2" charset="-122"/>
                <a:ea typeface="等线" panose="02010600030101010101" pitchFamily="2" charset="-122"/>
                <a:cs typeface="DengXian"/>
              </a:rPr>
              <a:t>cnn</a:t>
            </a:r>
            <a:r>
              <a:rPr kumimoji="1" lang="zh-CN" altLang="en-US" sz="1200" b="0" i="0" kern="1200" dirty="0">
                <a:solidFill>
                  <a:schemeClr val="tx1"/>
                </a:solidFill>
                <a:effectLst/>
                <a:latin typeface="等线" panose="02010600030101010101" pitchFamily="2" charset="-122"/>
                <a:ea typeface="等线" panose="02010600030101010101" pitchFamily="2" charset="-122"/>
                <a:cs typeface="DengXian"/>
              </a:rPr>
              <a:t>的</a:t>
            </a:r>
            <a:r>
              <a:rPr kumimoji="1" lang="zh-CN" altLang="en-US" sz="1200" dirty="0"/>
              <a:t>局部区域连接、权重共享和</a:t>
            </a:r>
            <a:r>
              <a:rPr kumimoji="1" lang="zh-CN" altLang="en-US" dirty="0"/>
              <a:t>下采样</a:t>
            </a:r>
            <a:r>
              <a:rPr kumimoji="1" lang="zh-CN" altLang="en-US" sz="1200" b="0" i="0" kern="1200" dirty="0">
                <a:solidFill>
                  <a:schemeClr val="tx1"/>
                </a:solidFill>
                <a:effectLst/>
                <a:latin typeface="等线" panose="02010600030101010101" pitchFamily="2" charset="-122"/>
                <a:ea typeface="等线" panose="02010600030101010101" pitchFamily="2" charset="-122"/>
                <a:cs typeface="DengXian"/>
              </a:rPr>
              <a:t>三大结构特性使得它</a:t>
            </a:r>
            <a:r>
              <a:rPr lang="zh-CN" altLang="en-US" sz="1200" b="0" i="0" kern="1200" dirty="0">
                <a:solidFill>
                  <a:schemeClr val="tx1"/>
                </a:solidFill>
                <a:effectLst/>
                <a:latin typeface="等线" panose="02010600030101010101" pitchFamily="2" charset="-122"/>
                <a:ea typeface="等线" panose="02010600030101010101" pitchFamily="2" charset="-122"/>
                <a:cs typeface="DengXian"/>
              </a:rPr>
              <a:t>在图像识别领域表现出色。</a:t>
            </a:r>
            <a:endParaRPr lang="en-US" altLang="zh-CN" sz="1200" b="0" i="0" kern="1200" dirty="0">
              <a:solidFill>
                <a:schemeClr val="tx1"/>
              </a:solidFill>
              <a:effectLst/>
              <a:latin typeface="等线" panose="02010600030101010101" pitchFamily="2" charset="-122"/>
              <a:ea typeface="等线" panose="02010600030101010101" pitchFamily="2" charset="-122"/>
              <a:cs typeface="DengXian"/>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zh-CN" sz="12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1200" dirty="0"/>
              <a:t>在图像识别过程中，一些需要识别出来的图案比整个图片要小很多。对于这种图案，神经元不需要输入整个图片的信息，只输入局部信息就可以识别出来。</a:t>
            </a:r>
            <a:endParaRPr kumimoji="1" lang="en-US" altLang="zh-CN"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1200" dirty="0"/>
              <a:t>比如我们要识别的鸟嘴巴只占了整个图片的很小一部分，那么我们不需要输入整个图片的信息，只需将鸟嘴巴这一小部分图案输入到感知机算法中就可以得到一个“鸟嘴”识别器。</a:t>
            </a:r>
            <a:endParaRPr kumimoji="1" lang="en-US" altLang="zh-CN"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1200" dirty="0"/>
              <a:t>在</a:t>
            </a:r>
            <a:r>
              <a:rPr kumimoji="1" lang="en-US" altLang="zh-CN" sz="1200" dirty="0" err="1"/>
              <a:t>cnn</a:t>
            </a:r>
            <a:r>
              <a:rPr kumimoji="1" lang="zh-CN" altLang="en-US" sz="1200" dirty="0"/>
              <a:t>的结构中，</a:t>
            </a:r>
            <a:r>
              <a:rPr kumimoji="1" lang="en-US" altLang="zh-CN" sz="1200" dirty="0" err="1"/>
              <a:t>cnn</a:t>
            </a:r>
            <a:r>
              <a:rPr kumimoji="1" lang="zh-CN" altLang="en-US" sz="1200" dirty="0"/>
              <a:t>的局部区域连接特点与图像识别中的这一性质相符合。</a:t>
            </a:r>
            <a:r>
              <a:rPr kumimoji="1" lang="en-US" altLang="zh-CN" sz="1200" dirty="0" err="1"/>
              <a:t>cnn</a:t>
            </a:r>
            <a:r>
              <a:rPr kumimoji="1" lang="zh-CN" altLang="en-US" sz="1200" dirty="0"/>
              <a:t>中每一个卷积核都有一个局部感受野来获取图像的区域特征，因此可以用更少的参数将局部特征识别器与较小的区域连接起来。</a:t>
            </a:r>
            <a:endParaRPr kumimoji="1" lang="zh-CN" altLang="en-US" dirty="0"/>
          </a:p>
          <a:p>
            <a:endParaRPr lang="zh-CN" altLang="en-US" dirty="0"/>
          </a:p>
        </p:txBody>
      </p:sp>
      <p:sp>
        <p:nvSpPr>
          <p:cNvPr id="4" name="灯片编号占位符 3"/>
          <p:cNvSpPr>
            <a:spLocks noGrp="1"/>
          </p:cNvSpPr>
          <p:nvPr>
            <p:ph type="sldNum" sz="quarter" idx="5"/>
          </p:nvPr>
        </p:nvSpPr>
        <p:spPr/>
        <p:txBody>
          <a:bodyPr/>
          <a:lstStyle/>
          <a:p>
            <a:pPr>
              <a:defRPr/>
            </a:pPr>
            <a:fld id="{BE8A2552-CE1C-458C-850F-F20AC448B6FC}" type="slidenum">
              <a:rPr lang="zh-CN" altLang="en-US" smtClean="0"/>
              <a:pPr>
                <a:defRPr/>
              </a:pPr>
              <a:t>17</a:t>
            </a:fld>
            <a:endParaRPr lang="zh-CN" altLang="en-US"/>
          </a:p>
        </p:txBody>
      </p:sp>
    </p:spTree>
    <p:extLst>
      <p:ext uri="{BB962C8B-B14F-4D97-AF65-F5344CB8AC3E}">
        <p14:creationId xmlns:p14="http://schemas.microsoft.com/office/powerpoint/2010/main" val="327703061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BE8A2552-CE1C-458C-850F-F20AC448B6FC}" type="slidenum">
              <a:rPr lang="zh-CN" altLang="en-US" smtClean="0"/>
              <a:pPr>
                <a:defRPr/>
              </a:pPr>
              <a:t>63</a:t>
            </a:fld>
            <a:endParaRPr lang="zh-CN" altLang="en-US"/>
          </a:p>
        </p:txBody>
      </p:sp>
    </p:spTree>
    <p:extLst>
      <p:ext uri="{BB962C8B-B14F-4D97-AF65-F5344CB8AC3E}">
        <p14:creationId xmlns:p14="http://schemas.microsoft.com/office/powerpoint/2010/main" val="372576125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等线" panose="02010600030101010101" pitchFamily="2" charset="-122"/>
                <a:ea typeface="等线" panose="02010600030101010101" pitchFamily="2" charset="-122"/>
                <a:cs typeface="DengXian"/>
              </a:rPr>
              <a:t>例如 上图就是使用 </a:t>
            </a:r>
            <a:r>
              <a:rPr lang="en-US" altLang="zh-CN" sz="1200" b="0" i="0" kern="1200" dirty="0">
                <a:solidFill>
                  <a:schemeClr val="tx1"/>
                </a:solidFill>
                <a:effectLst/>
                <a:latin typeface="等线" panose="02010600030101010101" pitchFamily="2" charset="-122"/>
                <a:ea typeface="等线" panose="02010600030101010101" pitchFamily="2" charset="-122"/>
                <a:cs typeface="DengXian"/>
              </a:rPr>
              <a:t>max-pooling </a:t>
            </a:r>
            <a:r>
              <a:rPr lang="zh-CN" altLang="en-US" sz="1200" b="0" i="0" kern="1200" dirty="0">
                <a:solidFill>
                  <a:schemeClr val="tx1"/>
                </a:solidFill>
                <a:effectLst/>
                <a:latin typeface="等线" panose="02010600030101010101" pitchFamily="2" charset="-122"/>
                <a:ea typeface="等线" panose="02010600030101010101" pitchFamily="2" charset="-122"/>
                <a:cs typeface="DengXian"/>
              </a:rPr>
              <a:t>把四个神经元压缩为一个神经元：取最大的像素值，其它丢弃。（ 当然也有其它的 </a:t>
            </a:r>
            <a:r>
              <a:rPr lang="en-US" altLang="zh-CN" sz="1200" b="0" i="0" kern="1200" dirty="0">
                <a:solidFill>
                  <a:schemeClr val="tx1"/>
                </a:solidFill>
                <a:effectLst/>
                <a:latin typeface="等线" panose="02010600030101010101" pitchFamily="2" charset="-122"/>
                <a:ea typeface="等线" panose="02010600030101010101" pitchFamily="2" charset="-122"/>
                <a:cs typeface="DengXian"/>
              </a:rPr>
              <a:t>pooling </a:t>
            </a:r>
            <a:r>
              <a:rPr lang="zh-CN" altLang="en-US" sz="1200" b="0" i="0" kern="1200" dirty="0">
                <a:solidFill>
                  <a:schemeClr val="tx1"/>
                </a:solidFill>
                <a:effectLst/>
                <a:latin typeface="等线" panose="02010600030101010101" pitchFamily="2" charset="-122"/>
                <a:ea typeface="等线" panose="02010600030101010101" pitchFamily="2" charset="-122"/>
                <a:cs typeface="DengXian"/>
              </a:rPr>
              <a:t>例如 </a:t>
            </a:r>
            <a:r>
              <a:rPr lang="en-US" altLang="zh-CN" sz="1200" b="0" i="1" kern="1200" dirty="0">
                <a:solidFill>
                  <a:schemeClr val="tx1"/>
                </a:solidFill>
                <a:effectLst/>
                <a:latin typeface="等线" panose="02010600030101010101" pitchFamily="2" charset="-122"/>
                <a:ea typeface="等线" panose="02010600030101010101" pitchFamily="2" charset="-122"/>
                <a:cs typeface="DengXian"/>
              </a:rPr>
              <a:t>L2 pooling </a:t>
            </a:r>
            <a:r>
              <a:rPr lang="zh-CN" altLang="en-US" sz="1200" b="0" i="1" kern="1200" dirty="0">
                <a:solidFill>
                  <a:schemeClr val="tx1"/>
                </a:solidFill>
                <a:effectLst/>
                <a:latin typeface="等线" panose="02010600030101010101" pitchFamily="2" charset="-122"/>
                <a:ea typeface="等线" panose="02010600030101010101" pitchFamily="2" charset="-122"/>
                <a:cs typeface="DengXian"/>
              </a:rPr>
              <a:t>是把 </a:t>
            </a:r>
            <a:r>
              <a:rPr lang="en-US" altLang="zh-CN" sz="1200" b="0" i="1" kern="1200" dirty="0">
                <a:solidFill>
                  <a:schemeClr val="tx1"/>
                </a:solidFill>
                <a:effectLst/>
                <a:latin typeface="等线" panose="02010600030101010101" pitchFamily="2" charset="-122"/>
                <a:ea typeface="等线" panose="02010600030101010101" pitchFamily="2" charset="-122"/>
                <a:cs typeface="DengXian"/>
              </a:rPr>
              <a:t>2x2</a:t>
            </a:r>
            <a:r>
              <a:rPr lang="zh-CN" altLang="en-US" sz="1200" b="0" i="1" kern="1200" dirty="0">
                <a:solidFill>
                  <a:schemeClr val="tx1"/>
                </a:solidFill>
                <a:effectLst/>
                <a:latin typeface="等线" panose="02010600030101010101" pitchFamily="2" charset="-122"/>
                <a:ea typeface="等线" panose="02010600030101010101" pitchFamily="2" charset="-122"/>
                <a:cs typeface="DengXian"/>
              </a:rPr>
              <a:t>的区域值 平方，求和，开根号</a:t>
            </a:r>
            <a:r>
              <a:rPr lang="zh-CN" altLang="en-US" sz="1200" b="0" i="0" kern="1200" dirty="0">
                <a:solidFill>
                  <a:schemeClr val="tx1"/>
                </a:solidFill>
                <a:effectLst/>
                <a:latin typeface="等线" panose="02010600030101010101" pitchFamily="2" charset="-122"/>
                <a:ea typeface="等线" panose="02010600030101010101" pitchFamily="2" charset="-122"/>
                <a:cs typeface="DengXian"/>
              </a:rPr>
              <a:t>）。 上图 </a:t>
            </a:r>
            <a:r>
              <a:rPr lang="en-US" altLang="zh-CN" sz="1200" b="0" i="0" kern="1200" dirty="0">
                <a:solidFill>
                  <a:schemeClr val="tx1"/>
                </a:solidFill>
                <a:effectLst/>
                <a:latin typeface="等线" panose="02010600030101010101" pitchFamily="2" charset="-122"/>
                <a:ea typeface="等线" panose="02010600030101010101" pitchFamily="2" charset="-122"/>
                <a:cs typeface="DengXian"/>
              </a:rPr>
              <a:t>24x24 </a:t>
            </a:r>
            <a:r>
              <a:rPr lang="zh-CN" altLang="en-US" sz="1200" b="0" i="0" kern="1200" dirty="0">
                <a:solidFill>
                  <a:schemeClr val="tx1"/>
                </a:solidFill>
                <a:effectLst/>
                <a:latin typeface="等线" panose="02010600030101010101" pitchFamily="2" charset="-122"/>
                <a:ea typeface="等线" panose="02010600030101010101" pitchFamily="2" charset="-122"/>
                <a:cs typeface="DengXian"/>
              </a:rPr>
              <a:t>的特征图 经过 </a:t>
            </a:r>
            <a:r>
              <a:rPr lang="en-US" altLang="zh-CN" sz="1200" b="0" i="0" kern="1200" dirty="0">
                <a:solidFill>
                  <a:schemeClr val="tx1"/>
                </a:solidFill>
                <a:effectLst/>
                <a:latin typeface="等线" panose="02010600030101010101" pitchFamily="2" charset="-122"/>
                <a:ea typeface="等线" panose="02010600030101010101" pitchFamily="2" charset="-122"/>
                <a:cs typeface="DengXian"/>
              </a:rPr>
              <a:t>2x2</a:t>
            </a:r>
            <a:r>
              <a:rPr lang="zh-CN" altLang="en-US" sz="1200" b="0" i="0" kern="1200" dirty="0">
                <a:solidFill>
                  <a:schemeClr val="tx1"/>
                </a:solidFill>
                <a:effectLst/>
                <a:latin typeface="等线" panose="02010600030101010101" pitchFamily="2" charset="-122"/>
                <a:ea typeface="等线" panose="02010600030101010101" pitchFamily="2" charset="-122"/>
                <a:cs typeface="DengXian"/>
              </a:rPr>
              <a:t>的</a:t>
            </a:r>
            <a:r>
              <a:rPr lang="en-US" altLang="zh-CN" sz="1200" b="0" i="0" kern="1200" dirty="0">
                <a:solidFill>
                  <a:schemeClr val="tx1"/>
                </a:solidFill>
                <a:effectLst/>
                <a:latin typeface="等线" panose="02010600030101010101" pitchFamily="2" charset="-122"/>
                <a:ea typeface="等线" panose="02010600030101010101" pitchFamily="2" charset="-122"/>
                <a:cs typeface="DengXian"/>
              </a:rPr>
              <a:t>max-pooling </a:t>
            </a:r>
            <a:r>
              <a:rPr lang="zh-CN" altLang="en-US" sz="1200" b="0" i="0" kern="1200" dirty="0">
                <a:solidFill>
                  <a:schemeClr val="tx1"/>
                </a:solidFill>
                <a:effectLst/>
                <a:latin typeface="等线" panose="02010600030101010101" pitchFamily="2" charset="-122"/>
                <a:ea typeface="等线" panose="02010600030101010101" pitchFamily="2" charset="-122"/>
                <a:cs typeface="DengXian"/>
              </a:rPr>
              <a:t>之后变成了 </a:t>
            </a:r>
            <a:r>
              <a:rPr lang="en-US" altLang="zh-CN" sz="1200" b="0" i="0" kern="1200" dirty="0">
                <a:solidFill>
                  <a:schemeClr val="tx1"/>
                </a:solidFill>
                <a:effectLst/>
                <a:latin typeface="等线" panose="02010600030101010101" pitchFamily="2" charset="-122"/>
                <a:ea typeface="等线" panose="02010600030101010101" pitchFamily="2" charset="-122"/>
                <a:cs typeface="DengXian"/>
              </a:rPr>
              <a:t>12 x 12</a:t>
            </a:r>
            <a:r>
              <a:rPr lang="zh-CN" altLang="en-US" sz="1200" b="0" i="0" kern="1200" dirty="0">
                <a:solidFill>
                  <a:schemeClr val="tx1"/>
                </a:solidFill>
                <a:effectLst/>
                <a:latin typeface="等线" panose="02010600030101010101" pitchFamily="2" charset="-122"/>
                <a:ea typeface="等线" panose="02010600030101010101" pitchFamily="2" charset="-122"/>
                <a:cs typeface="DengXian"/>
              </a:rPr>
              <a:t>的特征图。</a:t>
            </a:r>
            <a:endParaRPr lang="zh-CN" altLang="en-US" dirty="0"/>
          </a:p>
        </p:txBody>
      </p:sp>
      <p:sp>
        <p:nvSpPr>
          <p:cNvPr id="4" name="灯片编号占位符 3"/>
          <p:cNvSpPr>
            <a:spLocks noGrp="1"/>
          </p:cNvSpPr>
          <p:nvPr>
            <p:ph type="sldNum" sz="quarter" idx="5"/>
          </p:nvPr>
        </p:nvSpPr>
        <p:spPr/>
        <p:txBody>
          <a:bodyPr/>
          <a:lstStyle/>
          <a:p>
            <a:pPr>
              <a:defRPr/>
            </a:pPr>
            <a:fld id="{BE8A2552-CE1C-458C-850F-F20AC448B6FC}" type="slidenum">
              <a:rPr lang="zh-CN" altLang="en-US" smtClean="0"/>
              <a:pPr>
                <a:defRPr/>
              </a:pPr>
              <a:t>64</a:t>
            </a:fld>
            <a:endParaRPr lang="zh-CN" altLang="en-US"/>
          </a:p>
        </p:txBody>
      </p:sp>
    </p:spTree>
    <p:extLst>
      <p:ext uri="{BB962C8B-B14F-4D97-AF65-F5344CB8AC3E}">
        <p14:creationId xmlns:p14="http://schemas.microsoft.com/office/powerpoint/2010/main" val="41104868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BE8A2552-CE1C-458C-850F-F20AC448B6FC}" type="slidenum">
              <a:rPr lang="zh-CN" altLang="en-US" smtClean="0"/>
              <a:pPr>
                <a:defRPr/>
              </a:pPr>
              <a:t>65</a:t>
            </a:fld>
            <a:endParaRPr lang="zh-CN" altLang="en-US"/>
          </a:p>
        </p:txBody>
      </p:sp>
    </p:spTree>
    <p:extLst>
      <p:ext uri="{BB962C8B-B14F-4D97-AF65-F5344CB8AC3E}">
        <p14:creationId xmlns:p14="http://schemas.microsoft.com/office/powerpoint/2010/main" val="120211202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7E45F8C-2550-472B-8872-EA6E7A35EDAF}" type="slidenum">
              <a:rPr lang="zh-CN" altLang="en-US" smtClean="0"/>
              <a:t>66</a:t>
            </a:fld>
            <a:endParaRPr lang="zh-CN" altLang="en-US"/>
          </a:p>
        </p:txBody>
      </p:sp>
    </p:spTree>
    <p:extLst>
      <p:ext uri="{BB962C8B-B14F-4D97-AF65-F5344CB8AC3E}">
        <p14:creationId xmlns:p14="http://schemas.microsoft.com/office/powerpoint/2010/main" val="399308422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平均池化</a:t>
            </a:r>
          </a:p>
        </p:txBody>
      </p:sp>
      <p:sp>
        <p:nvSpPr>
          <p:cNvPr id="4" name="灯片编号占位符 3"/>
          <p:cNvSpPr>
            <a:spLocks noGrp="1"/>
          </p:cNvSpPr>
          <p:nvPr>
            <p:ph type="sldNum" sz="quarter" idx="5"/>
          </p:nvPr>
        </p:nvSpPr>
        <p:spPr/>
        <p:txBody>
          <a:bodyPr/>
          <a:lstStyle/>
          <a:p>
            <a:fld id="{07E45F8C-2550-472B-8872-EA6E7A35EDAF}" type="slidenum">
              <a:rPr lang="zh-CN" altLang="en-US" smtClean="0"/>
              <a:t>67</a:t>
            </a:fld>
            <a:endParaRPr lang="zh-CN" altLang="en-US"/>
          </a:p>
        </p:txBody>
      </p:sp>
    </p:spTree>
    <p:extLst>
      <p:ext uri="{BB962C8B-B14F-4D97-AF65-F5344CB8AC3E}">
        <p14:creationId xmlns:p14="http://schemas.microsoft.com/office/powerpoint/2010/main" val="360104592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07E45F8C-2550-472B-8872-EA6E7A35EDAF}" type="slidenum">
              <a:rPr kumimoji="1" lang="zh-CN" altLang="en-US" sz="1200" b="0" i="0" u="none" strike="noStrike" kern="1200" cap="none" spc="0" normalizeH="0" baseline="0" noProof="0" smtClean="0">
                <a:ln>
                  <a:noFill/>
                </a:ln>
                <a:solidFill>
                  <a:prstClr val="black"/>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68</a:t>
            </a:fld>
            <a:endParaRPr kumimoji="1" lang="zh-CN" altLang="en-US" sz="12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75258797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200" b="0" i="0" kern="1200" dirty="0" err="1">
                <a:solidFill>
                  <a:schemeClr val="tx1"/>
                </a:solidFill>
                <a:effectLst/>
                <a:latin typeface="等线" panose="02010600030101010101" pitchFamily="2" charset="-122"/>
                <a:ea typeface="等线" panose="02010600030101010101" pitchFamily="2" charset="-122"/>
                <a:cs typeface="DengXian"/>
              </a:rPr>
              <a:t>cnn</a:t>
            </a:r>
            <a:r>
              <a:rPr kumimoji="1" lang="zh-CN" altLang="en-US" sz="1200" b="0" i="0" kern="1200" dirty="0">
                <a:solidFill>
                  <a:schemeClr val="tx1"/>
                </a:solidFill>
                <a:effectLst/>
                <a:latin typeface="等线" panose="02010600030101010101" pitchFamily="2" charset="-122"/>
                <a:ea typeface="等线" panose="02010600030101010101" pitchFamily="2" charset="-122"/>
                <a:cs typeface="DengXian"/>
              </a:rPr>
              <a:t>的</a:t>
            </a:r>
            <a:r>
              <a:rPr kumimoji="1" lang="zh-CN" altLang="en-US" sz="1200" dirty="0"/>
              <a:t>局部区域连接、权重共享和</a:t>
            </a:r>
            <a:r>
              <a:rPr kumimoji="1" lang="zh-CN" altLang="en-US" dirty="0"/>
              <a:t>下采样</a:t>
            </a:r>
            <a:r>
              <a:rPr kumimoji="1" lang="zh-CN" altLang="en-US" sz="1200" b="0" i="0" kern="1200" dirty="0">
                <a:solidFill>
                  <a:schemeClr val="tx1"/>
                </a:solidFill>
                <a:effectLst/>
                <a:latin typeface="等线" panose="02010600030101010101" pitchFamily="2" charset="-122"/>
                <a:ea typeface="等线" panose="02010600030101010101" pitchFamily="2" charset="-122"/>
                <a:cs typeface="DengXian"/>
              </a:rPr>
              <a:t>三大结构特性使得它</a:t>
            </a:r>
            <a:r>
              <a:rPr lang="zh-CN" altLang="en-US" sz="1200" b="0" i="0" kern="1200" dirty="0">
                <a:solidFill>
                  <a:schemeClr val="tx1"/>
                </a:solidFill>
                <a:effectLst/>
                <a:latin typeface="等线" panose="02010600030101010101" pitchFamily="2" charset="-122"/>
                <a:ea typeface="等线" panose="02010600030101010101" pitchFamily="2" charset="-122"/>
                <a:cs typeface="DengXian"/>
              </a:rPr>
              <a:t>在图像识别领域表现出色。</a:t>
            </a:r>
            <a:endParaRPr lang="en-US" altLang="zh-CN" sz="1200" b="0" i="0" kern="1200" dirty="0">
              <a:solidFill>
                <a:schemeClr val="tx1"/>
              </a:solidFill>
              <a:effectLst/>
              <a:latin typeface="等线" panose="02010600030101010101" pitchFamily="2" charset="-122"/>
              <a:ea typeface="等线" panose="02010600030101010101" pitchFamily="2" charset="-122"/>
              <a:cs typeface="DengXian"/>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zh-CN" sz="12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1200" dirty="0"/>
              <a:t>在图像识别过程中，一些需要识别出来的图案比整个图片要小很多。对于这种图案，神经元不需要输入整个图片的信息，只输入局部信息就可以识别出来。</a:t>
            </a:r>
            <a:endParaRPr kumimoji="1" lang="en-US" altLang="zh-CN"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1200" dirty="0"/>
              <a:t>比如我们要识别的鸟嘴巴只占了整个图片的很小一部分，那么我们不需要输入整个图片的信息，只需将鸟嘴巴这一小部分图案输入到感知机算法中就可以得到一个“鸟嘴”识别器。</a:t>
            </a:r>
            <a:endParaRPr kumimoji="1" lang="en-US" altLang="zh-CN"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1200" dirty="0"/>
              <a:t>在</a:t>
            </a:r>
            <a:r>
              <a:rPr kumimoji="1" lang="en-US" altLang="zh-CN" sz="1200" dirty="0" err="1"/>
              <a:t>cnn</a:t>
            </a:r>
            <a:r>
              <a:rPr kumimoji="1" lang="zh-CN" altLang="en-US" sz="1200" dirty="0"/>
              <a:t>的结构中，</a:t>
            </a:r>
            <a:r>
              <a:rPr kumimoji="1" lang="en-US" altLang="zh-CN" sz="1200" dirty="0" err="1"/>
              <a:t>cnn</a:t>
            </a:r>
            <a:r>
              <a:rPr kumimoji="1" lang="zh-CN" altLang="en-US" sz="1200" dirty="0"/>
              <a:t>的局部区域连接特点与图像识别中的这一性质相符合。</a:t>
            </a:r>
            <a:r>
              <a:rPr kumimoji="1" lang="en-US" altLang="zh-CN" sz="1200" dirty="0" err="1"/>
              <a:t>cnn</a:t>
            </a:r>
            <a:r>
              <a:rPr kumimoji="1" lang="zh-CN" altLang="en-US" sz="1200" dirty="0"/>
              <a:t>中每一个卷积核都有一个局部感受野来获取图像的区域特征，因此可以用更少的参数将局部特征识别器与较小的区域连接起来。</a:t>
            </a:r>
            <a:endParaRPr kumimoji="1" lang="zh-CN" altLang="en-US" dirty="0"/>
          </a:p>
          <a:p>
            <a:endParaRPr lang="zh-CN" altLang="en-US" dirty="0"/>
          </a:p>
        </p:txBody>
      </p:sp>
      <p:sp>
        <p:nvSpPr>
          <p:cNvPr id="4" name="灯片编号占位符 3"/>
          <p:cNvSpPr>
            <a:spLocks noGrp="1"/>
          </p:cNvSpPr>
          <p:nvPr>
            <p:ph type="sldNum" sz="quarter" idx="5"/>
          </p:nvPr>
        </p:nvSpPr>
        <p:spPr/>
        <p:txBody>
          <a:bodyPr/>
          <a:lstStyle/>
          <a:p>
            <a:pPr>
              <a:defRPr/>
            </a:pPr>
            <a:fld id="{BE8A2552-CE1C-458C-850F-F20AC448B6FC}" type="slidenum">
              <a:rPr lang="zh-CN" altLang="en-US" smtClean="0"/>
              <a:pPr>
                <a:defRPr/>
              </a:pPr>
              <a:t>69</a:t>
            </a:fld>
            <a:endParaRPr lang="zh-CN" altLang="en-US"/>
          </a:p>
        </p:txBody>
      </p:sp>
    </p:spTree>
    <p:extLst>
      <p:ext uri="{BB962C8B-B14F-4D97-AF65-F5344CB8AC3E}">
        <p14:creationId xmlns:p14="http://schemas.microsoft.com/office/powerpoint/2010/main" val="250482693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DBAB275F-3BA0-F641-8E48-0F03DF927154}" type="slidenum">
              <a:rPr kumimoji="1" lang="zh-CN" altLang="en-US" sz="1200" b="0" i="0" u="none" strike="noStrike" kern="1200" cap="none" spc="0" normalizeH="0" baseline="0" noProof="0" smtClean="0">
                <a:ln>
                  <a:noFill/>
                </a:ln>
                <a:solidFill>
                  <a:prstClr val="black"/>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70</a:t>
            </a:fld>
            <a:endParaRPr kumimoji="1" lang="zh-CN" altLang="en-US" sz="12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220727392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、卷积：用一个</a:t>
            </a:r>
            <a:r>
              <a:rPr lang="en-US" altLang="zh-CN" dirty="0"/>
              <a:t>5x5</a:t>
            </a:r>
            <a:r>
              <a:rPr lang="zh-CN" altLang="en-US" dirty="0"/>
              <a:t>窗口（卷积核，表示对原图片一个特征的提取）且步长为</a:t>
            </a:r>
            <a:r>
              <a:rPr lang="en-US" altLang="zh-CN" dirty="0"/>
              <a:t>1</a:t>
            </a:r>
            <a:r>
              <a:rPr lang="zh-CN" altLang="en-US" dirty="0"/>
              <a:t>去滑动原图片，得到一个</a:t>
            </a:r>
            <a:r>
              <a:rPr lang="en-US" altLang="zh-CN" dirty="0"/>
              <a:t>28x28</a:t>
            </a:r>
            <a:r>
              <a:rPr lang="zh-CN" altLang="en-US" dirty="0"/>
              <a:t>的特征图，每一个图中像素值是带偏置的卷积再激活的值，其中用了</a:t>
            </a:r>
            <a:r>
              <a:rPr lang="en-US" altLang="zh-CN" dirty="0"/>
              <a:t>8</a:t>
            </a:r>
            <a:r>
              <a:rPr lang="zh-CN" altLang="en-US" dirty="0"/>
              <a:t>个卷积核（表示取原图像某</a:t>
            </a:r>
            <a:r>
              <a:rPr lang="en-US" altLang="zh-CN" dirty="0"/>
              <a:t>8</a:t>
            </a:r>
            <a:r>
              <a:rPr lang="zh-CN" altLang="en-US" dirty="0"/>
              <a:t>个特征）；</a:t>
            </a:r>
            <a:endParaRPr lang="en-US" altLang="zh-CN" dirty="0"/>
          </a:p>
          <a:p>
            <a:r>
              <a:rPr lang="en-US" altLang="zh-CN" dirty="0"/>
              <a:t>2</a:t>
            </a:r>
            <a:r>
              <a:rPr lang="zh-CN" altLang="en-US" dirty="0"/>
              <a:t>、池化：对</a:t>
            </a:r>
            <a:r>
              <a:rPr lang="en-US" altLang="zh-CN" dirty="0"/>
              <a:t>C1</a:t>
            </a:r>
            <a:r>
              <a:rPr lang="zh-CN" altLang="en-US" dirty="0"/>
              <a:t>的每一个层面（共</a:t>
            </a:r>
            <a:r>
              <a:rPr lang="en-US" altLang="zh-CN" dirty="0"/>
              <a:t>8</a:t>
            </a:r>
            <a:r>
              <a:rPr lang="zh-CN" altLang="en-US" dirty="0"/>
              <a:t>个层面），用一个</a:t>
            </a:r>
            <a:r>
              <a:rPr lang="en-US" altLang="zh-CN" dirty="0"/>
              <a:t>2x2</a:t>
            </a:r>
            <a:r>
              <a:rPr lang="zh-CN" altLang="en-US" dirty="0"/>
              <a:t>窗口取最大值（或平均值）做降维（子采样），且步长为</a:t>
            </a:r>
            <a:r>
              <a:rPr lang="en-US" altLang="zh-CN" dirty="0"/>
              <a:t>2</a:t>
            </a:r>
            <a:r>
              <a:rPr lang="zh-CN" altLang="en-US" dirty="0"/>
              <a:t>滑动每层，得到一个</a:t>
            </a:r>
            <a:r>
              <a:rPr lang="en-US" altLang="zh-CN" dirty="0"/>
              <a:t>14x14</a:t>
            </a:r>
            <a:r>
              <a:rPr lang="zh-CN" altLang="en-US" dirty="0"/>
              <a:t>的层面；最后得到</a:t>
            </a:r>
            <a:r>
              <a:rPr lang="en-US" altLang="zh-CN" dirty="0"/>
              <a:t>8</a:t>
            </a:r>
            <a:r>
              <a:rPr lang="zh-CN" altLang="en-US" dirty="0"/>
              <a:t>层</a:t>
            </a:r>
            <a:r>
              <a:rPr lang="en-US" altLang="zh-CN" dirty="0"/>
              <a:t>14x14</a:t>
            </a:r>
            <a:r>
              <a:rPr lang="zh-CN" altLang="en-US" dirty="0"/>
              <a:t>的</a:t>
            </a:r>
            <a:r>
              <a:rPr lang="en-US" altLang="zh-CN" dirty="0"/>
              <a:t>S1</a:t>
            </a:r>
            <a:r>
              <a:rPr lang="zh-CN" altLang="en-US" dirty="0"/>
              <a:t>层；</a:t>
            </a:r>
            <a:endParaRPr lang="en-US" altLang="zh-CN" dirty="0"/>
          </a:p>
          <a:p>
            <a:r>
              <a:rPr lang="en-US" altLang="zh-CN" dirty="0"/>
              <a:t>3</a:t>
            </a:r>
            <a:r>
              <a:rPr lang="zh-CN" altLang="en-US" dirty="0"/>
              <a:t>、再卷积：用</a:t>
            </a:r>
            <a:r>
              <a:rPr lang="en-US" altLang="zh-CN" dirty="0"/>
              <a:t>8</a:t>
            </a:r>
            <a:r>
              <a:rPr lang="zh-CN" altLang="en-US" dirty="0"/>
              <a:t>个</a:t>
            </a:r>
            <a:r>
              <a:rPr lang="en-US" altLang="zh-CN" dirty="0"/>
              <a:t>5x5</a:t>
            </a:r>
            <a:r>
              <a:rPr lang="zh-CN" altLang="en-US" dirty="0"/>
              <a:t>窗口（卷积核），且步长为</a:t>
            </a:r>
            <a:r>
              <a:rPr lang="en-US" altLang="zh-CN" dirty="0"/>
              <a:t>1</a:t>
            </a:r>
            <a:r>
              <a:rPr lang="zh-CN" altLang="en-US" dirty="0"/>
              <a:t>，同时去滑动</a:t>
            </a:r>
            <a:r>
              <a:rPr lang="en-US" altLang="zh-CN" dirty="0"/>
              <a:t>s1</a:t>
            </a:r>
            <a:r>
              <a:rPr lang="zh-CN" altLang="en-US" dirty="0"/>
              <a:t>层</a:t>
            </a:r>
            <a:r>
              <a:rPr lang="en-US" altLang="zh-CN" dirty="0"/>
              <a:t>8</a:t>
            </a:r>
            <a:r>
              <a:rPr lang="zh-CN" altLang="en-US" dirty="0"/>
              <a:t>个特征图片，</a:t>
            </a:r>
            <a:r>
              <a:rPr lang="en-US" altLang="zh-CN" dirty="0"/>
              <a:t>8</a:t>
            </a:r>
            <a:r>
              <a:rPr lang="zh-CN" altLang="en-US" dirty="0"/>
              <a:t>个层上同一位置像素做了卷积后再求和，用这个和再做一次求偏置，之后再激活，这样就得到</a:t>
            </a:r>
            <a:r>
              <a:rPr lang="en-US" altLang="zh-CN" dirty="0"/>
              <a:t>C3</a:t>
            </a:r>
            <a:r>
              <a:rPr lang="zh-CN" altLang="en-US" dirty="0"/>
              <a:t>层一个面上的一个像素值。这次再卷积用了</a:t>
            </a:r>
            <a:r>
              <a:rPr lang="en-US" altLang="zh-CN" dirty="0"/>
              <a:t>20</a:t>
            </a:r>
            <a:r>
              <a:rPr lang="zh-CN" altLang="en-US" dirty="0"/>
              <a:t>组（每组有</a:t>
            </a:r>
            <a:r>
              <a:rPr lang="en-US" altLang="zh-CN" dirty="0"/>
              <a:t>8</a:t>
            </a:r>
            <a:r>
              <a:rPr lang="zh-CN" altLang="en-US" dirty="0"/>
              <a:t>个不同的卷积核）卷积核。</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4</a:t>
            </a:r>
            <a:r>
              <a:rPr lang="zh-CN" altLang="en-US" dirty="0"/>
              <a:t>、再池化：对</a:t>
            </a:r>
            <a:r>
              <a:rPr lang="en-US" altLang="zh-CN" dirty="0"/>
              <a:t>C3</a:t>
            </a:r>
            <a:r>
              <a:rPr lang="zh-CN" altLang="en-US" dirty="0"/>
              <a:t>的每一个层面（共</a:t>
            </a:r>
            <a:r>
              <a:rPr lang="en-US" altLang="zh-CN" dirty="0"/>
              <a:t>20</a:t>
            </a:r>
            <a:r>
              <a:rPr lang="zh-CN" altLang="en-US" dirty="0"/>
              <a:t>个层面），用一个</a:t>
            </a:r>
            <a:r>
              <a:rPr lang="en-US" altLang="zh-CN" dirty="0"/>
              <a:t>2x2</a:t>
            </a:r>
            <a:r>
              <a:rPr lang="zh-CN" altLang="en-US" dirty="0"/>
              <a:t>窗口取最大值（或平均值）做降维（子采样），且步长为</a:t>
            </a:r>
            <a:r>
              <a:rPr lang="en-US" altLang="zh-CN" dirty="0"/>
              <a:t>2</a:t>
            </a:r>
            <a:r>
              <a:rPr lang="zh-CN" altLang="en-US" dirty="0"/>
              <a:t>滑动每层，得到一个</a:t>
            </a:r>
            <a:r>
              <a:rPr lang="en-US" altLang="zh-CN" dirty="0"/>
              <a:t>5x5</a:t>
            </a:r>
            <a:r>
              <a:rPr lang="zh-CN" altLang="en-US" dirty="0"/>
              <a:t>的层面；最后得到</a:t>
            </a:r>
            <a:r>
              <a:rPr lang="en-US" altLang="zh-CN" dirty="0"/>
              <a:t>20</a:t>
            </a:r>
            <a:r>
              <a:rPr lang="zh-CN" altLang="en-US" dirty="0"/>
              <a:t>层</a:t>
            </a:r>
            <a:r>
              <a:rPr lang="en-US" altLang="zh-CN" dirty="0"/>
              <a:t>5x5</a:t>
            </a:r>
            <a:r>
              <a:rPr lang="zh-CN" altLang="en-US" dirty="0"/>
              <a:t>的</a:t>
            </a:r>
            <a:r>
              <a:rPr lang="en-US" altLang="zh-CN" dirty="0"/>
              <a:t>S4</a:t>
            </a:r>
            <a:r>
              <a:rPr lang="zh-CN" altLang="en-US" dirty="0"/>
              <a:t>层；</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5</a:t>
            </a:r>
            <a:r>
              <a:rPr lang="zh-CN" altLang="en-US" dirty="0"/>
              <a:t>、再卷积：用</a:t>
            </a:r>
            <a:r>
              <a:rPr lang="en-US" altLang="zh-CN" dirty="0"/>
              <a:t>20</a:t>
            </a:r>
            <a:r>
              <a:rPr lang="zh-CN" altLang="en-US" dirty="0"/>
              <a:t>个</a:t>
            </a:r>
            <a:r>
              <a:rPr lang="en-US" altLang="zh-CN" dirty="0"/>
              <a:t>5x5</a:t>
            </a:r>
            <a:r>
              <a:rPr lang="zh-CN" altLang="en-US" dirty="0"/>
              <a:t>窗口，每个窗口做一次卷积（没有滑动），</a:t>
            </a:r>
            <a:r>
              <a:rPr lang="en-US" altLang="zh-CN" dirty="0"/>
              <a:t>20</a:t>
            </a:r>
            <a:r>
              <a:rPr lang="zh-CN" altLang="en-US" dirty="0"/>
              <a:t>个层上同一位置像素做了卷积后再求和，用这个和再做一次求偏置，之后再激活，这样就得到</a:t>
            </a:r>
            <a:r>
              <a:rPr lang="en-US" altLang="zh-CN" dirty="0"/>
              <a:t>C5</a:t>
            </a:r>
            <a:r>
              <a:rPr lang="zh-CN" altLang="en-US" dirty="0"/>
              <a:t>层（一维向量）中的一个元素值。这次再卷积用了</a:t>
            </a:r>
            <a:r>
              <a:rPr lang="en-US" altLang="zh-CN" dirty="0"/>
              <a:t>120</a:t>
            </a:r>
            <a:r>
              <a:rPr lang="zh-CN" altLang="en-US" dirty="0"/>
              <a:t>组（每组有</a:t>
            </a:r>
            <a:r>
              <a:rPr lang="en-US" altLang="zh-CN" dirty="0"/>
              <a:t>20</a:t>
            </a:r>
            <a:r>
              <a:rPr lang="zh-CN" altLang="en-US" dirty="0"/>
              <a:t>个不同的卷积核）卷积核，最后得到一个</a:t>
            </a:r>
            <a:r>
              <a:rPr lang="en-US" altLang="zh-CN" dirty="0"/>
              <a:t>120</a:t>
            </a:r>
            <a:r>
              <a:rPr lang="zh-CN" altLang="en-US" dirty="0"/>
              <a:t>维的一维向量，这叫拉直（或展平）；</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6</a:t>
            </a:r>
            <a:r>
              <a:rPr lang="zh-CN" altLang="en-US" dirty="0"/>
              <a:t>、全链接：与输出层（</a:t>
            </a:r>
            <a:r>
              <a:rPr lang="en-US" altLang="zh-CN" dirty="0"/>
              <a:t>10</a:t>
            </a:r>
            <a:r>
              <a:rPr lang="zh-CN" altLang="en-US" dirty="0"/>
              <a:t>维的一维向量），（</a:t>
            </a:r>
            <a:r>
              <a:rPr lang="en-US" altLang="zh-CN" dirty="0"/>
              <a:t>1000000000</a:t>
            </a:r>
            <a:r>
              <a:rPr lang="zh-CN" altLang="en-US" dirty="0"/>
              <a:t>代表</a:t>
            </a:r>
            <a:r>
              <a:rPr lang="en-US" altLang="zh-CN" dirty="0"/>
              <a:t>0</a:t>
            </a:r>
            <a:r>
              <a:rPr lang="zh-CN" altLang="en-US" dirty="0"/>
              <a:t>，</a:t>
            </a:r>
            <a:r>
              <a:rPr lang="en-US" altLang="zh-CN" dirty="0"/>
              <a:t>0100000000</a:t>
            </a:r>
            <a:r>
              <a:rPr lang="zh-CN" altLang="en-US" dirty="0"/>
              <a:t>代表</a:t>
            </a:r>
            <a:r>
              <a:rPr lang="en-US" altLang="zh-CN" dirty="0"/>
              <a:t>1</a:t>
            </a:r>
            <a:r>
              <a:rPr lang="zh-CN" altLang="en-US" dirty="0"/>
              <a:t>，。。。）进行全链接，并进行</a:t>
            </a:r>
            <a:r>
              <a:rPr lang="en-US" altLang="zh-CN" dirty="0" err="1"/>
              <a:t>softmax</a:t>
            </a:r>
            <a:r>
              <a:rPr lang="zh-CN" altLang="en-US" dirty="0"/>
              <a:t>计算（对输出进行</a:t>
            </a:r>
            <a:r>
              <a:rPr lang="en-US" altLang="zh-CN" dirty="0"/>
              <a:t>01</a:t>
            </a:r>
            <a:r>
              <a:rPr lang="zh-CN" altLang="en-US" dirty="0"/>
              <a:t>标准化处理），得到一个概率值，概率大的位置数即为识别输出的数字。</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20000"/>
              </a:spcBef>
              <a:spcAft>
                <a:spcPct val="0"/>
              </a:spcAft>
              <a:buClrTx/>
              <a:buSzTx/>
              <a:buFontTx/>
              <a:buNone/>
              <a:tabLst/>
              <a:defRPr/>
            </a:pPr>
            <a:fld id="{46563D51-7C6B-4058-AB6E-3FA9A5DE1F6A}" type="slidenum">
              <a:rPr kumimoji="1" lang="zh-CN" altLang="en-US" sz="1200" b="0" i="0" u="none" strike="noStrike" kern="1200" cap="none" spc="0" normalizeH="0" baseline="0" noProof="0" smtClean="0">
                <a:ln>
                  <a:noFill/>
                </a:ln>
                <a:solidFill>
                  <a:srgbClr val="006666"/>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20000"/>
                </a:spcBef>
                <a:spcAft>
                  <a:spcPct val="0"/>
                </a:spcAft>
                <a:buClrTx/>
                <a:buSzTx/>
                <a:buFontTx/>
                <a:buNone/>
                <a:tabLst/>
                <a:defRPr/>
              </a:pPr>
              <a:t>71</a:t>
            </a:fld>
            <a:endParaRPr kumimoji="1" lang="zh-CN" altLang="en-US" sz="1200" b="0" i="0" u="none" strike="noStrike" kern="1200" cap="none" spc="0" normalizeH="0" baseline="0" noProof="0">
              <a:ln>
                <a:noFill/>
              </a:ln>
              <a:solidFill>
                <a:srgbClr val="006666"/>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339805446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对特征映射使用多个过滤器</a:t>
            </a:r>
            <a:r>
              <a:rPr lang="en-US" altLang="zh-CN" dirty="0"/>
              <a:t>(</a:t>
            </a:r>
            <a:r>
              <a:rPr lang="zh-CN" altLang="en-US" dirty="0"/>
              <a:t>卷积核</a:t>
            </a:r>
            <a:r>
              <a:rPr lang="en-US" altLang="zh-CN" dirty="0"/>
              <a:t>)</a:t>
            </a:r>
          </a:p>
          <a:p>
            <a:r>
              <a:rPr lang="zh-CN" altLang="en-US" dirty="0"/>
              <a:t>如</a:t>
            </a:r>
            <a:r>
              <a:rPr lang="en-US" altLang="zh-CN" dirty="0"/>
              <a:t>10</a:t>
            </a:r>
            <a:r>
              <a:rPr lang="zh-CN" altLang="en-US" dirty="0"/>
              <a:t>个</a:t>
            </a:r>
            <a:r>
              <a:rPr lang="en-US" altLang="zh-CN" dirty="0"/>
              <a:t>5*5</a:t>
            </a:r>
            <a:r>
              <a:rPr lang="zh-CN" altLang="en-US" dirty="0"/>
              <a:t>的卷积核（有</a:t>
            </a:r>
            <a:r>
              <a:rPr lang="en-US" altLang="zh-CN" dirty="0"/>
              <a:t>250</a:t>
            </a:r>
            <a:r>
              <a:rPr lang="zh-CN" altLang="en-US" dirty="0"/>
              <a:t>个参数）</a:t>
            </a:r>
            <a:endParaRPr lang="en-US" altLang="zh-CN" dirty="0"/>
          </a:p>
          <a:p>
            <a:r>
              <a:rPr lang="zh-CN" altLang="en-US" dirty="0"/>
              <a:t>得到</a:t>
            </a:r>
            <a:r>
              <a:rPr lang="en-US" altLang="zh-CN" dirty="0"/>
              <a:t>10</a:t>
            </a:r>
            <a:r>
              <a:rPr lang="zh-CN" altLang="en-US" dirty="0"/>
              <a:t>个</a:t>
            </a:r>
            <a:r>
              <a:rPr lang="en-US" altLang="zh-CN" dirty="0"/>
              <a:t>24*24</a:t>
            </a:r>
            <a:r>
              <a:rPr lang="zh-CN" altLang="en-US" dirty="0"/>
              <a:t>的输出矩阵</a:t>
            </a:r>
          </a:p>
        </p:txBody>
      </p:sp>
      <p:sp>
        <p:nvSpPr>
          <p:cNvPr id="4" name="灯片编号占位符 3"/>
          <p:cNvSpPr>
            <a:spLocks noGrp="1"/>
          </p:cNvSpPr>
          <p:nvPr>
            <p:ph type="sldNum" sz="quarter" idx="5"/>
          </p:nvPr>
        </p:nvSpPr>
        <p:spPr/>
        <p:txBody>
          <a:bodyPr/>
          <a:lstStyle/>
          <a:p>
            <a:fld id="{07E45F8C-2550-472B-8872-EA6E7A35EDAF}" type="slidenum">
              <a:rPr lang="zh-CN" altLang="en-US" smtClean="0"/>
              <a:t>72</a:t>
            </a:fld>
            <a:endParaRPr lang="zh-CN" altLang="en-US"/>
          </a:p>
        </p:txBody>
      </p:sp>
    </p:spTree>
    <p:extLst>
      <p:ext uri="{BB962C8B-B14F-4D97-AF65-F5344CB8AC3E}">
        <p14:creationId xmlns:p14="http://schemas.microsoft.com/office/powerpoint/2010/main" val="8967551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200" b="0" i="0" kern="1200" dirty="0" err="1">
                <a:solidFill>
                  <a:schemeClr val="tx1"/>
                </a:solidFill>
                <a:effectLst/>
                <a:latin typeface="+mn-lt"/>
                <a:ea typeface="+mn-ea"/>
                <a:cs typeface="+mn-cs"/>
              </a:rPr>
              <a:t>cnn</a:t>
            </a:r>
            <a:r>
              <a:rPr kumimoji="1" lang="zh-CN" altLang="en-US" sz="1200" b="0" i="0" kern="1200" dirty="0">
                <a:solidFill>
                  <a:schemeClr val="tx1"/>
                </a:solidFill>
                <a:effectLst/>
                <a:latin typeface="+mn-lt"/>
                <a:ea typeface="+mn-ea"/>
                <a:cs typeface="+mn-cs"/>
              </a:rPr>
              <a:t>的</a:t>
            </a:r>
            <a:r>
              <a:rPr kumimoji="1" lang="zh-CN" altLang="en-US" sz="1200" dirty="0"/>
              <a:t>局部区域连接、权重共享和</a:t>
            </a:r>
            <a:r>
              <a:rPr kumimoji="1" lang="zh-CN" altLang="en-US" dirty="0"/>
              <a:t>下采样</a:t>
            </a:r>
            <a:r>
              <a:rPr kumimoji="1" lang="zh-CN" altLang="en-US" sz="1200" b="0" i="0" kern="1200" dirty="0">
                <a:solidFill>
                  <a:schemeClr val="tx1"/>
                </a:solidFill>
                <a:effectLst/>
                <a:latin typeface="+mn-lt"/>
                <a:ea typeface="+mn-ea"/>
                <a:cs typeface="+mn-cs"/>
              </a:rPr>
              <a:t>三大结构特性使得它</a:t>
            </a:r>
            <a:r>
              <a:rPr lang="zh-CN" altLang="en-US" sz="1200" b="0" i="0" kern="1200" dirty="0">
                <a:solidFill>
                  <a:schemeClr val="tx1"/>
                </a:solidFill>
                <a:effectLst/>
                <a:latin typeface="+mn-lt"/>
                <a:ea typeface="+mn-ea"/>
                <a:cs typeface="+mn-cs"/>
              </a:rPr>
              <a:t>在图像识别领域表现出色。</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zh-CN" sz="12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1200" dirty="0"/>
              <a:t>在图像识别过程中，一些需要识别出来的图案比整个图片要小很多。对于这种图案，神经元不需要输入整个图片的信息，只输入局部信息就可以识别出来。</a:t>
            </a:r>
            <a:endParaRPr kumimoji="1" lang="en-US" altLang="zh-CN"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1200" dirty="0"/>
              <a:t>比如我们要识别的鸟嘴巴只占了整个图片的很小一部分，那么我们不需要输入整个图片的信息，只需将鸟嘴巴这一小部分图案输入到感知机算法中就可以得到一个“鸟嘴”识别器。</a:t>
            </a:r>
            <a:endParaRPr kumimoji="1" lang="en-US" altLang="zh-CN"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1200" dirty="0"/>
              <a:t>在</a:t>
            </a:r>
            <a:r>
              <a:rPr kumimoji="1" lang="en-US" altLang="zh-CN" sz="1200" dirty="0" err="1"/>
              <a:t>cnn</a:t>
            </a:r>
            <a:r>
              <a:rPr kumimoji="1" lang="zh-CN" altLang="en-US" sz="1200" dirty="0"/>
              <a:t>的结构中，</a:t>
            </a:r>
            <a:r>
              <a:rPr kumimoji="1" lang="en-US" altLang="zh-CN" sz="1200" dirty="0" err="1"/>
              <a:t>cnn</a:t>
            </a:r>
            <a:r>
              <a:rPr kumimoji="1" lang="zh-CN" altLang="en-US" sz="1200" dirty="0"/>
              <a:t>的局部区域连接特点与图像识别中的这一性质相符合。</a:t>
            </a:r>
            <a:r>
              <a:rPr kumimoji="1" lang="en-US" altLang="zh-CN" sz="1200" dirty="0" err="1"/>
              <a:t>cnn</a:t>
            </a:r>
            <a:r>
              <a:rPr kumimoji="1" lang="zh-CN" altLang="en-US" sz="1200" dirty="0"/>
              <a:t>中每一个卷积核都有一个局部感受野来获取图像的区域特征，因此可以用更少的参数将局部特征识别器与较小的区域连接起来。</a:t>
            </a:r>
            <a:endParaRPr kumimoji="1" lang="zh-CN" altLang="en-US" dirty="0"/>
          </a:p>
        </p:txBody>
      </p:sp>
      <p:sp>
        <p:nvSpPr>
          <p:cNvPr id="4" name="灯片编号占位符 3"/>
          <p:cNvSpPr>
            <a:spLocks noGrp="1"/>
          </p:cNvSpPr>
          <p:nvPr>
            <p:ph type="sldNum" sz="quarter" idx="5"/>
          </p:nvPr>
        </p:nvSpPr>
        <p:spPr/>
        <p:txBody>
          <a:bodyPr/>
          <a:lstStyle/>
          <a:p>
            <a:fld id="{DBAB275F-3BA0-F641-8E48-0F03DF927154}" type="slidenum">
              <a:rPr kumimoji="1" lang="zh-CN" altLang="en-US" smtClean="0"/>
              <a:t>18</a:t>
            </a:fld>
            <a:endParaRPr kumimoji="1" lang="zh-CN" altLang="en-US"/>
          </a:p>
        </p:txBody>
      </p:sp>
    </p:spTree>
    <p:extLst>
      <p:ext uri="{BB962C8B-B14F-4D97-AF65-F5344CB8AC3E}">
        <p14:creationId xmlns:p14="http://schemas.microsoft.com/office/powerpoint/2010/main" val="7917367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a:t>ReLU</a:t>
            </a:r>
            <a:r>
              <a:rPr lang="zh-CN" altLang="en-US" dirty="0"/>
              <a:t>激活</a:t>
            </a:r>
            <a:endParaRPr lang="en-US" altLang="zh-CN" dirty="0"/>
          </a:p>
          <a:p>
            <a:r>
              <a:rPr lang="zh-CN" altLang="en-US" dirty="0"/>
              <a:t>卷积层</a:t>
            </a:r>
            <a:r>
              <a:rPr lang="en-US" altLang="zh-CN" dirty="0"/>
              <a:t>=</a:t>
            </a:r>
            <a:r>
              <a:rPr lang="zh-CN" altLang="en-US" dirty="0"/>
              <a:t>卷积</a:t>
            </a:r>
            <a:r>
              <a:rPr lang="en-US" altLang="zh-CN" dirty="0"/>
              <a:t>+</a:t>
            </a:r>
            <a:r>
              <a:rPr lang="zh-CN" altLang="en-US" dirty="0"/>
              <a:t>激活</a:t>
            </a:r>
          </a:p>
        </p:txBody>
      </p:sp>
      <p:sp>
        <p:nvSpPr>
          <p:cNvPr id="4" name="灯片编号占位符 3"/>
          <p:cNvSpPr>
            <a:spLocks noGrp="1"/>
          </p:cNvSpPr>
          <p:nvPr>
            <p:ph type="sldNum" sz="quarter" idx="5"/>
          </p:nvPr>
        </p:nvSpPr>
        <p:spPr/>
        <p:txBody>
          <a:bodyPr/>
          <a:lstStyle/>
          <a:p>
            <a:fld id="{07E45F8C-2550-472B-8872-EA6E7A35EDAF}" type="slidenum">
              <a:rPr lang="zh-CN" altLang="en-US" smtClean="0"/>
              <a:t>73</a:t>
            </a:fld>
            <a:endParaRPr lang="zh-CN" altLang="en-US"/>
          </a:p>
        </p:txBody>
      </p:sp>
    </p:spTree>
    <p:extLst>
      <p:ext uri="{BB962C8B-B14F-4D97-AF65-F5344CB8AC3E}">
        <p14:creationId xmlns:p14="http://schemas.microsoft.com/office/powerpoint/2010/main" val="247353936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池化降低了每个特征映射的维数。</a:t>
            </a:r>
            <a:endParaRPr lang="zh-CN" altLang="en-US" dirty="0"/>
          </a:p>
        </p:txBody>
      </p:sp>
      <p:sp>
        <p:nvSpPr>
          <p:cNvPr id="4" name="灯片编号占位符 3"/>
          <p:cNvSpPr>
            <a:spLocks noGrp="1"/>
          </p:cNvSpPr>
          <p:nvPr>
            <p:ph type="sldNum" sz="quarter" idx="5"/>
          </p:nvPr>
        </p:nvSpPr>
        <p:spPr/>
        <p:txBody>
          <a:bodyPr/>
          <a:lstStyle/>
          <a:p>
            <a:fld id="{07E45F8C-2550-472B-8872-EA6E7A35EDAF}" type="slidenum">
              <a:rPr lang="zh-CN" altLang="en-US" smtClean="0"/>
              <a:t>74</a:t>
            </a:fld>
            <a:endParaRPr lang="zh-CN" altLang="en-US"/>
          </a:p>
        </p:txBody>
      </p:sp>
    </p:spTree>
    <p:extLst>
      <p:ext uri="{BB962C8B-B14F-4D97-AF65-F5344CB8AC3E}">
        <p14:creationId xmlns:p14="http://schemas.microsoft.com/office/powerpoint/2010/main" val="95775626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对张量进行卷积</a:t>
            </a:r>
            <a:endParaRPr lang="en-US" altLang="zh-CN" dirty="0"/>
          </a:p>
          <a:p>
            <a:r>
              <a:rPr lang="zh-CN" altLang="en-US" dirty="0"/>
              <a:t>用</a:t>
            </a:r>
            <a:r>
              <a:rPr lang="en-US" altLang="zh-CN" dirty="0"/>
              <a:t>5*5*10</a:t>
            </a:r>
            <a:r>
              <a:rPr lang="zh-CN" altLang="en-US" dirty="0"/>
              <a:t>的卷积核对</a:t>
            </a:r>
            <a:r>
              <a:rPr lang="en-US" altLang="zh-CN" dirty="0"/>
              <a:t>12*12*10</a:t>
            </a:r>
            <a:r>
              <a:rPr lang="zh-CN" altLang="en-US" dirty="0"/>
              <a:t>的输入张量进行卷积</a:t>
            </a:r>
            <a:endParaRPr lang="en-US" altLang="zh-CN" dirty="0"/>
          </a:p>
          <a:p>
            <a:r>
              <a:rPr lang="en-US" altLang="zh-CN" dirty="0"/>
              <a:t>20</a:t>
            </a:r>
            <a:r>
              <a:rPr lang="zh-CN" altLang="en-US" dirty="0"/>
              <a:t>个卷积核得到</a:t>
            </a:r>
            <a:r>
              <a:rPr lang="en-US" altLang="zh-CN" dirty="0"/>
              <a:t>20</a:t>
            </a:r>
            <a:r>
              <a:rPr lang="zh-CN" altLang="en-US" dirty="0"/>
              <a:t>个</a:t>
            </a:r>
            <a:r>
              <a:rPr lang="en-US" altLang="zh-CN" dirty="0"/>
              <a:t>8*8</a:t>
            </a:r>
            <a:r>
              <a:rPr lang="zh-CN" altLang="en-US" dirty="0"/>
              <a:t>的特征映射</a:t>
            </a:r>
          </a:p>
        </p:txBody>
      </p:sp>
      <p:sp>
        <p:nvSpPr>
          <p:cNvPr id="4" name="灯片编号占位符 3"/>
          <p:cNvSpPr>
            <a:spLocks noGrp="1"/>
          </p:cNvSpPr>
          <p:nvPr>
            <p:ph type="sldNum" sz="quarter" idx="5"/>
          </p:nvPr>
        </p:nvSpPr>
        <p:spPr/>
        <p:txBody>
          <a:bodyPr/>
          <a:lstStyle/>
          <a:p>
            <a:fld id="{07E45F8C-2550-472B-8872-EA6E7A35EDAF}" type="slidenum">
              <a:rPr lang="zh-CN" altLang="en-US" smtClean="0"/>
              <a:t>75</a:t>
            </a:fld>
            <a:endParaRPr lang="zh-CN" altLang="en-US"/>
          </a:p>
        </p:txBody>
      </p:sp>
    </p:spTree>
    <p:extLst>
      <p:ext uri="{BB962C8B-B14F-4D97-AF65-F5344CB8AC3E}">
        <p14:creationId xmlns:p14="http://schemas.microsoft.com/office/powerpoint/2010/main" val="203401671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对</a:t>
            </a:r>
            <a:r>
              <a:rPr lang="en-US" altLang="zh-CN" dirty="0"/>
              <a:t>8*8</a:t>
            </a:r>
            <a:r>
              <a:rPr lang="zh-CN" altLang="en-US" dirty="0"/>
              <a:t>的输入用</a:t>
            </a:r>
            <a:r>
              <a:rPr lang="en-US" altLang="zh-CN" dirty="0"/>
              <a:t>2*2</a:t>
            </a:r>
            <a:r>
              <a:rPr lang="zh-CN" altLang="en-US" dirty="0"/>
              <a:t>的最大池化，得到</a:t>
            </a:r>
            <a:r>
              <a:rPr lang="en-US" altLang="zh-CN" dirty="0"/>
              <a:t>4*4</a:t>
            </a:r>
            <a:r>
              <a:rPr lang="zh-CN" altLang="en-US" dirty="0"/>
              <a:t>的输出</a:t>
            </a:r>
          </a:p>
        </p:txBody>
      </p:sp>
      <p:sp>
        <p:nvSpPr>
          <p:cNvPr id="4" name="灯片编号占位符 3"/>
          <p:cNvSpPr>
            <a:spLocks noGrp="1"/>
          </p:cNvSpPr>
          <p:nvPr>
            <p:ph type="sldNum" sz="quarter" idx="5"/>
          </p:nvPr>
        </p:nvSpPr>
        <p:spPr/>
        <p:txBody>
          <a:bodyPr/>
          <a:lstStyle/>
          <a:p>
            <a:fld id="{07E45F8C-2550-472B-8872-EA6E7A35EDAF}" type="slidenum">
              <a:rPr lang="zh-CN" altLang="en-US" smtClean="0"/>
              <a:t>77</a:t>
            </a:fld>
            <a:endParaRPr lang="zh-CN" altLang="en-US"/>
          </a:p>
        </p:txBody>
      </p:sp>
    </p:spTree>
    <p:extLst>
      <p:ext uri="{BB962C8B-B14F-4D97-AF65-F5344CB8AC3E}">
        <p14:creationId xmlns:p14="http://schemas.microsoft.com/office/powerpoint/2010/main" val="207747604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将</a:t>
            </a:r>
            <a:r>
              <a:rPr lang="en-US" altLang="zh-CN" dirty="0"/>
              <a:t>4*4*20</a:t>
            </a:r>
            <a:r>
              <a:rPr lang="zh-CN" altLang="en-US" dirty="0"/>
              <a:t>的张量展平得到</a:t>
            </a:r>
            <a:r>
              <a:rPr lang="en-US" altLang="zh-CN" dirty="0"/>
              <a:t>320</a:t>
            </a:r>
            <a:r>
              <a:rPr lang="zh-CN" altLang="en-US" dirty="0"/>
              <a:t>维的向量</a:t>
            </a:r>
          </a:p>
        </p:txBody>
      </p:sp>
      <p:sp>
        <p:nvSpPr>
          <p:cNvPr id="4" name="灯片编号占位符 3"/>
          <p:cNvSpPr>
            <a:spLocks noGrp="1"/>
          </p:cNvSpPr>
          <p:nvPr>
            <p:ph type="sldNum" sz="quarter" idx="5"/>
          </p:nvPr>
        </p:nvSpPr>
        <p:spPr/>
        <p:txBody>
          <a:bodyPr/>
          <a:lstStyle/>
          <a:p>
            <a:fld id="{07E45F8C-2550-472B-8872-EA6E7A35EDAF}" type="slidenum">
              <a:rPr lang="zh-CN" altLang="en-US" smtClean="0"/>
              <a:t>78</a:t>
            </a:fld>
            <a:endParaRPr lang="zh-CN" altLang="en-US"/>
          </a:p>
        </p:txBody>
      </p:sp>
    </p:spTree>
    <p:extLst>
      <p:ext uri="{BB962C8B-B14F-4D97-AF65-F5344CB8AC3E}">
        <p14:creationId xmlns:p14="http://schemas.microsoft.com/office/powerpoint/2010/main" val="405166136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全连接层</a:t>
            </a:r>
            <a:endParaRPr lang="en-US" altLang="zh-CN" dirty="0"/>
          </a:p>
          <a:p>
            <a:r>
              <a:rPr lang="zh-CN" altLang="en-US" dirty="0"/>
              <a:t>使用</a:t>
            </a:r>
            <a:r>
              <a:rPr lang="en-US" altLang="zh-CN" dirty="0"/>
              <a:t>1</a:t>
            </a:r>
            <a:r>
              <a:rPr lang="zh-CN" altLang="en-US" dirty="0"/>
              <a:t>到多个全连接层</a:t>
            </a:r>
          </a:p>
        </p:txBody>
      </p:sp>
      <p:sp>
        <p:nvSpPr>
          <p:cNvPr id="4" name="灯片编号占位符 3"/>
          <p:cNvSpPr>
            <a:spLocks noGrp="1"/>
          </p:cNvSpPr>
          <p:nvPr>
            <p:ph type="sldNum" sz="quarter" idx="5"/>
          </p:nvPr>
        </p:nvSpPr>
        <p:spPr/>
        <p:txBody>
          <a:bodyPr/>
          <a:lstStyle/>
          <a:p>
            <a:fld id="{07E45F8C-2550-472B-8872-EA6E7A35EDAF}" type="slidenum">
              <a:rPr lang="zh-CN" altLang="en-US" smtClean="0"/>
              <a:t>79</a:t>
            </a:fld>
            <a:endParaRPr lang="zh-CN" altLang="en-US"/>
          </a:p>
        </p:txBody>
      </p:sp>
    </p:spTree>
    <p:extLst>
      <p:ext uri="{BB962C8B-B14F-4D97-AF65-F5344CB8AC3E}">
        <p14:creationId xmlns:p14="http://schemas.microsoft.com/office/powerpoint/2010/main" val="252404263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参数量：</a:t>
            </a:r>
            <a:endParaRPr lang="en-US" altLang="zh-CN" dirty="0"/>
          </a:p>
          <a:p>
            <a:r>
              <a:rPr lang="zh-CN" altLang="en-US" dirty="0"/>
              <a:t>第一个卷积层：</a:t>
            </a:r>
            <a:r>
              <a:rPr lang="en-US" altLang="zh-CN" dirty="0"/>
              <a:t>10*5*5=250</a:t>
            </a:r>
          </a:p>
          <a:p>
            <a:r>
              <a:rPr lang="zh-CN" altLang="en-US" dirty="0"/>
              <a:t>第二个卷积层：</a:t>
            </a:r>
            <a:r>
              <a:rPr lang="en-US" altLang="zh-CN" dirty="0"/>
              <a:t>20*</a:t>
            </a:r>
            <a:r>
              <a:rPr lang="zh-CN" altLang="en-US" dirty="0"/>
              <a:t>（</a:t>
            </a:r>
            <a:r>
              <a:rPr lang="en-US" altLang="zh-CN" dirty="0"/>
              <a:t>5*5*10</a:t>
            </a:r>
            <a:r>
              <a:rPr lang="zh-CN" altLang="en-US" dirty="0"/>
              <a:t>）</a:t>
            </a:r>
            <a:r>
              <a:rPr lang="en-US" altLang="zh-CN" dirty="0"/>
              <a:t>=5000</a:t>
            </a:r>
          </a:p>
          <a:p>
            <a:r>
              <a:rPr lang="zh-CN" altLang="en-US" dirty="0"/>
              <a:t>第一个全连接层：</a:t>
            </a:r>
            <a:r>
              <a:rPr lang="en-US" altLang="zh-CN" dirty="0"/>
              <a:t>320*100=3.2w</a:t>
            </a:r>
          </a:p>
          <a:p>
            <a:r>
              <a:rPr lang="zh-CN" altLang="en-US" dirty="0"/>
              <a:t>第二个全连接层：</a:t>
            </a:r>
            <a:r>
              <a:rPr lang="en-US" altLang="zh-CN" dirty="0"/>
              <a:t>100*10=1000</a:t>
            </a:r>
            <a:endParaRPr lang="zh-CN" altLang="en-US" dirty="0"/>
          </a:p>
        </p:txBody>
      </p:sp>
      <p:sp>
        <p:nvSpPr>
          <p:cNvPr id="4" name="灯片编号占位符 3"/>
          <p:cNvSpPr>
            <a:spLocks noGrp="1"/>
          </p:cNvSpPr>
          <p:nvPr>
            <p:ph type="sldNum" sz="quarter" idx="5"/>
          </p:nvPr>
        </p:nvSpPr>
        <p:spPr/>
        <p:txBody>
          <a:bodyPr/>
          <a:lstStyle/>
          <a:p>
            <a:fld id="{07E45F8C-2550-472B-8872-EA6E7A35EDAF}" type="slidenum">
              <a:rPr lang="zh-CN" altLang="en-US" smtClean="0"/>
              <a:t>80</a:t>
            </a:fld>
            <a:endParaRPr lang="zh-CN" altLang="en-US"/>
          </a:p>
        </p:txBody>
      </p:sp>
    </p:spTree>
    <p:extLst>
      <p:ext uri="{BB962C8B-B14F-4D97-AF65-F5344CB8AC3E}">
        <p14:creationId xmlns:p14="http://schemas.microsoft.com/office/powerpoint/2010/main" val="52847313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r>
              <a:rPr lang="zh-CN" altLang="en-US" dirty="0"/>
              <a:t>展平的作用为了保证模型输出与分类个数匹配！！！</a:t>
            </a:r>
            <a:endParaRPr lang="en-US" altLang="zh-CN" dirty="0"/>
          </a:p>
        </p:txBody>
      </p:sp>
      <p:sp>
        <p:nvSpPr>
          <p:cNvPr id="4" name="灯片编号占位符 3"/>
          <p:cNvSpPr>
            <a:spLocks noGrp="1"/>
          </p:cNvSpPr>
          <p:nvPr>
            <p:ph type="sldNum" sz="quarter" idx="5"/>
          </p:nvPr>
        </p:nvSpPr>
        <p:spPr/>
        <p:txBody>
          <a:bodyPr/>
          <a:lstStyle/>
          <a:p>
            <a:fld id="{07E45F8C-2550-472B-8872-EA6E7A35EDAF}" type="slidenum">
              <a:rPr lang="zh-CN" altLang="en-US" smtClean="0"/>
              <a:t>81</a:t>
            </a:fld>
            <a:endParaRPr lang="zh-CN" altLang="en-US"/>
          </a:p>
        </p:txBody>
      </p:sp>
    </p:spTree>
    <p:extLst>
      <p:ext uri="{BB962C8B-B14F-4D97-AF65-F5344CB8AC3E}">
        <p14:creationId xmlns:p14="http://schemas.microsoft.com/office/powerpoint/2010/main" val="194818249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fld id="{07E45F8C-2550-472B-8872-EA6E7A35EDAF}" type="slidenum">
              <a:rPr lang="zh-CN" altLang="en-US" smtClean="0"/>
              <a:t>82</a:t>
            </a:fld>
            <a:endParaRPr lang="zh-CN" altLang="en-US"/>
          </a:p>
        </p:txBody>
      </p:sp>
    </p:spTree>
    <p:extLst>
      <p:ext uri="{BB962C8B-B14F-4D97-AF65-F5344CB8AC3E}">
        <p14:creationId xmlns:p14="http://schemas.microsoft.com/office/powerpoint/2010/main" val="396963896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fld id="{07E45F8C-2550-472B-8872-EA6E7A35EDAF}" type="slidenum">
              <a:rPr lang="zh-CN" altLang="en-US" smtClean="0"/>
              <a:t>83</a:t>
            </a:fld>
            <a:endParaRPr lang="zh-CN" altLang="en-US"/>
          </a:p>
        </p:txBody>
      </p:sp>
    </p:spTree>
    <p:extLst>
      <p:ext uri="{BB962C8B-B14F-4D97-AF65-F5344CB8AC3E}">
        <p14:creationId xmlns:p14="http://schemas.microsoft.com/office/powerpoint/2010/main" val="6679627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1200" dirty="0"/>
              <a:t>同时，在图像识别过程中，相同的图案可能会出现在不同图片的不同区域，比如第一幅图的鸟嘴巴出现在图片的左上角，第二幅图的鸟嘴巴出现在图片的中间部分。</a:t>
            </a:r>
            <a:endParaRPr kumimoji="1" lang="en-US" altLang="zh-CN"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1200" dirty="0"/>
              <a:t>尽管他们出现的位置不同，但是这些鸟嘴识别器基本上都是在做同样的事情，即将鸟嘴部分的图案输入到感知机中进行识别，那么，这些鸟嘴识别器可以使用相同的参数，也就是参数共享。</a:t>
            </a:r>
            <a:endParaRPr kumimoji="1" lang="en-US" altLang="zh-CN"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zh-CN" sz="12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1200" dirty="0"/>
              <a:t>在</a:t>
            </a:r>
            <a:r>
              <a:rPr kumimoji="1" lang="en-US" altLang="zh-CN" sz="1200" dirty="0" err="1"/>
              <a:t>cnn</a:t>
            </a:r>
            <a:r>
              <a:rPr kumimoji="1" lang="zh-CN" altLang="en-US" sz="1200" dirty="0"/>
              <a:t>的结构中，</a:t>
            </a:r>
            <a:r>
              <a:rPr kumimoji="1" lang="en-US" altLang="zh-CN" sz="1200" dirty="0" err="1"/>
              <a:t>cnn</a:t>
            </a:r>
            <a:r>
              <a:rPr kumimoji="1" lang="zh-CN" altLang="en-US" sz="1200" dirty="0"/>
              <a:t>的权重共享的特点与图像识别中的这一性质相符合，即</a:t>
            </a:r>
            <a:r>
              <a:rPr kumimoji="1" lang="en-US" altLang="zh-CN" sz="1200" dirty="0" err="1"/>
              <a:t>cnn</a:t>
            </a:r>
            <a:r>
              <a:rPr kumimoji="1" lang="zh-CN" altLang="en-US" sz="1200" dirty="0"/>
              <a:t>在卷积的过程中，整个图片中共享同一个卷积核内的参数，不管鸟嘴的位置在哪里，都可以准确识别且减少了需要学习的参数。</a:t>
            </a:r>
          </a:p>
          <a:p>
            <a:endParaRPr kumimoji="1" lang="zh-CN" altLang="en-US" dirty="0"/>
          </a:p>
        </p:txBody>
      </p:sp>
      <p:sp>
        <p:nvSpPr>
          <p:cNvPr id="4" name="灯片编号占位符 3"/>
          <p:cNvSpPr>
            <a:spLocks noGrp="1"/>
          </p:cNvSpPr>
          <p:nvPr>
            <p:ph type="sldNum" sz="quarter" idx="5"/>
          </p:nvPr>
        </p:nvSpPr>
        <p:spPr/>
        <p:txBody>
          <a:bodyPr/>
          <a:lstStyle/>
          <a:p>
            <a:fld id="{DBAB275F-3BA0-F641-8E48-0F03DF927154}" type="slidenum">
              <a:rPr kumimoji="1" lang="zh-CN" altLang="en-US" smtClean="0"/>
              <a:t>19</a:t>
            </a:fld>
            <a:endParaRPr kumimoji="1" lang="zh-CN" altLang="en-US"/>
          </a:p>
        </p:txBody>
      </p:sp>
    </p:spTree>
    <p:extLst>
      <p:ext uri="{BB962C8B-B14F-4D97-AF65-F5344CB8AC3E}">
        <p14:creationId xmlns:p14="http://schemas.microsoft.com/office/powerpoint/2010/main" val="127757948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fld id="{07E45F8C-2550-472B-8872-EA6E7A35EDAF}" type="slidenum">
              <a:rPr lang="zh-CN" altLang="en-US" smtClean="0"/>
              <a:t>84</a:t>
            </a:fld>
            <a:endParaRPr lang="zh-CN" altLang="en-US"/>
          </a:p>
        </p:txBody>
      </p:sp>
    </p:spTree>
    <p:extLst>
      <p:ext uri="{BB962C8B-B14F-4D97-AF65-F5344CB8AC3E}">
        <p14:creationId xmlns:p14="http://schemas.microsoft.com/office/powerpoint/2010/main" val="46497551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dirty="0" smtClean="0"/>
              <a:t>Mask</a:t>
            </a:r>
            <a:r>
              <a:rPr lang="zh-CN" altLang="en-US" dirty="0" smtClean="0"/>
              <a:t>掩去、屏蔽的意思</a:t>
            </a:r>
            <a:endParaRPr lang="zh-CN" altLang="en-US" dirty="0"/>
          </a:p>
        </p:txBody>
      </p:sp>
      <p:sp>
        <p:nvSpPr>
          <p:cNvPr id="4" name="灯片编号占位符 3"/>
          <p:cNvSpPr>
            <a:spLocks noGrp="1"/>
          </p:cNvSpPr>
          <p:nvPr>
            <p:ph type="sldNum" sz="quarter" idx="5"/>
          </p:nvPr>
        </p:nvSpPr>
        <p:spPr/>
        <p:txBody>
          <a:bodyPr/>
          <a:lstStyle/>
          <a:p>
            <a:fld id="{07E45F8C-2550-472B-8872-EA6E7A35EDAF}" type="slidenum">
              <a:rPr lang="zh-CN" altLang="en-US" smtClean="0"/>
              <a:t>85</a:t>
            </a:fld>
            <a:endParaRPr lang="zh-CN" altLang="en-US"/>
          </a:p>
        </p:txBody>
      </p:sp>
    </p:spTree>
    <p:extLst>
      <p:ext uri="{BB962C8B-B14F-4D97-AF65-F5344CB8AC3E}">
        <p14:creationId xmlns:p14="http://schemas.microsoft.com/office/powerpoint/2010/main" val="146344466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a:t>假设最后的节点数为</a:t>
            </a:r>
            <a:r>
              <a:rPr lang="en-US" altLang="zh-CN" dirty="0"/>
              <a:t>N</a:t>
            </a:r>
            <a:r>
              <a:rPr lang="zh-CN" altLang="en-US" dirty="0"/>
              <a:t>，那么对于每一个样例，神经网络可以得到一个</a:t>
            </a:r>
            <a:r>
              <a:rPr lang="en-US" altLang="zh-CN" dirty="0"/>
              <a:t>N</a:t>
            </a:r>
            <a:r>
              <a:rPr lang="zh-CN" altLang="en-US" dirty="0"/>
              <a:t>维的数组作为输出结果，数组中每一个维度会对应一个类别。在最理想的情况下，如果一个样本属于</a:t>
            </a:r>
            <a:r>
              <a:rPr lang="en-US" altLang="zh-CN" dirty="0"/>
              <a:t>k</a:t>
            </a:r>
            <a:r>
              <a:rPr lang="zh-CN" altLang="en-US" dirty="0"/>
              <a:t>，那么这个类别所对应的的输出节点的输出值应该为</a:t>
            </a:r>
            <a:r>
              <a:rPr lang="en-US" altLang="zh-CN" dirty="0"/>
              <a:t>1</a:t>
            </a:r>
            <a:r>
              <a:rPr lang="zh-CN" altLang="en-US" dirty="0"/>
              <a:t>，而其他节点的输出都为</a:t>
            </a:r>
            <a:r>
              <a:rPr lang="en-US" altLang="zh-CN" dirty="0"/>
              <a:t>0</a:t>
            </a:r>
            <a:r>
              <a:rPr lang="zh-CN" altLang="en-US" dirty="0"/>
              <a:t>，即 </a:t>
            </a:r>
            <a:r>
              <a:rPr lang="en-US" altLang="zh-CN" dirty="0"/>
              <a:t>[0,0,1,0,….0,0]</a:t>
            </a:r>
            <a:r>
              <a:rPr lang="zh-CN" altLang="en-US" dirty="0"/>
              <a:t>，这个数组也就是样本的</a:t>
            </a:r>
            <a:r>
              <a:rPr lang="en-US" altLang="zh-CN" dirty="0"/>
              <a:t>Label</a:t>
            </a:r>
            <a:r>
              <a:rPr lang="zh-CN" altLang="en-US" dirty="0"/>
              <a:t>，是神经网络最期望的输出结果，但实际是这样的输出</a:t>
            </a:r>
            <a:r>
              <a:rPr lang="en-US" altLang="zh-CN" dirty="0"/>
              <a:t>[0.01,0.01,0.6,....0.02,0.01][0.01,0.01,0.6,....0.02,0.01]</a:t>
            </a:r>
            <a:r>
              <a:rPr lang="zh-CN" altLang="en-US" dirty="0"/>
              <a:t>，这其实是在原始输出的基础上加入了</a:t>
            </a:r>
            <a:r>
              <a:rPr lang="en-US" altLang="zh-CN" dirty="0" err="1"/>
              <a:t>softmax</a:t>
            </a:r>
            <a:r>
              <a:rPr lang="zh-CN" altLang="en-US" dirty="0"/>
              <a:t>的结果，原始的输出是输入的数值做了复杂的加权和与非线性处理之后的一个值而已，这个值可以是任意的值，但是经过</a:t>
            </a:r>
            <a:r>
              <a:rPr lang="en-US" altLang="zh-CN" dirty="0" err="1"/>
              <a:t>softmax</a:t>
            </a:r>
            <a:r>
              <a:rPr lang="zh-CN" altLang="en-US" dirty="0"/>
              <a:t>层后就成了一个概率值，而且概率和为</a:t>
            </a:r>
            <a:r>
              <a:rPr lang="en-US" altLang="zh-CN" dirty="0"/>
              <a:t>1</a:t>
            </a:r>
            <a:r>
              <a:rPr lang="zh-CN" altLang="en-US" dirty="0"/>
              <a:t>。</a:t>
            </a:r>
          </a:p>
        </p:txBody>
      </p:sp>
      <p:sp>
        <p:nvSpPr>
          <p:cNvPr id="4" name="灯片编号占位符 3"/>
          <p:cNvSpPr>
            <a:spLocks noGrp="1"/>
          </p:cNvSpPr>
          <p:nvPr>
            <p:ph type="sldNum" sz="quarter" idx="5"/>
          </p:nvPr>
        </p:nvSpPr>
        <p:spPr/>
        <p:txBody>
          <a:bodyPr/>
          <a:lstStyle/>
          <a:p>
            <a:fld id="{07E45F8C-2550-472B-8872-EA6E7A35EDAF}" type="slidenum">
              <a:rPr lang="zh-CN" altLang="en-US" smtClean="0"/>
              <a:t>86</a:t>
            </a:fld>
            <a:endParaRPr lang="zh-CN" altLang="en-US"/>
          </a:p>
        </p:txBody>
      </p:sp>
    </p:spTree>
    <p:extLst>
      <p:ext uri="{BB962C8B-B14F-4D97-AF65-F5344CB8AC3E}">
        <p14:creationId xmlns:p14="http://schemas.microsoft.com/office/powerpoint/2010/main" val="118300673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7E45F8C-2550-472B-8872-EA6E7A35EDAF}" type="slidenum">
              <a:rPr lang="zh-CN" altLang="en-US" smtClean="0"/>
              <a:t>87</a:t>
            </a:fld>
            <a:endParaRPr lang="zh-CN" altLang="en-US"/>
          </a:p>
        </p:txBody>
      </p:sp>
    </p:spTree>
    <p:extLst>
      <p:ext uri="{BB962C8B-B14F-4D97-AF65-F5344CB8AC3E}">
        <p14:creationId xmlns:p14="http://schemas.microsoft.com/office/powerpoint/2010/main" val="176340978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卷积层：过滤器数量，过滤器大小，步长，</a:t>
            </a:r>
            <a:r>
              <a:rPr lang="en-US" altLang="zh-CN" dirty="0"/>
              <a:t>0</a:t>
            </a:r>
            <a:r>
              <a:rPr lang="zh-CN" altLang="en-US" dirty="0"/>
              <a:t>填充</a:t>
            </a:r>
            <a:endParaRPr lang="en-US" altLang="zh-CN" dirty="0"/>
          </a:p>
          <a:p>
            <a:r>
              <a:rPr lang="zh-CN" altLang="en-US" dirty="0"/>
              <a:t>池化层：最大</a:t>
            </a:r>
            <a:r>
              <a:rPr lang="en-US" altLang="zh-CN" dirty="0"/>
              <a:t>/</a:t>
            </a:r>
            <a:r>
              <a:rPr lang="zh-CN" altLang="en-US" dirty="0"/>
              <a:t>平均池化，池化窗口大小，步长</a:t>
            </a:r>
            <a:endParaRPr lang="en-US" altLang="zh-CN" dirty="0"/>
          </a:p>
          <a:p>
            <a:r>
              <a:rPr lang="zh-CN" altLang="en-US" dirty="0"/>
              <a:t>全连接层：全连接宽度</a:t>
            </a:r>
            <a:endParaRPr lang="en-US" altLang="zh-CN" dirty="0"/>
          </a:p>
          <a:p>
            <a:r>
              <a:rPr lang="zh-CN" altLang="en-US" dirty="0"/>
              <a:t>激活函数：</a:t>
            </a:r>
          </a:p>
        </p:txBody>
      </p:sp>
      <p:sp>
        <p:nvSpPr>
          <p:cNvPr id="4" name="灯片编号占位符 3"/>
          <p:cNvSpPr>
            <a:spLocks noGrp="1"/>
          </p:cNvSpPr>
          <p:nvPr>
            <p:ph type="sldNum" sz="quarter" idx="5"/>
          </p:nvPr>
        </p:nvSpPr>
        <p:spPr/>
        <p:txBody>
          <a:bodyPr/>
          <a:lstStyle/>
          <a:p>
            <a:fld id="{07E45F8C-2550-472B-8872-EA6E7A35EDAF}" type="slidenum">
              <a:rPr lang="zh-CN" altLang="en-US" smtClean="0"/>
              <a:t>88</a:t>
            </a:fld>
            <a:endParaRPr lang="zh-CN" altLang="en-US"/>
          </a:p>
        </p:txBody>
      </p:sp>
    </p:spTree>
    <p:extLst>
      <p:ext uri="{BB962C8B-B14F-4D97-AF65-F5344CB8AC3E}">
        <p14:creationId xmlns:p14="http://schemas.microsoft.com/office/powerpoint/2010/main" val="302462341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等线" panose="02010600030101010101" pitchFamily="2" charset="-122"/>
                <a:ea typeface="等线" panose="02010600030101010101" pitchFamily="2" charset="-122"/>
                <a:cs typeface="DengXian"/>
              </a:rPr>
              <a:t>L2</a:t>
            </a:r>
            <a:r>
              <a:rPr lang="zh-CN" altLang="en-US" sz="1200" b="0" i="0" kern="1200" dirty="0">
                <a:solidFill>
                  <a:schemeClr val="tx1"/>
                </a:solidFill>
                <a:effectLst/>
                <a:latin typeface="等线" panose="02010600030101010101" pitchFamily="2" charset="-122"/>
                <a:ea typeface="等线" panose="02010600030101010101" pitchFamily="2" charset="-122"/>
                <a:cs typeface="DengXian"/>
              </a:rPr>
              <a:t>范数损失函数，也被称为最小平方误差（</a:t>
            </a:r>
            <a:r>
              <a:rPr lang="en-US" altLang="zh-CN" sz="1200" b="0" i="0" kern="1200" dirty="0">
                <a:solidFill>
                  <a:schemeClr val="tx1"/>
                </a:solidFill>
                <a:effectLst/>
                <a:latin typeface="等线" panose="02010600030101010101" pitchFamily="2" charset="-122"/>
                <a:ea typeface="等线" panose="02010600030101010101" pitchFamily="2" charset="-122"/>
                <a:cs typeface="DengXian"/>
              </a:rPr>
              <a:t>LSE</a:t>
            </a:r>
            <a:r>
              <a:rPr lang="zh-CN" altLang="en-US" sz="1200" b="0" i="0" kern="1200" dirty="0">
                <a:solidFill>
                  <a:schemeClr val="tx1"/>
                </a:solidFill>
                <a:effectLst/>
                <a:latin typeface="等线" panose="02010600030101010101" pitchFamily="2" charset="-122"/>
                <a:ea typeface="等线" panose="02010600030101010101" pitchFamily="2" charset="-122"/>
                <a:cs typeface="DengXian"/>
              </a:rPr>
              <a:t>）。它是把目标值  与估计值  的差值的平方和最小化。一般回归问题会使用此损失，</a:t>
            </a:r>
            <a:r>
              <a:rPr lang="zh-CN" altLang="en-US" sz="1200" b="1" i="0" kern="1200" dirty="0">
                <a:solidFill>
                  <a:schemeClr val="tx1"/>
                </a:solidFill>
                <a:effectLst/>
                <a:latin typeface="等线" panose="02010600030101010101" pitchFamily="2" charset="-122"/>
                <a:ea typeface="等线" panose="02010600030101010101" pitchFamily="2" charset="-122"/>
                <a:cs typeface="DengXian"/>
              </a:rPr>
              <a:t>离群点</a:t>
            </a:r>
            <a:r>
              <a:rPr lang="zh-CN" altLang="en-US" sz="1200" b="0" i="0" kern="1200" dirty="0">
                <a:solidFill>
                  <a:schemeClr val="tx1"/>
                </a:solidFill>
                <a:effectLst/>
                <a:latin typeface="等线" panose="02010600030101010101" pitchFamily="2" charset="-122"/>
                <a:ea typeface="等线" panose="02010600030101010101" pitchFamily="2" charset="-122"/>
                <a:cs typeface="DengXian"/>
              </a:rPr>
              <a:t>对次损失影响较大。</a:t>
            </a:r>
          </a:p>
          <a:p>
            <a:r>
              <a:rPr lang="zh-CN" altLang="en-US" dirty="0"/>
              <a:t/>
            </a:r>
            <a:br>
              <a:rPr lang="zh-CN" altLang="en-US" dirty="0"/>
            </a:br>
            <a:r>
              <a:rPr lang="en-US" altLang="zh-CN" sz="1200" b="0" i="0" kern="1200" dirty="0">
                <a:solidFill>
                  <a:schemeClr val="tx1"/>
                </a:solidFill>
                <a:effectLst/>
                <a:latin typeface="等线" panose="02010600030101010101" pitchFamily="2" charset="-122"/>
                <a:ea typeface="等线" panose="02010600030101010101" pitchFamily="2" charset="-122"/>
                <a:cs typeface="DengXian"/>
              </a:rPr>
              <a:t>L1</a:t>
            </a:r>
            <a:r>
              <a:rPr lang="zh-CN" altLang="en-US" sz="1200" b="0" i="0" kern="1200" dirty="0">
                <a:solidFill>
                  <a:schemeClr val="tx1"/>
                </a:solidFill>
                <a:effectLst/>
                <a:latin typeface="等线" panose="02010600030101010101" pitchFamily="2" charset="-122"/>
                <a:ea typeface="等线" panose="02010600030101010101" pitchFamily="2" charset="-122"/>
                <a:cs typeface="DengXian"/>
              </a:rPr>
              <a:t>范数损失函数，也被称为最小绝对值偏差（</a:t>
            </a:r>
            <a:r>
              <a:rPr lang="en-US" altLang="zh-CN" sz="1200" b="0" i="0" kern="1200" dirty="0">
                <a:solidFill>
                  <a:schemeClr val="tx1"/>
                </a:solidFill>
                <a:effectLst/>
                <a:latin typeface="等线" panose="02010600030101010101" pitchFamily="2" charset="-122"/>
                <a:ea typeface="等线" panose="02010600030101010101" pitchFamily="2" charset="-122"/>
                <a:cs typeface="DengXian"/>
              </a:rPr>
              <a:t>LAD</a:t>
            </a:r>
            <a:r>
              <a:rPr lang="zh-CN" altLang="en-US" sz="1200" b="0" i="0" kern="1200" dirty="0">
                <a:solidFill>
                  <a:schemeClr val="tx1"/>
                </a:solidFill>
                <a:effectLst/>
                <a:latin typeface="等线" panose="02010600030101010101" pitchFamily="2" charset="-122"/>
                <a:ea typeface="等线" panose="02010600030101010101" pitchFamily="2" charset="-122"/>
                <a:cs typeface="DengXian"/>
              </a:rPr>
              <a:t>），绝对值损失函数（</a:t>
            </a:r>
            <a:r>
              <a:rPr lang="en-US" altLang="zh-CN" sz="1200" b="0" i="0" kern="1200" dirty="0">
                <a:solidFill>
                  <a:schemeClr val="tx1"/>
                </a:solidFill>
                <a:effectLst/>
                <a:latin typeface="等线" panose="02010600030101010101" pitchFamily="2" charset="-122"/>
                <a:ea typeface="等线" panose="02010600030101010101" pitchFamily="2" charset="-122"/>
                <a:cs typeface="DengXian"/>
              </a:rPr>
              <a:t>LAE</a:t>
            </a:r>
            <a:r>
              <a:rPr lang="zh-CN" altLang="en-US" sz="1200" b="0" i="0" kern="1200" dirty="0">
                <a:solidFill>
                  <a:schemeClr val="tx1"/>
                </a:solidFill>
                <a:effectLst/>
                <a:latin typeface="等线" panose="02010600030101010101" pitchFamily="2" charset="-122"/>
                <a:ea typeface="等线" panose="02010600030101010101" pitchFamily="2" charset="-122"/>
                <a:cs typeface="DengXian"/>
              </a:rPr>
              <a:t>）。总的说来，它是把目标值  与估计值  的绝对差值的总和最小化。</a:t>
            </a:r>
            <a:endParaRPr lang="en-US" altLang="zh-CN" dirty="0"/>
          </a:p>
          <a:p>
            <a:endParaRPr lang="en-US" altLang="zh-CN" dirty="0"/>
          </a:p>
          <a:p>
            <a:r>
              <a:rPr lang="zh-CN" altLang="en-US" dirty="0"/>
              <a:t>损失函数：交叉熵</a:t>
            </a:r>
            <a:r>
              <a:rPr lang="en-US" altLang="zh-CN" dirty="0"/>
              <a:t>/</a:t>
            </a:r>
            <a:r>
              <a:rPr lang="zh-CN" altLang="en-US" dirty="0"/>
              <a:t>用于回归问题的</a:t>
            </a:r>
            <a:r>
              <a:rPr lang="en-US" altLang="zh-CN" dirty="0"/>
              <a:t>L1/L2</a:t>
            </a:r>
          </a:p>
          <a:p>
            <a:r>
              <a:rPr lang="zh-CN" altLang="en-US" dirty="0"/>
              <a:t>优化器：</a:t>
            </a:r>
            <a:r>
              <a:rPr lang="en-US" altLang="zh-CN" dirty="0"/>
              <a:t>SGD/</a:t>
            </a:r>
            <a:r>
              <a:rPr lang="zh-CN" altLang="en-US" dirty="0"/>
              <a:t>引入动量的</a:t>
            </a:r>
            <a:r>
              <a:rPr lang="en-US" altLang="zh-CN" dirty="0"/>
              <a:t>SGD/…</a:t>
            </a:r>
          </a:p>
          <a:p>
            <a:r>
              <a:rPr lang="zh-CN" altLang="en-US" dirty="0"/>
              <a:t>随机初始化方式</a:t>
            </a:r>
          </a:p>
        </p:txBody>
      </p:sp>
      <p:sp>
        <p:nvSpPr>
          <p:cNvPr id="4" name="灯片编号占位符 3"/>
          <p:cNvSpPr>
            <a:spLocks noGrp="1"/>
          </p:cNvSpPr>
          <p:nvPr>
            <p:ph type="sldNum" sz="quarter" idx="5"/>
          </p:nvPr>
        </p:nvSpPr>
        <p:spPr/>
        <p:txBody>
          <a:bodyPr/>
          <a:lstStyle/>
          <a:p>
            <a:fld id="{07E45F8C-2550-472B-8872-EA6E7A35EDAF}" type="slidenum">
              <a:rPr lang="zh-CN" altLang="en-US" smtClean="0"/>
              <a:t>89</a:t>
            </a:fld>
            <a:endParaRPr lang="zh-CN" altLang="en-US"/>
          </a:p>
        </p:txBody>
      </p:sp>
    </p:spTree>
    <p:extLst>
      <p:ext uri="{BB962C8B-B14F-4D97-AF65-F5344CB8AC3E}">
        <p14:creationId xmlns:p14="http://schemas.microsoft.com/office/powerpoint/2010/main" val="144558936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改图出自</a:t>
            </a:r>
            <a:r>
              <a:rPr lang="en-US" altLang="zh-CN" dirty="0" err="1"/>
              <a:t>alexnet</a:t>
            </a:r>
            <a:r>
              <a:rPr lang="zh-CN" altLang="en-US" dirty="0"/>
              <a:t>经典论文，引用（</a:t>
            </a:r>
            <a:r>
              <a:rPr lang="en-US" altLang="zh-CN" dirty="0"/>
              <a:t>Cited by</a:t>
            </a:r>
            <a:r>
              <a:rPr lang="zh-CN" altLang="en-US" dirty="0"/>
              <a:t>）</a:t>
            </a:r>
            <a:r>
              <a:rPr lang="en-US" altLang="zh-CN" dirty="0"/>
              <a:t> 88544</a:t>
            </a:r>
            <a:r>
              <a:rPr lang="zh-CN" altLang="en-US" dirty="0"/>
              <a:t>次，</a:t>
            </a:r>
            <a:r>
              <a:rPr lang="en-US" altLang="zh-CN" dirty="0"/>
              <a:t>2012</a:t>
            </a:r>
            <a:r>
              <a:rPr lang="zh-CN" altLang="en-US" dirty="0"/>
              <a:t>年</a:t>
            </a:r>
            <a:r>
              <a:rPr lang="en-US" altLang="zh-CN" dirty="0"/>
              <a:t>nips</a:t>
            </a:r>
            <a:r>
              <a:rPr lang="zh-CN" altLang="en-US" dirty="0"/>
              <a:t>上发表的。这是把</a:t>
            </a:r>
            <a:r>
              <a:rPr lang="en-US" altLang="zh-CN" dirty="0" err="1"/>
              <a:t>imagenet</a:t>
            </a:r>
            <a:r>
              <a:rPr lang="en-US" altLang="zh-CN" dirty="0"/>
              <a:t> competition</a:t>
            </a:r>
            <a:r>
              <a:rPr lang="zh-CN" altLang="en-US" dirty="0"/>
              <a:t>的错误率从</a:t>
            </a:r>
            <a:r>
              <a:rPr lang="en-US" altLang="zh-CN" dirty="0"/>
              <a:t>20%+</a:t>
            </a:r>
            <a:r>
              <a:rPr lang="zh-CN" altLang="en-US" dirty="0"/>
              <a:t>降到</a:t>
            </a:r>
            <a:r>
              <a:rPr lang="en-US" altLang="zh-CN" dirty="0"/>
              <a:t>10</a:t>
            </a:r>
            <a:r>
              <a:rPr lang="zh-CN" altLang="en-US" dirty="0"/>
              <a:t>几的那个。这是最经典的</a:t>
            </a:r>
            <a:r>
              <a:rPr lang="en-US" altLang="zh-CN" dirty="0" err="1"/>
              <a:t>alexnet</a:t>
            </a:r>
            <a:r>
              <a:rPr lang="zh-CN" altLang="en-US" dirty="0"/>
              <a:t>，很多人定义这一篇开启了</a:t>
            </a:r>
            <a:r>
              <a:rPr lang="en-US" altLang="zh-CN" dirty="0"/>
              <a:t>deep learning</a:t>
            </a:r>
            <a:r>
              <a:rPr lang="zh-CN" altLang="en-US" dirty="0"/>
              <a:t>刷版的时代。论文题目：</a:t>
            </a:r>
            <a:r>
              <a:rPr lang="en-US" altLang="zh-CN" dirty="0"/>
              <a:t>ImageNet Classification with Deep Convolutional Neural Networks </a:t>
            </a:r>
            <a:r>
              <a:rPr lang="zh-CN" altLang="en-US" dirty="0"/>
              <a:t>。</a:t>
            </a:r>
            <a:r>
              <a:rPr lang="zh-CN" altLang="en-US"/>
              <a:t>其代码各</a:t>
            </a:r>
            <a:r>
              <a:rPr lang="zh-CN" altLang="en-US" dirty="0"/>
              <a:t>大</a:t>
            </a:r>
            <a:r>
              <a:rPr lang="en-US" altLang="zh-CN" dirty="0"/>
              <a:t>package</a:t>
            </a:r>
            <a:r>
              <a:rPr lang="zh-CN" altLang="en-US" dirty="0"/>
              <a:t>均有实现。</a:t>
            </a:r>
          </a:p>
        </p:txBody>
      </p:sp>
      <p:sp>
        <p:nvSpPr>
          <p:cNvPr id="4" name="灯片编号占位符 3"/>
          <p:cNvSpPr>
            <a:spLocks noGrp="1"/>
          </p:cNvSpPr>
          <p:nvPr>
            <p:ph type="sldNum" sz="quarter" idx="5"/>
          </p:nvPr>
        </p:nvSpPr>
        <p:spPr/>
        <p:txBody>
          <a:bodyPr/>
          <a:lstStyle/>
          <a:p>
            <a:fld id="{07E45F8C-2550-472B-8872-EA6E7A35EDAF}" type="slidenum">
              <a:rPr lang="zh-CN" altLang="en-US" smtClean="0"/>
              <a:t>90</a:t>
            </a:fld>
            <a:endParaRPr lang="zh-CN" altLang="en-US"/>
          </a:p>
        </p:txBody>
      </p:sp>
    </p:spTree>
    <p:extLst>
      <p:ext uri="{BB962C8B-B14F-4D97-AF65-F5344CB8AC3E}">
        <p14:creationId xmlns:p14="http://schemas.microsoft.com/office/powerpoint/2010/main" val="138351577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注意：上面图象是隐藏层（</a:t>
            </a:r>
            <a:r>
              <a:rPr lang="en-US" altLang="zh-CN" dirty="0" err="1"/>
              <a:t>fearture</a:t>
            </a:r>
            <a:r>
              <a:rPr lang="en-US" altLang="zh-CN" dirty="0"/>
              <a:t> map</a:t>
            </a:r>
            <a:r>
              <a:rPr lang="zh-CN" altLang="en-US" dirty="0"/>
              <a:t>）的可视化结果，不是卷积核的。</a:t>
            </a:r>
          </a:p>
        </p:txBody>
      </p:sp>
      <p:sp>
        <p:nvSpPr>
          <p:cNvPr id="4" name="灯片编号占位符 3"/>
          <p:cNvSpPr>
            <a:spLocks noGrp="1"/>
          </p:cNvSpPr>
          <p:nvPr>
            <p:ph type="sldNum" sz="quarter" idx="5"/>
          </p:nvPr>
        </p:nvSpPr>
        <p:spPr/>
        <p:txBody>
          <a:bodyPr/>
          <a:lstStyle/>
          <a:p>
            <a:fld id="{07E45F8C-2550-472B-8872-EA6E7A35EDAF}" type="slidenum">
              <a:rPr lang="zh-CN" altLang="en-US" smtClean="0"/>
              <a:t>91</a:t>
            </a:fld>
            <a:endParaRPr lang="zh-CN" altLang="en-US"/>
          </a:p>
        </p:txBody>
      </p:sp>
    </p:spTree>
    <p:extLst>
      <p:ext uri="{BB962C8B-B14F-4D97-AF65-F5344CB8AC3E}">
        <p14:creationId xmlns:p14="http://schemas.microsoft.com/office/powerpoint/2010/main" val="11798239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7E45F8C-2550-472B-8872-EA6E7A35EDAF}" type="slidenum">
              <a:rPr lang="zh-CN" altLang="en-US" smtClean="0"/>
              <a:t>92</a:t>
            </a:fld>
            <a:endParaRPr lang="zh-CN" altLang="en-US"/>
          </a:p>
        </p:txBody>
      </p:sp>
    </p:spTree>
    <p:extLst>
      <p:ext uri="{BB962C8B-B14F-4D97-AF65-F5344CB8AC3E}">
        <p14:creationId xmlns:p14="http://schemas.microsoft.com/office/powerpoint/2010/main" val="323329253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注意：</a:t>
            </a:r>
            <a:r>
              <a:rPr lang="en-US" altLang="zh-CN" dirty="0"/>
              <a:t>layer</a:t>
            </a:r>
            <a:r>
              <a:rPr lang="zh-CN" altLang="en-US" dirty="0"/>
              <a:t>是隐藏层的可视化，旁边的彩色图像是</a:t>
            </a:r>
            <a:r>
              <a:rPr lang="en-US" altLang="zh-CN" dirty="0"/>
              <a:t>layer</a:t>
            </a:r>
            <a:r>
              <a:rPr lang="zh-CN" altLang="en-US" dirty="0"/>
              <a:t>反卷积得到的图像。</a:t>
            </a:r>
            <a:r>
              <a:rPr lang="en-US" altLang="zh-CN" dirty="0"/>
              <a:t>Layer</a:t>
            </a:r>
            <a:r>
              <a:rPr lang="zh-CN" altLang="en-US" dirty="0"/>
              <a:t>不是卷积核的图像。上图是各层特征图（</a:t>
            </a:r>
            <a:r>
              <a:rPr lang="en-US" altLang="zh-CN" dirty="0"/>
              <a:t>feature maps</a:t>
            </a:r>
            <a:r>
              <a:rPr lang="zh-CN" altLang="en-US" dirty="0"/>
              <a:t>）反卷积的可视化结果。改图来源于文章：</a:t>
            </a:r>
            <a:r>
              <a:rPr lang="en-US" altLang="zh-CN" dirty="0"/>
              <a:t>Visualizing and Understanding Convolutional Networks</a:t>
            </a:r>
            <a:endParaRPr lang="zh-CN" altLang="en-US" dirty="0"/>
          </a:p>
        </p:txBody>
      </p:sp>
      <p:sp>
        <p:nvSpPr>
          <p:cNvPr id="4" name="灯片编号占位符 3"/>
          <p:cNvSpPr>
            <a:spLocks noGrp="1"/>
          </p:cNvSpPr>
          <p:nvPr>
            <p:ph type="sldNum" sz="quarter" idx="5"/>
          </p:nvPr>
        </p:nvSpPr>
        <p:spPr/>
        <p:txBody>
          <a:bodyPr/>
          <a:lstStyle/>
          <a:p>
            <a:fld id="{07E45F8C-2550-472B-8872-EA6E7A35EDAF}" type="slidenum">
              <a:rPr lang="zh-CN" altLang="en-US" smtClean="0"/>
              <a:t>93</a:t>
            </a:fld>
            <a:endParaRPr lang="zh-CN" altLang="en-US"/>
          </a:p>
        </p:txBody>
      </p:sp>
    </p:spTree>
    <p:extLst>
      <p:ext uri="{BB962C8B-B14F-4D97-AF65-F5344CB8AC3E}">
        <p14:creationId xmlns:p14="http://schemas.microsoft.com/office/powerpoint/2010/main" val="39311299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在图像识别中，图像下采样不会改变对象。对图像进行下采样可以使图片更小，能够在图像识别过程中使用更少的参数</a:t>
            </a:r>
            <a:endParaRPr kumimoji="1" lang="en-US" altLang="zh-CN" dirty="0"/>
          </a:p>
          <a:p>
            <a:endParaRPr kumimoji="1" lang="en-US" altLang="zh-CN" dirty="0"/>
          </a:p>
          <a:p>
            <a:r>
              <a:rPr kumimoji="1" lang="zh-CN" altLang="en-US" sz="1200" dirty="0"/>
              <a:t>在</a:t>
            </a:r>
            <a:r>
              <a:rPr kumimoji="1" lang="en-US" altLang="zh-CN" sz="1200" dirty="0" err="1"/>
              <a:t>cnn</a:t>
            </a:r>
            <a:r>
              <a:rPr kumimoji="1" lang="zh-CN" altLang="en-US" sz="1200" dirty="0"/>
              <a:t>的结构中，</a:t>
            </a:r>
            <a:r>
              <a:rPr kumimoji="1" lang="en-US" altLang="zh-CN" sz="1200" dirty="0" err="1"/>
              <a:t>cnn</a:t>
            </a:r>
            <a:r>
              <a:rPr kumimoji="1" lang="zh-CN" altLang="en-US" sz="1200" dirty="0"/>
              <a:t>的池化操作与图像识别中的这一性质相符合，</a:t>
            </a:r>
            <a:r>
              <a:rPr kumimoji="1" lang="zh-CN" altLang="en-US" dirty="0"/>
              <a:t>通过最大池化操作可以对图像进行重采样，减少参数的学习，</a:t>
            </a:r>
            <a:r>
              <a:rPr lang="zh-CN" altLang="en-US" sz="1200" b="0" i="0" kern="1200" dirty="0">
                <a:solidFill>
                  <a:schemeClr val="tx1"/>
                </a:solidFill>
                <a:effectLst/>
                <a:latin typeface="+mn-lt"/>
                <a:ea typeface="+mn-ea"/>
                <a:cs typeface="+mn-cs"/>
              </a:rPr>
              <a:t>避免过拟合，同时还使得池化输出的特征具有平移不变性</a:t>
            </a:r>
            <a:endParaRPr lang="en-US" altLang="zh-CN" sz="1200" b="0" i="0" kern="1200" dirty="0">
              <a:solidFill>
                <a:schemeClr val="tx1"/>
              </a:solidFill>
              <a:effectLst/>
              <a:latin typeface="+mn-lt"/>
              <a:ea typeface="+mn-ea"/>
              <a:cs typeface="+mn-cs"/>
            </a:endParaRPr>
          </a:p>
          <a:p>
            <a:endParaRPr kumimoji="1" lang="en-US" altLang="zh-CN" sz="1200" b="0" i="0" kern="1200" dirty="0">
              <a:solidFill>
                <a:schemeClr val="tx1"/>
              </a:solidFill>
              <a:effectLst/>
              <a:latin typeface="+mn-lt"/>
              <a:ea typeface="+mn-ea"/>
              <a:cs typeface="+mn-cs"/>
            </a:endParaRPr>
          </a:p>
          <a:p>
            <a:r>
              <a:rPr kumimoji="1" lang="zh-CN" altLang="en-US" sz="1200" b="0" i="0" kern="1200" dirty="0">
                <a:solidFill>
                  <a:schemeClr val="tx1"/>
                </a:solidFill>
                <a:effectLst/>
                <a:latin typeface="+mn-lt"/>
                <a:ea typeface="+mn-ea"/>
                <a:cs typeface="+mn-cs"/>
              </a:rPr>
              <a:t>所以说，</a:t>
            </a:r>
            <a:r>
              <a:rPr kumimoji="1" lang="en-US" altLang="zh-CN" sz="1200" b="0" i="0" kern="1200" dirty="0" err="1">
                <a:solidFill>
                  <a:schemeClr val="tx1"/>
                </a:solidFill>
                <a:effectLst/>
                <a:latin typeface="+mn-lt"/>
                <a:ea typeface="+mn-ea"/>
                <a:cs typeface="+mn-cs"/>
              </a:rPr>
              <a:t>cnn</a:t>
            </a:r>
            <a:r>
              <a:rPr kumimoji="1" lang="zh-CN" altLang="en-US" sz="1200" b="0" i="0" kern="1200" dirty="0">
                <a:solidFill>
                  <a:schemeClr val="tx1"/>
                </a:solidFill>
                <a:effectLst/>
                <a:latin typeface="+mn-lt"/>
                <a:ea typeface="+mn-ea"/>
                <a:cs typeface="+mn-cs"/>
              </a:rPr>
              <a:t>的三大结构特性使得它</a:t>
            </a:r>
            <a:r>
              <a:rPr lang="zh-CN" altLang="en-US" sz="1200" b="0" i="0" kern="1200" dirty="0">
                <a:solidFill>
                  <a:schemeClr val="tx1"/>
                </a:solidFill>
                <a:effectLst/>
                <a:latin typeface="+mn-lt"/>
                <a:ea typeface="+mn-ea"/>
                <a:cs typeface="+mn-cs"/>
              </a:rPr>
              <a:t>在图像处理领域表现出色。</a:t>
            </a:r>
            <a:endParaRPr kumimoji="1" lang="zh-CN" altLang="en-US" dirty="0"/>
          </a:p>
        </p:txBody>
      </p:sp>
      <p:sp>
        <p:nvSpPr>
          <p:cNvPr id="4" name="灯片编号占位符 3"/>
          <p:cNvSpPr>
            <a:spLocks noGrp="1"/>
          </p:cNvSpPr>
          <p:nvPr>
            <p:ph type="sldNum" sz="quarter" idx="5"/>
          </p:nvPr>
        </p:nvSpPr>
        <p:spPr/>
        <p:txBody>
          <a:bodyPr/>
          <a:lstStyle/>
          <a:p>
            <a:fld id="{DBAB275F-3BA0-F641-8E48-0F03DF927154}" type="slidenum">
              <a:rPr kumimoji="1" lang="zh-CN" altLang="en-US" smtClean="0"/>
              <a:t>20</a:t>
            </a:fld>
            <a:endParaRPr kumimoji="1" lang="zh-CN" altLang="en-US"/>
          </a:p>
        </p:txBody>
      </p:sp>
    </p:spTree>
    <p:extLst>
      <p:ext uri="{BB962C8B-B14F-4D97-AF65-F5344CB8AC3E}">
        <p14:creationId xmlns:p14="http://schemas.microsoft.com/office/powerpoint/2010/main" val="162542339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7E45F8C-2550-472B-8872-EA6E7A35EDAF}" type="slidenum">
              <a:rPr lang="zh-CN" altLang="en-US" smtClean="0"/>
              <a:t>94</a:t>
            </a:fld>
            <a:endParaRPr lang="zh-CN" altLang="en-US"/>
          </a:p>
        </p:txBody>
      </p:sp>
    </p:spTree>
    <p:extLst>
      <p:ext uri="{BB962C8B-B14F-4D97-AF65-F5344CB8AC3E}">
        <p14:creationId xmlns:p14="http://schemas.microsoft.com/office/powerpoint/2010/main" val="178587213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识别咖啡和猫</a:t>
            </a:r>
          </a:p>
        </p:txBody>
      </p:sp>
      <p:sp>
        <p:nvSpPr>
          <p:cNvPr id="4" name="灯片编号占位符 3"/>
          <p:cNvSpPr>
            <a:spLocks noGrp="1"/>
          </p:cNvSpPr>
          <p:nvPr>
            <p:ph type="sldNum" sz="quarter" idx="5"/>
          </p:nvPr>
        </p:nvSpPr>
        <p:spPr/>
        <p:txBody>
          <a:bodyPr/>
          <a:lstStyle/>
          <a:p>
            <a:fld id="{07E45F8C-2550-472B-8872-EA6E7A35EDAF}" type="slidenum">
              <a:rPr lang="zh-CN" altLang="en-US" smtClean="0"/>
              <a:t>95</a:t>
            </a:fld>
            <a:endParaRPr lang="zh-CN" altLang="en-US"/>
          </a:p>
        </p:txBody>
      </p:sp>
    </p:spTree>
    <p:extLst>
      <p:ext uri="{BB962C8B-B14F-4D97-AF65-F5344CB8AC3E}">
        <p14:creationId xmlns:p14="http://schemas.microsoft.com/office/powerpoint/2010/main" val="7711334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200" b="0" i="0" kern="1200" dirty="0" err="1">
                <a:solidFill>
                  <a:schemeClr val="tx1"/>
                </a:solidFill>
                <a:effectLst/>
                <a:latin typeface="等线" panose="02010600030101010101" pitchFamily="2" charset="-122"/>
                <a:ea typeface="等线" panose="02010600030101010101" pitchFamily="2" charset="-122"/>
                <a:cs typeface="DengXian"/>
              </a:rPr>
              <a:t>cnn</a:t>
            </a:r>
            <a:r>
              <a:rPr kumimoji="1" lang="zh-CN" altLang="en-US" sz="1200" b="0" i="0" kern="1200" dirty="0">
                <a:solidFill>
                  <a:schemeClr val="tx1"/>
                </a:solidFill>
                <a:effectLst/>
                <a:latin typeface="等线" panose="02010600030101010101" pitchFamily="2" charset="-122"/>
                <a:ea typeface="等线" panose="02010600030101010101" pitchFamily="2" charset="-122"/>
                <a:cs typeface="DengXian"/>
              </a:rPr>
              <a:t>的</a:t>
            </a:r>
            <a:r>
              <a:rPr kumimoji="1" lang="zh-CN" altLang="en-US" sz="1200" dirty="0"/>
              <a:t>局部区域连接、权重共享和</a:t>
            </a:r>
            <a:r>
              <a:rPr kumimoji="1" lang="zh-CN" altLang="en-US" dirty="0"/>
              <a:t>下采样</a:t>
            </a:r>
            <a:r>
              <a:rPr kumimoji="1" lang="zh-CN" altLang="en-US" sz="1200" b="0" i="0" kern="1200" dirty="0">
                <a:solidFill>
                  <a:schemeClr val="tx1"/>
                </a:solidFill>
                <a:effectLst/>
                <a:latin typeface="等线" panose="02010600030101010101" pitchFamily="2" charset="-122"/>
                <a:ea typeface="等线" panose="02010600030101010101" pitchFamily="2" charset="-122"/>
                <a:cs typeface="DengXian"/>
              </a:rPr>
              <a:t>三大结构特性使得它</a:t>
            </a:r>
            <a:r>
              <a:rPr lang="zh-CN" altLang="en-US" sz="1200" b="0" i="0" kern="1200" dirty="0">
                <a:solidFill>
                  <a:schemeClr val="tx1"/>
                </a:solidFill>
                <a:effectLst/>
                <a:latin typeface="等线" panose="02010600030101010101" pitchFamily="2" charset="-122"/>
                <a:ea typeface="等线" panose="02010600030101010101" pitchFamily="2" charset="-122"/>
                <a:cs typeface="DengXian"/>
              </a:rPr>
              <a:t>在图像识别领域表现出色。</a:t>
            </a:r>
            <a:endParaRPr lang="en-US" altLang="zh-CN" sz="1200" b="0" i="0" kern="1200" dirty="0">
              <a:solidFill>
                <a:schemeClr val="tx1"/>
              </a:solidFill>
              <a:effectLst/>
              <a:latin typeface="等线" panose="02010600030101010101" pitchFamily="2" charset="-122"/>
              <a:ea typeface="等线" panose="02010600030101010101" pitchFamily="2" charset="-122"/>
              <a:cs typeface="DengXian"/>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zh-CN" sz="12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1200" dirty="0"/>
              <a:t>在图像识别过程中，一些需要识别出来的图案比整个图片要小很多。对于这种图案，神经元不需要输入整个图片的信息，只输入局部信息就可以识别出来。</a:t>
            </a:r>
            <a:endParaRPr kumimoji="1" lang="en-US" altLang="zh-CN"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1200" dirty="0"/>
              <a:t>比如我们要识别的鸟嘴巴只占了整个图片的很小一部分，那么我们不需要输入整个图片的信息，只需将鸟嘴巴这一小部分图案输入到感知机算法中就可以得到一个“鸟嘴”识别器。</a:t>
            </a:r>
            <a:endParaRPr kumimoji="1" lang="en-US" altLang="zh-CN"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1200" dirty="0"/>
              <a:t>在</a:t>
            </a:r>
            <a:r>
              <a:rPr kumimoji="1" lang="en-US" altLang="zh-CN" sz="1200" dirty="0" err="1"/>
              <a:t>cnn</a:t>
            </a:r>
            <a:r>
              <a:rPr kumimoji="1" lang="zh-CN" altLang="en-US" sz="1200" dirty="0"/>
              <a:t>的结构中，</a:t>
            </a:r>
            <a:r>
              <a:rPr kumimoji="1" lang="en-US" altLang="zh-CN" sz="1200" dirty="0" err="1"/>
              <a:t>cnn</a:t>
            </a:r>
            <a:r>
              <a:rPr kumimoji="1" lang="zh-CN" altLang="en-US" sz="1200" dirty="0"/>
              <a:t>的局部区域连接特点与图像识别中的这一性质相符合。</a:t>
            </a:r>
            <a:r>
              <a:rPr kumimoji="1" lang="en-US" altLang="zh-CN" sz="1200" dirty="0" err="1"/>
              <a:t>cnn</a:t>
            </a:r>
            <a:r>
              <a:rPr kumimoji="1" lang="zh-CN" altLang="en-US" sz="1200" dirty="0"/>
              <a:t>中每一个卷积核都有一个局部感受野来获取图像的区域特征，因此可以用更少的参数将局部特征识别器与较小的区域连接起来。</a:t>
            </a:r>
            <a:endParaRPr kumimoji="1" lang="zh-CN" altLang="en-US" dirty="0"/>
          </a:p>
          <a:p>
            <a:endParaRPr lang="zh-CN" altLang="en-US" dirty="0"/>
          </a:p>
        </p:txBody>
      </p:sp>
      <p:sp>
        <p:nvSpPr>
          <p:cNvPr id="4" name="灯片编号占位符 3"/>
          <p:cNvSpPr>
            <a:spLocks noGrp="1"/>
          </p:cNvSpPr>
          <p:nvPr>
            <p:ph type="sldNum" sz="quarter" idx="5"/>
          </p:nvPr>
        </p:nvSpPr>
        <p:spPr/>
        <p:txBody>
          <a:bodyPr/>
          <a:lstStyle/>
          <a:p>
            <a:pPr>
              <a:defRPr/>
            </a:pPr>
            <a:fld id="{BE8A2552-CE1C-458C-850F-F20AC448B6FC}" type="slidenum">
              <a:rPr lang="zh-CN" altLang="en-US" smtClean="0"/>
              <a:pPr>
                <a:defRPr/>
              </a:pPr>
              <a:t>21</a:t>
            </a:fld>
            <a:endParaRPr lang="zh-CN" altLang="en-US"/>
          </a:p>
        </p:txBody>
      </p:sp>
    </p:spTree>
    <p:extLst>
      <p:ext uri="{BB962C8B-B14F-4D97-AF65-F5344CB8AC3E}">
        <p14:creationId xmlns:p14="http://schemas.microsoft.com/office/powerpoint/2010/main" val="39242176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一个图像可看作是像素矩阵</a:t>
            </a:r>
            <a:r>
              <a:rPr lang="en-US" altLang="zh-CN" dirty="0"/>
              <a:t>/</a:t>
            </a:r>
            <a:r>
              <a:rPr lang="zh-CN" altLang="en-US" dirty="0"/>
              <a:t>张量</a:t>
            </a:r>
          </a:p>
        </p:txBody>
      </p:sp>
      <p:sp>
        <p:nvSpPr>
          <p:cNvPr id="4" name="灯片编号占位符 3"/>
          <p:cNvSpPr>
            <a:spLocks noGrp="1"/>
          </p:cNvSpPr>
          <p:nvPr>
            <p:ph type="sldNum" sz="quarter" idx="10"/>
          </p:nvPr>
        </p:nvSpPr>
        <p:spPr/>
        <p:txBody>
          <a:bodyPr/>
          <a:lstStyle/>
          <a:p>
            <a:pPr>
              <a:defRPr/>
            </a:pPr>
            <a:fld id="{BE8A2552-CE1C-458C-850F-F20AC448B6FC}" type="slidenum">
              <a:rPr lang="zh-CN" altLang="en-US" smtClean="0"/>
              <a:pPr>
                <a:defRPr/>
              </a:pPr>
              <a:t>22</a:t>
            </a:fld>
            <a:endParaRPr lang="zh-CN" altLang="en-US"/>
          </a:p>
        </p:txBody>
      </p:sp>
    </p:spTree>
    <p:extLst>
      <p:ext uri="{BB962C8B-B14F-4D97-AF65-F5344CB8AC3E}">
        <p14:creationId xmlns:p14="http://schemas.microsoft.com/office/powerpoint/2010/main" val="257020168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 name="Text Box 4">
            <a:extLst>
              <a:ext uri="{FF2B5EF4-FFF2-40B4-BE49-F238E27FC236}">
                <a16:creationId xmlns:a16="http://schemas.microsoft.com/office/drawing/2014/main" id="{6985D20A-8FB3-4929-B7ED-0356B5B8D72A}"/>
              </a:ext>
            </a:extLst>
          </p:cNvPr>
          <p:cNvSpPr txBox="1">
            <a:spLocks noChangeArrowheads="1"/>
          </p:cNvSpPr>
          <p:nvPr/>
        </p:nvSpPr>
        <p:spPr bwMode="auto">
          <a:xfrm>
            <a:off x="609600" y="6248400"/>
            <a:ext cx="7848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1" hangingPunct="1">
              <a:spcBef>
                <a:spcPct val="50000"/>
              </a:spcBef>
              <a:defRPr/>
            </a:pPr>
            <a:endParaRPr lang="x-none" altLang="x-none">
              <a:latin typeface="Times New Roman" charset="0"/>
              <a:ea typeface="宋体" charset="-122"/>
            </a:endParaRPr>
          </a:p>
        </p:txBody>
      </p:sp>
      <p:pic>
        <p:nvPicPr>
          <p:cNvPr id="5" name="Picture 5" descr="logoN4">
            <a:extLst>
              <a:ext uri="{FF2B5EF4-FFF2-40B4-BE49-F238E27FC236}">
                <a16:creationId xmlns:a16="http://schemas.microsoft.com/office/drawing/2014/main" id="{34DFACF7-F464-4488-86DF-742EFD9860C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3" y="6505575"/>
            <a:ext cx="9153526"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descr="logoN3">
            <a:extLst>
              <a:ext uri="{FF2B5EF4-FFF2-40B4-BE49-F238E27FC236}">
                <a16:creationId xmlns:a16="http://schemas.microsoft.com/office/drawing/2014/main" id="{1965F20B-32E9-40DA-A56A-512D78C05A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63" y="0"/>
            <a:ext cx="9153526" cy="80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7" descr="BD21321_">
            <a:extLst>
              <a:ext uri="{FF2B5EF4-FFF2-40B4-BE49-F238E27FC236}">
                <a16:creationId xmlns:a16="http://schemas.microsoft.com/office/drawing/2014/main" id="{5D5E91F1-DFAA-4EA1-81D1-309D9DF17F9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3101975"/>
            <a:ext cx="9144000" cy="98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8" name="Rectangle 2"/>
          <p:cNvSpPr>
            <a:spLocks noGrp="1" noChangeArrowheads="1"/>
          </p:cNvSpPr>
          <p:nvPr>
            <p:ph type="ctrTitle"/>
          </p:nvPr>
        </p:nvSpPr>
        <p:spPr>
          <a:xfrm>
            <a:off x="609600" y="838200"/>
            <a:ext cx="7772400" cy="1143000"/>
          </a:xfrm>
        </p:spPr>
        <p:txBody>
          <a:bodyPr/>
          <a:lstStyle>
            <a:lvl1pPr>
              <a:defRPr/>
            </a:lvl1pPr>
          </a:lstStyle>
          <a:p>
            <a:pPr lvl="0"/>
            <a:r>
              <a:rPr lang="zh-CN" altLang="en-US" noProof="0"/>
              <a:t>单击此处编辑母版标题样式</a:t>
            </a:r>
          </a:p>
        </p:txBody>
      </p:sp>
      <p:sp>
        <p:nvSpPr>
          <p:cNvPr id="4099" name="Rectangle 3"/>
          <p:cNvSpPr>
            <a:spLocks noGrp="1" noChangeArrowheads="1"/>
          </p:cNvSpPr>
          <p:nvPr>
            <p:ph type="subTitle" idx="1"/>
          </p:nvPr>
        </p:nvSpPr>
        <p:spPr>
          <a:xfrm>
            <a:off x="1371600" y="3886200"/>
            <a:ext cx="6400800" cy="1752600"/>
          </a:xfrm>
        </p:spPr>
        <p:txBody>
          <a:bodyPr/>
          <a:lstStyle>
            <a:lvl1pPr marL="0" indent="0" algn="ctr">
              <a:buFontTx/>
              <a:buNone/>
              <a:defRPr/>
            </a:lvl1pPr>
          </a:lstStyle>
          <a:p>
            <a:pPr lvl="0"/>
            <a:r>
              <a:rPr lang="zh-CN" altLang="en-US" noProof="0"/>
              <a:t>单击此处编辑母版副标题样式</a:t>
            </a:r>
          </a:p>
        </p:txBody>
      </p:sp>
    </p:spTree>
    <p:extLst>
      <p:ext uri="{BB962C8B-B14F-4D97-AF65-F5344CB8AC3E}">
        <p14:creationId xmlns:p14="http://schemas.microsoft.com/office/powerpoint/2010/main" val="31969634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本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297324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15100" y="381000"/>
            <a:ext cx="1943100" cy="5715000"/>
          </a:xfrm>
        </p:spPr>
        <p:txBody>
          <a:bodyPr vert="eaVert"/>
          <a:lstStyle/>
          <a:p>
            <a:r>
              <a:rPr lang="zh-CN" altLang="en-US"/>
              <a:t>单击此处编辑母版标题样式</a:t>
            </a:r>
          </a:p>
        </p:txBody>
      </p:sp>
      <p:sp>
        <p:nvSpPr>
          <p:cNvPr id="3" name="竖排文本占位符 2"/>
          <p:cNvSpPr>
            <a:spLocks noGrp="1"/>
          </p:cNvSpPr>
          <p:nvPr>
            <p:ph type="body" orient="vert" idx="1"/>
          </p:nvPr>
        </p:nvSpPr>
        <p:spPr>
          <a:xfrm>
            <a:off x="685800" y="381000"/>
            <a:ext cx="5676900" cy="5715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6502555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8" name="Rectangle 2"/>
          <p:cNvSpPr>
            <a:spLocks noGrp="1" noChangeArrowheads="1"/>
          </p:cNvSpPr>
          <p:nvPr>
            <p:ph type="ctrTitle"/>
          </p:nvPr>
        </p:nvSpPr>
        <p:spPr>
          <a:xfrm>
            <a:off x="609600" y="838200"/>
            <a:ext cx="7772400" cy="1143000"/>
          </a:xfrm>
        </p:spPr>
        <p:txBody>
          <a:bodyPr/>
          <a:lstStyle>
            <a:lvl1pPr>
              <a:defRPr/>
            </a:lvl1pPr>
          </a:lstStyle>
          <a:p>
            <a:pPr lvl="0"/>
            <a:r>
              <a:rPr lang="zh-CN" altLang="en-US" noProof="0"/>
              <a:t>单击此处编辑母版标题样式</a:t>
            </a:r>
          </a:p>
        </p:txBody>
      </p:sp>
      <p:sp>
        <p:nvSpPr>
          <p:cNvPr id="4099" name="Rectangle 3"/>
          <p:cNvSpPr>
            <a:spLocks noGrp="1" noChangeArrowheads="1"/>
          </p:cNvSpPr>
          <p:nvPr>
            <p:ph type="subTitle" idx="1"/>
          </p:nvPr>
        </p:nvSpPr>
        <p:spPr>
          <a:xfrm>
            <a:off x="1371600" y="3886200"/>
            <a:ext cx="6400800" cy="1752600"/>
          </a:xfrm>
        </p:spPr>
        <p:txBody>
          <a:bodyPr/>
          <a:lstStyle>
            <a:lvl1pPr marL="0" indent="0" algn="ctr">
              <a:buFontTx/>
              <a:buNone/>
              <a:defRPr/>
            </a:lvl1pPr>
          </a:lstStyle>
          <a:p>
            <a:pPr lvl="0"/>
            <a:r>
              <a:rPr lang="zh-CN" altLang="en-US" noProof="0"/>
              <a:t>单击此处编辑母版副标题样式</a:t>
            </a:r>
          </a:p>
        </p:txBody>
      </p:sp>
      <p:sp>
        <p:nvSpPr>
          <p:cNvPr id="4100" name="Text Box 4"/>
          <p:cNvSpPr txBox="1">
            <a:spLocks noChangeArrowheads="1"/>
          </p:cNvSpPr>
          <p:nvPr/>
        </p:nvSpPr>
        <p:spPr bwMode="auto">
          <a:xfrm>
            <a:off x="609600" y="6248400"/>
            <a:ext cx="7848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sz="2400">
              <a:solidFill>
                <a:schemeClr val="tx1"/>
              </a:solidFill>
            </a:endParaRPr>
          </a:p>
        </p:txBody>
      </p:sp>
      <p:pic>
        <p:nvPicPr>
          <p:cNvPr id="4101" name="Picture 5" descr="logoN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3" y="6505575"/>
            <a:ext cx="9153526" cy="352425"/>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logoN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63" y="0"/>
            <a:ext cx="9153526" cy="800100"/>
          </a:xfrm>
          <a:prstGeom prst="rect">
            <a:avLst/>
          </a:prstGeom>
          <a:noFill/>
          <a:extLst>
            <a:ext uri="{909E8E84-426E-40DD-AFC4-6F175D3DCCD1}">
              <a14:hiddenFill xmlns:a14="http://schemas.microsoft.com/office/drawing/2010/main">
                <a:solidFill>
                  <a:srgbClr val="FFFFFF"/>
                </a:solidFill>
              </a14:hiddenFill>
            </a:ext>
          </a:extLst>
        </p:spPr>
      </p:pic>
      <p:pic>
        <p:nvPicPr>
          <p:cNvPr id="4103" name="Picture 7" descr="BD21321_"/>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3101975"/>
            <a:ext cx="9144000" cy="98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287762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92184662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62443814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85894040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01555902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421090685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86124651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3223529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a:xfrm>
            <a:off x="685800" y="1371600"/>
            <a:ext cx="7772400" cy="4114800"/>
          </a:xfrm>
        </p:spPr>
        <p:txBody>
          <a:bodyPr/>
          <a:lstStyle>
            <a:lvl1pPr>
              <a:defRPr sz="2400"/>
            </a:lvl1p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Tree>
    <p:extLst>
      <p:ext uri="{BB962C8B-B14F-4D97-AF65-F5344CB8AC3E}">
        <p14:creationId xmlns:p14="http://schemas.microsoft.com/office/powerpoint/2010/main" val="192398172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32218251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754023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15100" y="381000"/>
            <a:ext cx="1943100" cy="571500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85800" y="381000"/>
            <a:ext cx="5676900" cy="571500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09502410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685800" y="381000"/>
            <a:ext cx="7772400" cy="762000"/>
          </a:xfrm>
        </p:spPr>
        <p:txBody>
          <a:bodyPr/>
          <a:lstStyle/>
          <a:p>
            <a:r>
              <a:rPr lang="zh-CN" altLang="en-US"/>
              <a:t>单击此处编辑母版标题样式</a:t>
            </a:r>
          </a:p>
        </p:txBody>
      </p:sp>
      <p:sp>
        <p:nvSpPr>
          <p:cNvPr id="3" name="文本占位符 2"/>
          <p:cNvSpPr>
            <a:spLocks noGrp="1"/>
          </p:cNvSpPr>
          <p:nvPr>
            <p:ph type="body" sz="half" idx="1"/>
          </p:nvPr>
        </p:nvSpPr>
        <p:spPr>
          <a:xfrm>
            <a:off x="685800" y="1981200"/>
            <a:ext cx="3810000" cy="41148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7846930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4101507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342533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420262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223010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1082372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364784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6289084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6" Type="http://schemas.openxmlformats.org/officeDocument/2006/relationships/image" Target="../media/image3.png"/><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image" Target="../media/image2.png"/><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1026">
            <a:extLst>
              <a:ext uri="{FF2B5EF4-FFF2-40B4-BE49-F238E27FC236}">
                <a16:creationId xmlns:a16="http://schemas.microsoft.com/office/drawing/2014/main" id="{7EEB8A8B-56D9-4CC3-9F6F-C51CC59A4582}"/>
              </a:ext>
            </a:extLst>
          </p:cNvPr>
          <p:cNvSpPr>
            <a:spLocks noGrp="1" noChangeArrowheads="1"/>
          </p:cNvSpPr>
          <p:nvPr>
            <p:ph type="title"/>
          </p:nvPr>
        </p:nvSpPr>
        <p:spPr bwMode="auto">
          <a:xfrm>
            <a:off x="685800" y="381000"/>
            <a:ext cx="7772400"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3075" name="Rectangle 1027">
            <a:extLst>
              <a:ext uri="{FF2B5EF4-FFF2-40B4-BE49-F238E27FC236}">
                <a16:creationId xmlns:a16="http://schemas.microsoft.com/office/drawing/2014/main" id="{B66E55E2-CD81-40E2-BA6D-044D24182D6F}"/>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a:extLst>
        </p:spPr>
        <p:txBody>
          <a:bodyPr vert="horz" wrap="square" lIns="91440" tIns="45720" rIns="91440" bIns="45720" numCol="1" anchor="t" anchorCtr="0" compatLnSpc="1">
            <a:prstTxWarp prst="textNoShape">
              <a:avLst/>
            </a:prstTxWarp>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3076" name="Text Box 1028">
            <a:extLst>
              <a:ext uri="{FF2B5EF4-FFF2-40B4-BE49-F238E27FC236}">
                <a16:creationId xmlns:a16="http://schemas.microsoft.com/office/drawing/2014/main" id="{B1C46704-E6CA-4130-8FDA-CBFDE1738552}"/>
              </a:ext>
            </a:extLst>
          </p:cNvPr>
          <p:cNvSpPr txBox="1">
            <a:spLocks noChangeArrowheads="1"/>
          </p:cNvSpPr>
          <p:nvPr/>
        </p:nvSpPr>
        <p:spPr bwMode="auto">
          <a:xfrm>
            <a:off x="609600" y="6248400"/>
            <a:ext cx="7848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1" hangingPunct="1">
              <a:spcBef>
                <a:spcPct val="50000"/>
              </a:spcBef>
              <a:defRPr/>
            </a:pPr>
            <a:endParaRPr lang="x-none" altLang="x-none">
              <a:latin typeface="Times New Roman" charset="0"/>
              <a:ea typeface="宋体" charset="-122"/>
            </a:endParaRPr>
          </a:p>
        </p:txBody>
      </p:sp>
      <p:pic>
        <p:nvPicPr>
          <p:cNvPr id="1029" name="Picture 1029" descr="logoN4">
            <a:extLst>
              <a:ext uri="{FF2B5EF4-FFF2-40B4-BE49-F238E27FC236}">
                <a16:creationId xmlns:a16="http://schemas.microsoft.com/office/drawing/2014/main" id="{D898BB0B-9C64-4C21-927A-DF0304EF170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763" y="6505575"/>
            <a:ext cx="9153526"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1030" descr="logoN1">
            <a:extLst>
              <a:ext uri="{FF2B5EF4-FFF2-40B4-BE49-F238E27FC236}">
                <a16:creationId xmlns:a16="http://schemas.microsoft.com/office/drawing/2014/main" id="{A37A3590-2D9C-44AA-B5AF-60A69D65DDE0}"/>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763" y="0"/>
            <a:ext cx="9153526"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1" name="Picture 1031" descr="BD21321_">
            <a:extLst>
              <a:ext uri="{FF2B5EF4-FFF2-40B4-BE49-F238E27FC236}">
                <a16:creationId xmlns:a16="http://schemas.microsoft.com/office/drawing/2014/main" id="{E81A2C3D-3627-4FD1-ADF1-26562F78C8D5}"/>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0" y="1219200"/>
            <a:ext cx="6858000" cy="74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756"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Lst>
  <p:txStyles>
    <p:titleStyle>
      <a:lvl1pPr algn="ctr" rtl="0" eaLnBrk="0" fontAlgn="base" hangingPunct="0">
        <a:spcBef>
          <a:spcPct val="0"/>
        </a:spcBef>
        <a:spcAft>
          <a:spcPct val="0"/>
        </a:spcAft>
        <a:defRPr kumimoji="1" sz="4400" kern="12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charset="0"/>
          <a:ea typeface="宋体" charset="-122"/>
        </a:defRPr>
      </a:lvl2pPr>
      <a:lvl3pPr algn="ctr" rtl="0" eaLnBrk="0" fontAlgn="base" hangingPunct="0">
        <a:spcBef>
          <a:spcPct val="0"/>
        </a:spcBef>
        <a:spcAft>
          <a:spcPct val="0"/>
        </a:spcAft>
        <a:defRPr kumimoji="1" sz="4400">
          <a:solidFill>
            <a:schemeClr val="tx2"/>
          </a:solidFill>
          <a:latin typeface="Times New Roman" charset="0"/>
          <a:ea typeface="宋体" charset="-122"/>
        </a:defRPr>
      </a:lvl3pPr>
      <a:lvl4pPr algn="ctr" rtl="0" eaLnBrk="0" fontAlgn="base" hangingPunct="0">
        <a:spcBef>
          <a:spcPct val="0"/>
        </a:spcBef>
        <a:spcAft>
          <a:spcPct val="0"/>
        </a:spcAft>
        <a:defRPr kumimoji="1" sz="4400">
          <a:solidFill>
            <a:schemeClr val="tx2"/>
          </a:solidFill>
          <a:latin typeface="Times New Roman" charset="0"/>
          <a:ea typeface="宋体" charset="-122"/>
        </a:defRPr>
      </a:lvl4pPr>
      <a:lvl5pPr algn="ctr" rtl="0" eaLnBrk="0" fontAlgn="base" hangingPunct="0">
        <a:spcBef>
          <a:spcPct val="0"/>
        </a:spcBef>
        <a:spcAft>
          <a:spcPct val="0"/>
        </a:spcAft>
        <a:defRPr kumimoji="1" sz="4400">
          <a:solidFill>
            <a:schemeClr val="tx2"/>
          </a:solidFill>
          <a:latin typeface="Times New Roman" charset="0"/>
          <a:ea typeface="宋体" charset="-122"/>
        </a:defRPr>
      </a:lvl5pPr>
      <a:lvl6pPr marL="457200" algn="ctr" rtl="0" fontAlgn="base">
        <a:spcBef>
          <a:spcPct val="0"/>
        </a:spcBef>
        <a:spcAft>
          <a:spcPct val="0"/>
        </a:spcAft>
        <a:defRPr kumimoji="1" sz="4400">
          <a:solidFill>
            <a:schemeClr val="tx2"/>
          </a:solidFill>
          <a:latin typeface="Times New Roman" charset="0"/>
          <a:ea typeface="宋体" charset="-122"/>
        </a:defRPr>
      </a:lvl6pPr>
      <a:lvl7pPr marL="914400" algn="ctr" rtl="0" fontAlgn="base">
        <a:spcBef>
          <a:spcPct val="0"/>
        </a:spcBef>
        <a:spcAft>
          <a:spcPct val="0"/>
        </a:spcAft>
        <a:defRPr kumimoji="1" sz="4400">
          <a:solidFill>
            <a:schemeClr val="tx2"/>
          </a:solidFill>
          <a:latin typeface="Times New Roman" charset="0"/>
          <a:ea typeface="宋体" charset="-122"/>
        </a:defRPr>
      </a:lvl7pPr>
      <a:lvl8pPr marL="1371600" algn="ctr" rtl="0" fontAlgn="base">
        <a:spcBef>
          <a:spcPct val="0"/>
        </a:spcBef>
        <a:spcAft>
          <a:spcPct val="0"/>
        </a:spcAft>
        <a:defRPr kumimoji="1" sz="4400">
          <a:solidFill>
            <a:schemeClr val="tx2"/>
          </a:solidFill>
          <a:latin typeface="Times New Roman" charset="0"/>
          <a:ea typeface="宋体" charset="-122"/>
        </a:defRPr>
      </a:lvl8pPr>
      <a:lvl9pPr marL="1828800" algn="ctr" rtl="0" fontAlgn="base">
        <a:spcBef>
          <a:spcPct val="0"/>
        </a:spcBef>
        <a:spcAft>
          <a:spcPct val="0"/>
        </a:spcAft>
        <a:defRPr kumimoji="1" sz="4400">
          <a:solidFill>
            <a:schemeClr val="tx2"/>
          </a:solidFill>
          <a:latin typeface="Times New Roman" charset="0"/>
          <a:ea typeface="宋体" charset="-122"/>
        </a:defRPr>
      </a:lvl9pPr>
    </p:titleStyle>
    <p:body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1026"/>
          <p:cNvSpPr>
            <a:spLocks noGrp="1" noChangeArrowheads="1"/>
          </p:cNvSpPr>
          <p:nvPr>
            <p:ph type="title"/>
          </p:nvPr>
        </p:nvSpPr>
        <p:spPr bwMode="auto">
          <a:xfrm>
            <a:off x="685800" y="381000"/>
            <a:ext cx="7772400"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3075" name="Rectangle 1027"/>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076" name="Text Box 1028"/>
          <p:cNvSpPr txBox="1">
            <a:spLocks noChangeArrowheads="1"/>
          </p:cNvSpPr>
          <p:nvPr/>
        </p:nvSpPr>
        <p:spPr bwMode="auto">
          <a:xfrm>
            <a:off x="609600" y="6248400"/>
            <a:ext cx="7848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sz="2400">
              <a:solidFill>
                <a:schemeClr val="tx1"/>
              </a:solidFill>
            </a:endParaRPr>
          </a:p>
        </p:txBody>
      </p:sp>
      <p:pic>
        <p:nvPicPr>
          <p:cNvPr id="3077" name="Picture 1029" descr="logoN4"/>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763" y="6505575"/>
            <a:ext cx="9153526" cy="352425"/>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1030" descr="logoN1"/>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763" y="0"/>
            <a:ext cx="9153526" cy="352425"/>
          </a:xfrm>
          <a:prstGeom prst="rect">
            <a:avLst/>
          </a:prstGeom>
          <a:noFill/>
          <a:extLst>
            <a:ext uri="{909E8E84-426E-40DD-AFC4-6F175D3DCCD1}">
              <a14:hiddenFill xmlns:a14="http://schemas.microsoft.com/office/drawing/2010/main">
                <a:solidFill>
                  <a:srgbClr val="FFFFFF"/>
                </a:solidFill>
              </a14:hiddenFill>
            </a:ext>
          </a:extLst>
        </p:spPr>
      </p:pic>
      <p:pic>
        <p:nvPicPr>
          <p:cNvPr id="3079" name="Picture 1031" descr="BD21321_"/>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0" y="1219200"/>
            <a:ext cx="6858000" cy="746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7530010"/>
      </p:ext>
    </p:extLst>
  </p:cSld>
  <p:clrMap bg1="lt1" tx1="dk1" bg2="lt2" tx2="dk2" accent1="accent1" accent2="accent2" accent3="accent3" accent4="accent4" accent5="accent5" accent6="accent6" hlink="hlink" folHlink="folHlink"/>
  <p:sldLayoutIdLst>
    <p:sldLayoutId id="2147483758" r:id="rId1"/>
    <p:sldLayoutId id="2147483759" r:id="rId2"/>
    <p:sldLayoutId id="2147483760" r:id="rId3"/>
    <p:sldLayoutId id="2147483761" r:id="rId4"/>
    <p:sldLayoutId id="2147483762" r:id="rId5"/>
    <p:sldLayoutId id="2147483763" r:id="rId6"/>
    <p:sldLayoutId id="2147483764" r:id="rId7"/>
    <p:sldLayoutId id="2147483765" r:id="rId8"/>
    <p:sldLayoutId id="2147483766" r:id="rId9"/>
    <p:sldLayoutId id="2147483767" r:id="rId10"/>
    <p:sldLayoutId id="2147483768" r:id="rId11"/>
    <p:sldLayoutId id="2147483769" r:id="rId12"/>
  </p:sldLayoutIdLst>
  <p:txStyles>
    <p:titleStyle>
      <a:lvl1pPr algn="ctr" rtl="0" fontAlgn="base">
        <a:spcBef>
          <a:spcPct val="0"/>
        </a:spcBef>
        <a:spcAft>
          <a:spcPct val="0"/>
        </a:spcAft>
        <a:defRPr kumimoji="1" sz="4400" kern="1200">
          <a:solidFill>
            <a:schemeClr val="tx2"/>
          </a:solidFill>
          <a:latin typeface="+mj-lt"/>
          <a:ea typeface="+mj-ea"/>
          <a:cs typeface="+mj-cs"/>
        </a:defRPr>
      </a:lvl1pPr>
      <a:lvl2pPr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2pPr>
      <a:lvl3pPr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3pPr>
      <a:lvl4pPr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4pPr>
      <a:lvl5pPr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5pPr>
      <a:lvl6pPr marL="4572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6pPr>
      <a:lvl7pPr marL="9144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7pPr>
      <a:lvl8pPr marL="13716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8pPr>
      <a:lvl9pPr marL="18288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9pPr>
    </p:titleStyle>
    <p:bodyStyle>
      <a:lvl1pPr marL="342900" indent="-342900" algn="l" rtl="0" fontAlgn="base">
        <a:spcBef>
          <a:spcPct val="20000"/>
        </a:spcBef>
        <a:spcAft>
          <a:spcPct val="0"/>
        </a:spcAft>
        <a:buChar char="•"/>
        <a:defRPr kumimoji="1" sz="3200" kern="1200">
          <a:solidFill>
            <a:schemeClr val="tx1"/>
          </a:solidFill>
          <a:latin typeface="+mn-lt"/>
          <a:ea typeface="+mn-ea"/>
          <a:cs typeface="+mn-cs"/>
        </a:defRPr>
      </a:lvl1pPr>
      <a:lvl2pPr marL="742950" indent="-285750" algn="l" rtl="0" fontAlgn="base">
        <a:spcBef>
          <a:spcPct val="20000"/>
        </a:spcBef>
        <a:spcAft>
          <a:spcPct val="0"/>
        </a:spcAft>
        <a:buChar char="–"/>
        <a:defRPr kumimoji="1" sz="2800" kern="1200">
          <a:solidFill>
            <a:schemeClr val="tx1"/>
          </a:solidFill>
          <a:latin typeface="+mn-lt"/>
          <a:ea typeface="+mn-ea"/>
          <a:cs typeface="+mn-cs"/>
        </a:defRPr>
      </a:lvl2pPr>
      <a:lvl3pPr marL="1143000" indent="-228600" algn="l" rtl="0" fontAlgn="base">
        <a:spcBef>
          <a:spcPct val="20000"/>
        </a:spcBef>
        <a:spcAft>
          <a:spcPct val="0"/>
        </a:spcAft>
        <a:buChar char="•"/>
        <a:defRPr kumimoji="1" sz="2400" kern="1200">
          <a:solidFill>
            <a:schemeClr val="tx1"/>
          </a:solidFill>
          <a:latin typeface="+mn-lt"/>
          <a:ea typeface="+mn-ea"/>
          <a:cs typeface="+mn-cs"/>
        </a:defRPr>
      </a:lvl3pPr>
      <a:lvl4pPr marL="1600200" indent="-228600" algn="l" rtl="0" fontAlgn="base">
        <a:spcBef>
          <a:spcPct val="20000"/>
        </a:spcBef>
        <a:spcAft>
          <a:spcPct val="0"/>
        </a:spcAft>
        <a:buChar char="–"/>
        <a:defRPr kumimoji="1" sz="2000" kern="1200">
          <a:solidFill>
            <a:schemeClr val="tx1"/>
          </a:solidFill>
          <a:latin typeface="+mn-lt"/>
          <a:ea typeface="+mn-ea"/>
          <a:cs typeface="+mn-cs"/>
        </a:defRPr>
      </a:lvl4pPr>
      <a:lvl5pPr marL="2057400" indent="-228600" algn="l" rtl="0" fontAlgn="base">
        <a:spcBef>
          <a:spcPct val="20000"/>
        </a:spcBef>
        <a:spcAft>
          <a:spcPct val="0"/>
        </a:spcAft>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gi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3.png"/><Relationship Id="rId4" Type="http://schemas.openxmlformats.org/officeDocument/2006/relationships/image" Target="../media/image21.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7.jpe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1.gi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0.png"/></Relationships>
</file>

<file path=ppt/slides/_rels/slide36.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 Id="rId9" Type="http://schemas.openxmlformats.org/officeDocument/2006/relationships/image" Target="../media/image47.png"/></Relationships>
</file>

<file path=ppt/slides/_rels/slide3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3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3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9.png"/></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7.gif"/></Relationships>
</file>

<file path=ppt/slides/_rels/slide4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2.png"/><Relationship Id="rId7" Type="http://schemas.openxmlformats.org/officeDocument/2006/relationships/image" Target="../media/image55.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gif"/></Relationships>
</file>

<file path=ppt/slides/_rels/slide42.xml.rels><?xml version="1.0" encoding="UTF-8" standalone="yes"?>
<Relationships xmlns="http://schemas.openxmlformats.org/package/2006/relationships"><Relationship Id="rId3" Type="http://schemas.openxmlformats.org/officeDocument/2006/relationships/image" Target="../media/image57.png"/><Relationship Id="rId7" Type="http://schemas.openxmlformats.org/officeDocument/2006/relationships/image" Target="../media/image58.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6.gif"/></Relationships>
</file>

<file path=ppt/slides/_rels/slide43.xml.rels><?xml version="1.0" encoding="UTF-8" standalone="yes"?>
<Relationships xmlns="http://schemas.openxmlformats.org/package/2006/relationships"><Relationship Id="rId3" Type="http://schemas.openxmlformats.org/officeDocument/2006/relationships/image" Target="../media/image56.gif"/><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60.png"/><Relationship Id="rId4" Type="http://schemas.openxmlformats.org/officeDocument/2006/relationships/image" Target="../media/image590.png"/></Relationships>
</file>

<file path=ppt/slides/_rels/slide4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45.xml.rels><?xml version="1.0" encoding="UTF-8" standalone="yes"?>
<Relationships xmlns="http://schemas.openxmlformats.org/package/2006/relationships"><Relationship Id="rId3" Type="http://schemas.openxmlformats.org/officeDocument/2006/relationships/image" Target="../media/image59.tif"/><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530.png"/></Relationships>
</file>

<file path=ppt/slides/_rels/slide48.xml.rels><?xml version="1.0" encoding="UTF-8" standalone="yes"?>
<Relationships xmlns="http://schemas.openxmlformats.org/package/2006/relationships"><Relationship Id="rId3" Type="http://schemas.openxmlformats.org/officeDocument/2006/relationships/image" Target="../media/image540.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550.png"/></Relationships>
</file>

<file path=ppt/slides/_rels/slide49.xml.rels><?xml version="1.0" encoding="UTF-8" standalone="yes"?>
<Relationships xmlns="http://schemas.openxmlformats.org/package/2006/relationships"><Relationship Id="rId3" Type="http://schemas.openxmlformats.org/officeDocument/2006/relationships/image" Target="../media/image580.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70.png"/><Relationship Id="rId4" Type="http://schemas.openxmlformats.org/officeDocument/2006/relationships/image" Target="../media/image69.png"/></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68.gif"/><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5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5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1.png"/></Relationships>
</file>

<file path=ppt/slides/_rels/slide5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1.png"/></Relationships>
</file>

<file path=ppt/slides/_rels/slide5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notesSlide" Target="../notesSlides/notesSlide34.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6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85.png"/></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87.jpeg"/></Relationships>
</file>

<file path=ppt/slides/_rels/slide71.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notesSlide" Target="../notesSlides/notesSlide48.xml"/><Relationship Id="rId1" Type="http://schemas.openxmlformats.org/officeDocument/2006/relationships/slideLayout" Target="../slideLayouts/slideLayout13.xml"/><Relationship Id="rId4" Type="http://schemas.openxmlformats.org/officeDocument/2006/relationships/image" Target="../media/image89.jpeg"/></Relationships>
</file>

<file path=ppt/slides/_rels/slide72.xml.rels><?xml version="1.0" encoding="UTF-8" standalone="yes"?>
<Relationships xmlns="http://schemas.openxmlformats.org/package/2006/relationships"><Relationship Id="rId3" Type="http://schemas.openxmlformats.org/officeDocument/2006/relationships/image" Target="../media/image90.jp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90.jp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90.jp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90.jp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90.jp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90.jp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90.jp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90.jp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90.jp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91.png"/></Relationships>
</file>

<file path=ppt/slides/_rels/slide81.xml.rels><?xml version="1.0" encoding="UTF-8" standalone="yes"?>
<Relationships xmlns="http://schemas.openxmlformats.org/package/2006/relationships"><Relationship Id="rId3" Type="http://schemas.openxmlformats.org/officeDocument/2006/relationships/image" Target="../media/image90.jp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91.png"/></Relationships>
</file>

<file path=ppt/slides/_rels/slide8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940.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image" Target="../media/image6.jpe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90.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66.xml"/><Relationship Id="rId1" Type="http://schemas.openxmlformats.org/officeDocument/2006/relationships/slideLayout" Target="../slideLayouts/slideLayout2.xml"/><Relationship Id="rId4" Type="http://schemas.openxmlformats.org/officeDocument/2006/relationships/image" Target="../media/image97.png"/></Relationships>
</file>

<file path=ppt/slides/_rels/slide91.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8" Type="http://schemas.openxmlformats.org/officeDocument/2006/relationships/image" Target="../media/image105.png"/><Relationship Id="rId3" Type="http://schemas.openxmlformats.org/officeDocument/2006/relationships/hyperlink" Target="https://poloclub.github.io/cnn-explainer/?utm_source=pocket_mylist" TargetMode="External"/><Relationship Id="rId7" Type="http://schemas.openxmlformats.org/officeDocument/2006/relationships/image" Target="../media/image104.png"/><Relationship Id="rId2" Type="http://schemas.openxmlformats.org/officeDocument/2006/relationships/notesSlide" Target="../notesSlides/notesSlide71.xml"/><Relationship Id="rId1" Type="http://schemas.openxmlformats.org/officeDocument/2006/relationships/slideLayout" Target="../slideLayouts/slideLayout2.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10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462FAB-3712-4657-A007-3C882E29ED23}"/>
              </a:ext>
            </a:extLst>
          </p:cNvPr>
          <p:cNvSpPr>
            <a:spLocks noGrp="1"/>
          </p:cNvSpPr>
          <p:nvPr>
            <p:ph type="ctrTitle"/>
          </p:nvPr>
        </p:nvSpPr>
        <p:spPr>
          <a:xfrm>
            <a:off x="611560" y="1219200"/>
            <a:ext cx="7772400" cy="1143000"/>
          </a:xfrm>
        </p:spPr>
        <p:txBody>
          <a:bodyPr/>
          <a:lstStyle/>
          <a:p>
            <a:r>
              <a:rPr lang="zh-CN" altLang="en-US" dirty="0">
                <a:solidFill>
                  <a:srgbClr val="FF0000"/>
                </a:solidFill>
                <a:latin typeface="黑体" panose="02010609060101010101" pitchFamily="49" charset="-122"/>
                <a:ea typeface="黑体" panose="02010609060101010101" pitchFamily="49" charset="-122"/>
              </a:rPr>
              <a:t>卷积神经网络</a:t>
            </a:r>
            <a:r>
              <a:rPr lang="en-US" altLang="zh-CN" dirty="0">
                <a:solidFill>
                  <a:srgbClr val="FF0000"/>
                </a:solidFill>
                <a:latin typeface="Arial Black" panose="020B0A04020102020204" pitchFamily="34" charset="0"/>
              </a:rPr>
              <a:t>——CNN</a:t>
            </a:r>
            <a:endParaRPr lang="zh-CN" altLang="en-US" dirty="0">
              <a:solidFill>
                <a:srgbClr val="FF0000"/>
              </a:solidFill>
              <a:latin typeface="Arial Black" panose="020B0A04020102020204" pitchFamily="34" charset="0"/>
            </a:endParaRPr>
          </a:p>
        </p:txBody>
      </p:sp>
      <p:sp>
        <p:nvSpPr>
          <p:cNvPr id="4" name="副标题 3"/>
          <p:cNvSpPr>
            <a:spLocks noGrp="1"/>
          </p:cNvSpPr>
          <p:nvPr>
            <p:ph type="subTitle" idx="1"/>
          </p:nvPr>
        </p:nvSpPr>
        <p:spPr>
          <a:xfrm>
            <a:off x="917340" y="3501008"/>
            <a:ext cx="7160840" cy="1968624"/>
          </a:xfrm>
        </p:spPr>
        <p:txBody>
          <a:bodyPr/>
          <a:lstStyle/>
          <a:p>
            <a:pPr>
              <a:lnSpc>
                <a:spcPct val="150000"/>
              </a:lnSpc>
            </a:pPr>
            <a:r>
              <a:rPr lang="en-US" altLang="zh-CN" sz="4000" dirty="0">
                <a:solidFill>
                  <a:srgbClr val="00B050"/>
                </a:solidFill>
              </a:rPr>
              <a:t>Convolutional Neural Networks</a:t>
            </a:r>
          </a:p>
          <a:p>
            <a:pPr>
              <a:lnSpc>
                <a:spcPct val="150000"/>
              </a:lnSpc>
            </a:pPr>
            <a:r>
              <a:rPr lang="zh-CN" altLang="en-US" sz="4000" dirty="0">
                <a:solidFill>
                  <a:schemeClr val="accent2"/>
                </a:solidFill>
                <a:latin typeface="华文楷体" panose="02010600040101010101" pitchFamily="2" charset="-122"/>
                <a:ea typeface="华文楷体" panose="02010600040101010101" pitchFamily="2" charset="-122"/>
              </a:rPr>
              <a:t>向阳 教授</a:t>
            </a:r>
            <a:endParaRPr lang="en-US" altLang="zh-CN" sz="4000" dirty="0">
              <a:solidFill>
                <a:schemeClr val="accent2"/>
              </a:solidFill>
              <a:latin typeface="华文楷体" panose="02010600040101010101" pitchFamily="2" charset="-122"/>
              <a:ea typeface="华文楷体" panose="02010600040101010101" pitchFamily="2" charset="-122"/>
            </a:endParaRPr>
          </a:p>
          <a:p>
            <a:pPr>
              <a:lnSpc>
                <a:spcPct val="150000"/>
              </a:lnSpc>
            </a:pPr>
            <a:r>
              <a:rPr lang="en-US" altLang="zh-CN" sz="4000" dirty="0"/>
              <a:t>2021</a:t>
            </a:r>
            <a:r>
              <a:rPr lang="zh-CN" altLang="en-US" sz="4000" dirty="0"/>
              <a:t>年</a:t>
            </a:r>
            <a:r>
              <a:rPr lang="en-US" altLang="zh-CN" sz="4000" dirty="0"/>
              <a:t>10</a:t>
            </a:r>
            <a:r>
              <a:rPr lang="zh-CN" altLang="en-US" sz="4000" dirty="0"/>
              <a:t>月</a:t>
            </a:r>
            <a:r>
              <a:rPr lang="en-US" altLang="zh-CN" sz="4000" dirty="0"/>
              <a:t> </a:t>
            </a:r>
          </a:p>
          <a:p>
            <a:endParaRPr lang="en-US" altLang="zh-CN" dirty="0"/>
          </a:p>
          <a:p>
            <a:endParaRPr lang="zh-CN" altLang="en-US" dirty="0"/>
          </a:p>
        </p:txBody>
      </p:sp>
    </p:spTree>
    <p:extLst>
      <p:ext uri="{BB962C8B-B14F-4D97-AF65-F5344CB8AC3E}">
        <p14:creationId xmlns:p14="http://schemas.microsoft.com/office/powerpoint/2010/main" val="60728198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323528" y="1390907"/>
            <a:ext cx="8445894" cy="4154984"/>
          </a:xfrm>
          <a:prstGeom prst="rect">
            <a:avLst/>
          </a:prstGeom>
          <a:noFill/>
        </p:spPr>
        <p:txBody>
          <a:bodyPr wrap="square" rtlCol="0">
            <a:spAutoFit/>
          </a:bodyPr>
          <a:lstStyle/>
          <a:p>
            <a:pPr>
              <a:lnSpc>
                <a:spcPct val="150000"/>
              </a:lnSpc>
            </a:pPr>
            <a:r>
              <a:rPr lang="en-US" altLang="zh-CN" sz="4000" dirty="0">
                <a:solidFill>
                  <a:srgbClr val="FF0000"/>
                </a:solidFill>
              </a:rPr>
              <a:t>2</a:t>
            </a:r>
            <a:r>
              <a:rPr lang="zh-CN" altLang="en-US" sz="4000" dirty="0">
                <a:solidFill>
                  <a:srgbClr val="FF0000"/>
                </a:solidFill>
              </a:rPr>
              <a:t>、矩阵卷积计算</a:t>
            </a:r>
            <a:endParaRPr lang="en-US" altLang="zh-CN" sz="4000" dirty="0">
              <a:solidFill>
                <a:srgbClr val="FF0000"/>
              </a:solidFill>
            </a:endParaRPr>
          </a:p>
          <a:p>
            <a:pPr>
              <a:lnSpc>
                <a:spcPct val="150000"/>
              </a:lnSpc>
            </a:pPr>
            <a:r>
              <a:rPr lang="zh-CN" altLang="en-US" sz="3200" dirty="0">
                <a:solidFill>
                  <a:srgbClr val="FF0000"/>
                </a:solidFill>
              </a:rPr>
              <a:t>用一个矩阵卷积核按某个步长从左到右、从上往下滑过输入矩阵，并作做内积、偏倚、激活计算（有时忽略后两项计算）。计算公式：</a:t>
            </a:r>
            <a:endParaRPr lang="en-US" altLang="zh-CN" sz="3200" dirty="0">
              <a:solidFill>
                <a:srgbClr val="FF0000"/>
              </a:solidFill>
            </a:endParaRPr>
          </a:p>
          <a:p>
            <a:pPr>
              <a:lnSpc>
                <a:spcPct val="150000"/>
              </a:lnSpc>
            </a:pPr>
            <a:endParaRPr lang="zh-CN" altLang="en-US" sz="4000" dirty="0">
              <a:solidFill>
                <a:srgbClr val="FF0000"/>
              </a:solidFill>
            </a:endParaRPr>
          </a:p>
        </p:txBody>
      </p:sp>
      <p:sp>
        <p:nvSpPr>
          <p:cNvPr id="7" name="Rectangle 2"/>
          <p:cNvSpPr>
            <a:spLocks noGrp="1" noChangeArrowheads="1"/>
          </p:cNvSpPr>
          <p:nvPr>
            <p:ph type="title"/>
          </p:nvPr>
        </p:nvSpPr>
        <p:spPr>
          <a:xfrm>
            <a:off x="0" y="404813"/>
            <a:ext cx="7772400" cy="762000"/>
          </a:xfrm>
        </p:spPr>
        <p:txBody>
          <a:bodyPr/>
          <a:lstStyle/>
          <a:p>
            <a:pPr algn="l"/>
            <a:r>
              <a:rPr lang="zh-CN" altLang="en-US" dirty="0">
                <a:solidFill>
                  <a:srgbClr val="FF0000"/>
                </a:solidFill>
                <a:latin typeface="黑体" panose="02010609060101010101" pitchFamily="49" charset="-122"/>
                <a:ea typeface="黑体" panose="02010609060101010101" pitchFamily="49" charset="-122"/>
              </a:rPr>
              <a:t> 卷积神经网络</a:t>
            </a:r>
            <a:r>
              <a:rPr lang="en-US" altLang="zh-CN" dirty="0">
                <a:solidFill>
                  <a:srgbClr val="FF0000"/>
                </a:solidFill>
                <a:latin typeface="Arial Black" panose="020B0A04020102020204" pitchFamily="34" charset="0"/>
              </a:rPr>
              <a:t>—CNN</a:t>
            </a:r>
            <a:endParaRPr lang="zh-CN" altLang="en-US" sz="4000" b="1" dirty="0">
              <a:solidFill>
                <a:srgbClr val="FF0000"/>
              </a:solidFill>
              <a:ea typeface="隶书" panose="02010509060101010101" pitchFamily="49" charset="-122"/>
            </a:endParaRPr>
          </a:p>
        </p:txBody>
      </p:sp>
      <mc:AlternateContent xmlns:mc="http://schemas.openxmlformats.org/markup-compatibility/2006" xmlns:a14="http://schemas.microsoft.com/office/drawing/2010/main">
        <mc:Choice Requires="a14">
          <p:sp>
            <p:nvSpPr>
              <p:cNvPr id="4" name="Equation"/>
              <p:cNvSpPr txBox="1"/>
              <p:nvPr/>
            </p:nvSpPr>
            <p:spPr>
              <a:xfrm>
                <a:off x="971600" y="5085184"/>
                <a:ext cx="7400039" cy="369332"/>
              </a:xfrm>
              <a:prstGeom prst="rect">
                <a:avLst/>
              </a:prstGeom>
              <a:ln w="12700">
                <a:miter lim="400000"/>
              </a:ln>
            </p:spPr>
            <p:txBody>
              <a:bodyPr wrap="none" lIns="0" tIns="0" rIns="0" bIns="0">
                <a:spAutoFit/>
              </a:bodyPr>
              <a:lstStyle/>
              <a:p>
                <a:pPr defTabSz="914378" latinLnBrk="1">
                  <a:defRPr>
                    <a:solidFill>
                      <a:srgbClr val="000000"/>
                    </a:solidFill>
                  </a:defRPr>
                </a:pPr>
                <a14:m>
                  <m:oMath xmlns:m="http://schemas.openxmlformats.org/officeDocument/2006/math">
                    <m:r>
                      <a:rPr lang="zh-CN" altLang="en-US" b="1" i="1" smtClean="0">
                        <a:solidFill>
                          <a:srgbClr val="00B050"/>
                        </a:solidFill>
                        <a:latin typeface="Cambria Math" panose="02040503050406030204" pitchFamily="18" charset="0"/>
                      </a:rPr>
                      <m:t>𝒀</m:t>
                    </m:r>
                    <m:r>
                      <a:rPr lang="en-US" altLang="zh-CN" b="1" i="1">
                        <a:solidFill>
                          <a:srgbClr val="00B050"/>
                        </a:solidFill>
                        <a:latin typeface="Cambria Math" panose="02040503050406030204" pitchFamily="18" charset="0"/>
                      </a:rPr>
                      <m:t>=</m:t>
                    </m:r>
                    <m:r>
                      <a:rPr lang="zh-CN" altLang="en-US" b="1" i="1" smtClean="0">
                        <a:solidFill>
                          <a:srgbClr val="00B050"/>
                        </a:solidFill>
                        <a:latin typeface="Cambria Math" panose="02040503050406030204" pitchFamily="18" charset="0"/>
                      </a:rPr>
                      <m:t>𝒇</m:t>
                    </m:r>
                    <m:r>
                      <a:rPr lang="en-US" altLang="zh-CN" b="1" i="1" smtClean="0">
                        <a:solidFill>
                          <a:srgbClr val="00B050"/>
                        </a:solidFill>
                        <a:latin typeface="Cambria Math" panose="02040503050406030204" pitchFamily="18" charset="0"/>
                      </a:rPr>
                      <m:t>(</m:t>
                    </m:r>
                    <m:r>
                      <a:rPr lang="zh-CN" altLang="en-US" b="1" i="1">
                        <a:solidFill>
                          <a:srgbClr val="00B050"/>
                        </a:solidFill>
                        <a:latin typeface="Cambria Math" panose="02040503050406030204" pitchFamily="18" charset="0"/>
                      </a:rPr>
                      <m:t>𝑿</m:t>
                    </m:r>
                    <m:r>
                      <a:rPr lang="zh-CN" altLang="en-US" b="1" i="1">
                        <a:solidFill>
                          <a:srgbClr val="00B050"/>
                        </a:solidFill>
                        <a:latin typeface="Cambria Math" panose="02040503050406030204" pitchFamily="18" charset="0"/>
                      </a:rPr>
                      <m:t>⋆</m:t>
                    </m:r>
                    <m:r>
                      <a:rPr lang="zh-CN" altLang="en-US" b="1" i="1">
                        <a:solidFill>
                          <a:srgbClr val="00B050"/>
                        </a:solidFill>
                        <a:latin typeface="Cambria Math" panose="02040503050406030204" pitchFamily="18" charset="0"/>
                      </a:rPr>
                      <m:t>𝑾</m:t>
                    </m:r>
                    <m:r>
                      <a:rPr lang="en-US" altLang="zh-CN" i="1">
                        <a:solidFill>
                          <a:srgbClr val="00B050"/>
                        </a:solidFill>
                        <a:latin typeface="Cambria Math" panose="02040503050406030204" pitchFamily="18" charset="0"/>
                      </a:rPr>
                      <m:t>+</m:t>
                    </m:r>
                    <m:r>
                      <a:rPr lang="zh-CN" altLang="en-US" b="1" i="1">
                        <a:solidFill>
                          <a:srgbClr val="00B050"/>
                        </a:solidFill>
                        <a:latin typeface="Cambria Math" panose="02040503050406030204" pitchFamily="18" charset="0"/>
                      </a:rPr>
                      <m:t>𝒃</m:t>
                    </m:r>
                    <m:r>
                      <a:rPr lang="en-US" altLang="zh-CN" b="0" i="1" smtClean="0">
                        <a:solidFill>
                          <a:srgbClr val="00B050"/>
                        </a:solidFill>
                        <a:latin typeface="Cambria Math" panose="02040503050406030204" pitchFamily="18" charset="0"/>
                      </a:rPr>
                      <m:t>)</m:t>
                    </m:r>
                  </m:oMath>
                </a14:m>
                <a:r>
                  <a:rPr lang="zh-CN" altLang="en-US" dirty="0">
                    <a:solidFill>
                      <a:srgbClr val="00B050"/>
                    </a:solidFill>
                  </a:rPr>
                  <a:t> </a:t>
                </a:r>
                <a14:m>
                  <m:oMath xmlns:m="http://schemas.openxmlformats.org/officeDocument/2006/math">
                    <m:r>
                      <a:rPr lang="zh-CN" altLang="en-US" b="0" i="0" smtClean="0">
                        <a:solidFill>
                          <a:srgbClr val="00B050"/>
                        </a:solidFill>
                        <a:latin typeface="Cambria Math" panose="02040503050406030204" pitchFamily="18" charset="0"/>
                      </a:rPr>
                      <m:t>           </m:t>
                    </m:r>
                    <m:r>
                      <a:rPr lang="zh-CN" altLang="en-US" b="1" i="1">
                        <a:solidFill>
                          <a:srgbClr val="00B050"/>
                        </a:solidFill>
                        <a:latin typeface="Cambria Math" panose="02040503050406030204" pitchFamily="18" charset="0"/>
                      </a:rPr>
                      <m:t>⋆</m:t>
                    </m:r>
                  </m:oMath>
                </a14:m>
                <a:r>
                  <a:rPr lang="zh-CN" altLang="en-US" dirty="0">
                    <a:solidFill>
                      <a:srgbClr val="00B050"/>
                    </a:solidFill>
                  </a:rPr>
                  <a:t>为内积运算</a:t>
                </a:r>
                <a:r>
                  <a:rPr lang="en-US" altLang="zh-CN" dirty="0">
                    <a:solidFill>
                      <a:srgbClr val="00B050"/>
                    </a:solidFill>
                  </a:rPr>
                  <a:t>,</a:t>
                </a:r>
                <a:r>
                  <a:rPr lang="zh-CN" altLang="en-US" dirty="0">
                    <a:solidFill>
                      <a:srgbClr val="00B050"/>
                    </a:solidFill>
                  </a:rPr>
                  <a:t>式中各量为矩阵</a:t>
                </a:r>
              </a:p>
            </p:txBody>
          </p:sp>
        </mc:Choice>
        <mc:Fallback xmlns="">
          <p:sp>
            <p:nvSpPr>
              <p:cNvPr id="4" name="Equation"/>
              <p:cNvSpPr txBox="1">
                <a:spLocks noRot="1" noChangeAspect="1" noMove="1" noResize="1" noEditPoints="1" noAdjustHandles="1" noChangeArrowheads="1" noChangeShapeType="1" noTextEdit="1"/>
              </p:cNvSpPr>
              <p:nvPr/>
            </p:nvSpPr>
            <p:spPr>
              <a:xfrm>
                <a:off x="971600" y="5085184"/>
                <a:ext cx="7400039" cy="369332"/>
              </a:xfrm>
              <a:prstGeom prst="rect">
                <a:avLst/>
              </a:prstGeom>
              <a:blipFill>
                <a:blip r:embed="rId3"/>
                <a:stretch>
                  <a:fillRect l="-1400" t="-29508" b="-50820"/>
                </a:stretch>
              </a:blipFill>
              <a:ln w="12700">
                <a:miter lim="400000"/>
              </a:ln>
            </p:spPr>
            <p:txBody>
              <a:bodyPr/>
              <a:lstStyle/>
              <a:p>
                <a:r>
                  <a:rPr lang="zh-CN" altLang="en-US">
                    <a:noFill/>
                  </a:rPr>
                  <a:t> </a:t>
                </a:r>
              </a:p>
            </p:txBody>
          </p:sp>
        </mc:Fallback>
      </mc:AlternateContent>
    </p:spTree>
    <p:extLst>
      <p:ext uri="{BB962C8B-B14F-4D97-AF65-F5344CB8AC3E}">
        <p14:creationId xmlns:p14="http://schemas.microsoft.com/office/powerpoint/2010/main" val="102405175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标题 28"/>
          <p:cNvSpPr txBox="1">
            <a:spLocks noGrp="1"/>
          </p:cNvSpPr>
          <p:nvPr>
            <p:ph type="title"/>
          </p:nvPr>
        </p:nvSpPr>
        <p:spPr>
          <a:xfrm>
            <a:off x="685800" y="408057"/>
            <a:ext cx="7772400" cy="707886"/>
          </a:xfrm>
          <a:prstGeom prst="rect">
            <a:avLst/>
          </a:prstGeom>
          <a:noFill/>
        </p:spPr>
        <p:txBody>
          <a:bodyPr wrap="square" rtlCol="0">
            <a:spAutoFit/>
          </a:bodyPr>
          <a:lstStyle/>
          <a:p>
            <a:r>
              <a:rPr lang="zh-CN" altLang="en-US" sz="4000" dirty="0">
                <a:solidFill>
                  <a:srgbClr val="FF0000"/>
                </a:solidFill>
                <a:latin typeface="Arial Black" panose="020B0A04020102020204" pitchFamily="34" charset="0"/>
              </a:rPr>
              <a:t>矩阵</a:t>
            </a:r>
            <a:r>
              <a:rPr lang="zh-CN" altLang="en-US" sz="4000" dirty="0">
                <a:solidFill>
                  <a:srgbClr val="FF0000"/>
                </a:solidFill>
              </a:rPr>
              <a:t>卷积计算示例</a:t>
            </a:r>
          </a:p>
        </p:txBody>
      </p:sp>
      <p:sp>
        <p:nvSpPr>
          <p:cNvPr id="31" name="Content Placeholder 2">
            <a:extLst>
              <a:ext uri="{FF2B5EF4-FFF2-40B4-BE49-F238E27FC236}">
                <a16:creationId xmlns:a16="http://schemas.microsoft.com/office/drawing/2014/main" id="{0D78D6B4-6DD9-41F5-8FC0-EBAC7B14BC1E}"/>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34" name="Content Placeholder 2">
            <a:extLst>
              <a:ext uri="{FF2B5EF4-FFF2-40B4-BE49-F238E27FC236}">
                <a16:creationId xmlns:a16="http://schemas.microsoft.com/office/drawing/2014/main" id="{0D78D6B4-6DD9-41F5-8FC0-EBAC7B14BC1E}"/>
              </a:ext>
            </a:extLst>
          </p:cNvPr>
          <p:cNvSpPr txBox="1">
            <a:spLocks/>
          </p:cNvSpPr>
          <p:nvPr/>
        </p:nvSpPr>
        <p:spPr>
          <a:xfrm>
            <a:off x="990600" y="19780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35" name="Content Placeholder 2">
            <a:extLst>
              <a:ext uri="{FF2B5EF4-FFF2-40B4-BE49-F238E27FC236}">
                <a16:creationId xmlns:a16="http://schemas.microsoft.com/office/drawing/2014/main" id="{0D78D6B4-6DD9-41F5-8FC0-EBAC7B14BC1E}"/>
              </a:ext>
            </a:extLst>
          </p:cNvPr>
          <p:cNvSpPr txBox="1">
            <a:spLocks/>
          </p:cNvSpPr>
          <p:nvPr/>
        </p:nvSpPr>
        <p:spPr>
          <a:xfrm>
            <a:off x="628650" y="1825625"/>
            <a:ext cx="7886700" cy="4351338"/>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Char char="•"/>
              <a:tabLst/>
              <a:defRPr/>
            </a:pPr>
            <a:endParaRPr kumimoji="0" lang="en-US" sz="2100" b="0" i="0" u="none" strike="noStrike" kern="120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36" name="Content Placeholder 2">
            <a:extLst>
              <a:ext uri="{FF2B5EF4-FFF2-40B4-BE49-F238E27FC236}">
                <a16:creationId xmlns:a16="http://schemas.microsoft.com/office/drawing/2014/main" id="{0D78D6B4-6DD9-41F5-8FC0-EBAC7B14BC1E}"/>
              </a:ext>
            </a:extLst>
          </p:cNvPr>
          <p:cNvSpPr txBox="1">
            <a:spLocks/>
          </p:cNvSpPr>
          <p:nvPr/>
        </p:nvSpPr>
        <p:spPr>
          <a:xfrm>
            <a:off x="781050" y="1978025"/>
            <a:ext cx="7886700" cy="4351338"/>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Char char="•"/>
              <a:tabLst/>
              <a:defRPr/>
            </a:pPr>
            <a:endParaRPr kumimoji="0" lang="en-US" sz="2100" b="0" i="0" u="none" strike="noStrike" kern="1200" cap="none" spc="0" normalizeH="0" baseline="0" noProof="0" dirty="0">
              <a:ln>
                <a:noFill/>
              </a:ln>
              <a:solidFill>
                <a:sysClr val="windowText" lastClr="000000"/>
              </a:solidFill>
              <a:effectLst/>
              <a:uLnTx/>
              <a:uFillTx/>
              <a:latin typeface="Calibri" panose="020F0502020204030204"/>
              <a:ea typeface="+mn-ea"/>
              <a:cs typeface="+mn-cs"/>
            </a:endParaRPr>
          </a:p>
        </p:txBody>
      </p:sp>
      <p:grpSp>
        <p:nvGrpSpPr>
          <p:cNvPr id="37" name="组合 36"/>
          <p:cNvGrpSpPr/>
          <p:nvPr/>
        </p:nvGrpSpPr>
        <p:grpSpPr>
          <a:xfrm>
            <a:off x="593246" y="2226112"/>
            <a:ext cx="8351972" cy="3514425"/>
            <a:chOff x="593246" y="2226112"/>
            <a:chExt cx="8351972" cy="3514425"/>
          </a:xfrm>
        </p:grpSpPr>
        <p:sp>
          <p:nvSpPr>
            <p:cNvPr id="38" name="Rectangle 19">
              <a:extLst>
                <a:ext uri="{FF2B5EF4-FFF2-40B4-BE49-F238E27FC236}">
                  <a16:creationId xmlns:a16="http://schemas.microsoft.com/office/drawing/2014/main" id="{014125FF-E0FA-4AF9-A55A-772349AD825E}"/>
                </a:ext>
              </a:extLst>
            </p:cNvPr>
            <p:cNvSpPr/>
            <p:nvPr/>
          </p:nvSpPr>
          <p:spPr>
            <a:xfrm>
              <a:off x="4373218" y="4055018"/>
              <a:ext cx="4572000" cy="646331"/>
            </a:xfrm>
            <a:prstGeom prst="rect">
              <a:avLst/>
            </a:prstGeom>
          </p:spPr>
          <p:txBody>
            <a:bodyPr>
              <a:spAutoFit/>
            </a:bodyPr>
            <a:lstStyle/>
            <a:p>
              <a:pPr marL="529590" defTabSz="685800" eaLnBrk="1" fontAlgn="auto" hangingPunct="1">
                <a:spcBef>
                  <a:spcPts val="0"/>
                </a:spcBef>
                <a:spcAft>
                  <a:spcPts val="0"/>
                </a:spcAft>
              </a:pPr>
              <a:r>
                <a:rPr kumimoji="0" lang="en-US" sz="1800" b="1" spc="-8" dirty="0">
                  <a:solidFill>
                    <a:prstClr val="black"/>
                  </a:solidFill>
                  <a:latin typeface="Calibri" panose="020F0502020204030204"/>
                  <a:cs typeface="Calibri"/>
                </a:rPr>
                <a:t>Result</a:t>
              </a:r>
              <a:endParaRPr kumimoji="0" lang="en-US" sz="1800" dirty="0">
                <a:solidFill>
                  <a:prstClr val="black"/>
                </a:solidFill>
                <a:latin typeface="Calibri" panose="020F0502020204030204"/>
                <a:cs typeface="Calibri"/>
              </a:endParaRPr>
            </a:p>
            <a:p>
              <a:pPr marL="620554" defTabSz="685800" eaLnBrk="1" fontAlgn="auto" hangingPunct="1">
                <a:spcBef>
                  <a:spcPts val="15"/>
                </a:spcBef>
                <a:spcAft>
                  <a:spcPts val="0"/>
                </a:spcAft>
              </a:pPr>
              <a:r>
                <a:rPr kumimoji="0" lang="en-US" sz="1800" spc="-4" dirty="0">
                  <a:solidFill>
                    <a:prstClr val="black"/>
                  </a:solidFill>
                  <a:latin typeface="Cambria Math"/>
                  <a:cs typeface="Cambria Math"/>
                </a:rPr>
                <a:t>3×3</a:t>
              </a:r>
              <a:endParaRPr kumimoji="0" lang="en-US" sz="1800" dirty="0">
                <a:solidFill>
                  <a:prstClr val="black"/>
                </a:solidFill>
                <a:latin typeface="Cambria Math"/>
                <a:cs typeface="Cambria Math"/>
              </a:endParaRPr>
            </a:p>
          </p:txBody>
        </p:sp>
        <p:grpSp>
          <p:nvGrpSpPr>
            <p:cNvPr id="39" name="组合 38"/>
            <p:cNvGrpSpPr/>
            <p:nvPr/>
          </p:nvGrpSpPr>
          <p:grpSpPr>
            <a:xfrm>
              <a:off x="593246" y="2226112"/>
              <a:ext cx="7706637" cy="3514425"/>
              <a:chOff x="593246" y="2226112"/>
              <a:chExt cx="7706637" cy="3514425"/>
            </a:xfrm>
          </p:grpSpPr>
          <p:sp>
            <p:nvSpPr>
              <p:cNvPr id="40" name="object 3">
                <a:extLst>
                  <a:ext uri="{FF2B5EF4-FFF2-40B4-BE49-F238E27FC236}">
                    <a16:creationId xmlns:a16="http://schemas.microsoft.com/office/drawing/2014/main" id="{86290A6F-5AB3-4FEC-B485-189B8F9AB71C}"/>
                  </a:ext>
                </a:extLst>
              </p:cNvPr>
              <p:cNvSpPr/>
              <p:nvPr/>
            </p:nvSpPr>
            <p:spPr>
              <a:xfrm>
                <a:off x="2433894" y="2226469"/>
                <a:ext cx="1310008" cy="1303139"/>
              </a:xfrm>
              <a:prstGeom prst="rect">
                <a:avLst/>
              </a:prstGeom>
              <a:blipFill>
                <a:blip r:embed="rId2" cstate="print"/>
                <a:stretch>
                  <a:fillRect/>
                </a:stretch>
              </a:blipFill>
            </p:spPr>
            <p:txBody>
              <a:bodyPr wrap="square" lIns="0" tIns="0" rIns="0" bIns="0" rtlCol="0"/>
              <a:lstStyle/>
              <a:p>
                <a:pPr defTabSz="685800" eaLnBrk="1" fontAlgn="auto" hangingPunct="1">
                  <a:spcBef>
                    <a:spcPts val="0"/>
                  </a:spcBef>
                  <a:spcAft>
                    <a:spcPts val="0"/>
                  </a:spcAft>
                </a:pPr>
                <a:endParaRPr kumimoji="0" sz="1350">
                  <a:solidFill>
                    <a:prstClr val="black"/>
                  </a:solidFill>
                  <a:latin typeface="Calibri" panose="020F0502020204030204"/>
                </a:endParaRPr>
              </a:p>
            </p:txBody>
          </p:sp>
          <p:sp>
            <p:nvSpPr>
              <p:cNvPr id="41" name="object 4">
                <a:extLst>
                  <a:ext uri="{FF2B5EF4-FFF2-40B4-BE49-F238E27FC236}">
                    <a16:creationId xmlns:a16="http://schemas.microsoft.com/office/drawing/2014/main" id="{B4B2544A-D5C2-41ED-84EE-3294CC584E39}"/>
                  </a:ext>
                </a:extLst>
              </p:cNvPr>
              <p:cNvSpPr/>
              <p:nvPr/>
            </p:nvSpPr>
            <p:spPr>
              <a:xfrm>
                <a:off x="6159362" y="2545810"/>
                <a:ext cx="763311" cy="719559"/>
              </a:xfrm>
              <a:prstGeom prst="rect">
                <a:avLst/>
              </a:prstGeom>
              <a:blipFill>
                <a:blip r:embed="rId3" cstate="print"/>
                <a:stretch>
                  <a:fillRect/>
                </a:stretch>
              </a:blipFill>
            </p:spPr>
            <p:txBody>
              <a:bodyPr wrap="square" lIns="0" tIns="0" rIns="0" bIns="0" rtlCol="0"/>
              <a:lstStyle/>
              <a:p>
                <a:pPr defTabSz="685800" eaLnBrk="1" fontAlgn="auto" hangingPunct="1">
                  <a:spcBef>
                    <a:spcPts val="0"/>
                  </a:spcBef>
                  <a:spcAft>
                    <a:spcPts val="0"/>
                  </a:spcAft>
                </a:pPr>
                <a:endParaRPr kumimoji="0" sz="1350">
                  <a:solidFill>
                    <a:prstClr val="black"/>
                  </a:solidFill>
                  <a:latin typeface="Calibri" panose="020F0502020204030204"/>
                </a:endParaRPr>
              </a:p>
            </p:txBody>
          </p:sp>
          <p:sp>
            <p:nvSpPr>
              <p:cNvPr id="42" name="object 5">
                <a:extLst>
                  <a:ext uri="{FF2B5EF4-FFF2-40B4-BE49-F238E27FC236}">
                    <a16:creationId xmlns:a16="http://schemas.microsoft.com/office/drawing/2014/main" id="{2CE4B5C0-FE5F-45C2-8C2B-F64CF2AF732A}"/>
                  </a:ext>
                </a:extLst>
              </p:cNvPr>
              <p:cNvSpPr txBox="1"/>
              <p:nvPr/>
            </p:nvSpPr>
            <p:spPr>
              <a:xfrm>
                <a:off x="1065767" y="2611267"/>
                <a:ext cx="1159669" cy="563616"/>
              </a:xfrm>
              <a:prstGeom prst="rect">
                <a:avLst/>
              </a:prstGeom>
            </p:spPr>
            <p:txBody>
              <a:bodyPr vert="horz" wrap="square" lIns="0" tIns="9525" rIns="0" bIns="0" rtlCol="0">
                <a:spAutoFit/>
              </a:bodyPr>
              <a:lstStyle/>
              <a:p>
                <a:pPr algn="ctr" defTabSz="685800" eaLnBrk="1" fontAlgn="auto" hangingPunct="1">
                  <a:spcBef>
                    <a:spcPts val="75"/>
                  </a:spcBef>
                  <a:spcAft>
                    <a:spcPts val="0"/>
                  </a:spcAft>
                </a:pPr>
                <a:r>
                  <a:rPr kumimoji="0" sz="1800" b="1" spc="-4" dirty="0">
                    <a:solidFill>
                      <a:prstClr val="black"/>
                    </a:solidFill>
                    <a:latin typeface="Calibri"/>
                    <a:cs typeface="Calibri"/>
                  </a:rPr>
                  <a:t>Input</a:t>
                </a:r>
                <a:r>
                  <a:rPr kumimoji="0" sz="1800" b="1" spc="-53" dirty="0">
                    <a:solidFill>
                      <a:prstClr val="black"/>
                    </a:solidFill>
                    <a:latin typeface="Calibri"/>
                    <a:cs typeface="Calibri"/>
                  </a:rPr>
                  <a:t> </a:t>
                </a:r>
                <a:r>
                  <a:rPr kumimoji="0" sz="1800" b="1" spc="-8" dirty="0">
                    <a:solidFill>
                      <a:prstClr val="black"/>
                    </a:solidFill>
                    <a:latin typeface="Calibri"/>
                    <a:cs typeface="Calibri"/>
                  </a:rPr>
                  <a:t>Image</a:t>
                </a:r>
                <a:endParaRPr kumimoji="0" sz="1800" dirty="0">
                  <a:solidFill>
                    <a:prstClr val="black"/>
                  </a:solidFill>
                  <a:latin typeface="Calibri"/>
                  <a:cs typeface="Calibri"/>
                </a:endParaRPr>
              </a:p>
              <a:p>
                <a:pPr marL="12383" algn="ctr" defTabSz="685800" eaLnBrk="1" fontAlgn="auto" hangingPunct="1">
                  <a:spcBef>
                    <a:spcPts val="15"/>
                  </a:spcBef>
                  <a:spcAft>
                    <a:spcPts val="0"/>
                  </a:spcAft>
                </a:pPr>
                <a:r>
                  <a:rPr kumimoji="0" sz="1800" spc="-4" dirty="0">
                    <a:solidFill>
                      <a:srgbClr val="2F5597"/>
                    </a:solidFill>
                    <a:latin typeface="Cambria Math"/>
                    <a:cs typeface="Cambria Math"/>
                  </a:rPr>
                  <a:t>5×5</a:t>
                </a:r>
                <a:endParaRPr kumimoji="0" sz="1800" dirty="0">
                  <a:solidFill>
                    <a:prstClr val="black"/>
                  </a:solidFill>
                  <a:latin typeface="Cambria Math"/>
                  <a:cs typeface="Cambria Math"/>
                </a:endParaRPr>
              </a:p>
            </p:txBody>
          </p:sp>
          <p:sp>
            <p:nvSpPr>
              <p:cNvPr id="43" name="object 6">
                <a:extLst>
                  <a:ext uri="{FF2B5EF4-FFF2-40B4-BE49-F238E27FC236}">
                    <a16:creationId xmlns:a16="http://schemas.microsoft.com/office/drawing/2014/main" id="{45F3F94D-57DC-4373-8E07-C8B64FB19188}"/>
                  </a:ext>
                </a:extLst>
              </p:cNvPr>
              <p:cNvSpPr txBox="1"/>
              <p:nvPr/>
            </p:nvSpPr>
            <p:spPr>
              <a:xfrm>
                <a:off x="4771578" y="2638816"/>
                <a:ext cx="1314450" cy="563616"/>
              </a:xfrm>
              <a:prstGeom prst="rect">
                <a:avLst/>
              </a:prstGeom>
            </p:spPr>
            <p:txBody>
              <a:bodyPr vert="horz" wrap="square" lIns="0" tIns="9525" rIns="0" bIns="0" rtlCol="0">
                <a:spAutoFit/>
              </a:bodyPr>
              <a:lstStyle/>
              <a:p>
                <a:pPr algn="ctr" defTabSz="685800" eaLnBrk="1" fontAlgn="auto" hangingPunct="1">
                  <a:spcBef>
                    <a:spcPts val="75"/>
                  </a:spcBef>
                  <a:spcAft>
                    <a:spcPts val="0"/>
                  </a:spcAft>
                </a:pPr>
                <a:r>
                  <a:rPr kumimoji="0" sz="1800" b="1" spc="-8" dirty="0">
                    <a:solidFill>
                      <a:prstClr val="black"/>
                    </a:solidFill>
                    <a:latin typeface="Calibri"/>
                    <a:cs typeface="Calibri"/>
                  </a:rPr>
                  <a:t>Filter</a:t>
                </a:r>
                <a:r>
                  <a:rPr kumimoji="0" sz="1800" b="1" spc="-45" dirty="0">
                    <a:solidFill>
                      <a:prstClr val="black"/>
                    </a:solidFill>
                    <a:latin typeface="Calibri"/>
                    <a:cs typeface="Calibri"/>
                  </a:rPr>
                  <a:t> </a:t>
                </a:r>
                <a:r>
                  <a:rPr kumimoji="0" sz="1800" b="1" spc="-8" dirty="0">
                    <a:solidFill>
                      <a:prstClr val="black"/>
                    </a:solidFill>
                    <a:latin typeface="Calibri"/>
                    <a:cs typeface="Calibri"/>
                  </a:rPr>
                  <a:t>(Kernel)</a:t>
                </a:r>
                <a:endParaRPr kumimoji="0" sz="1800">
                  <a:solidFill>
                    <a:prstClr val="black"/>
                  </a:solidFill>
                  <a:latin typeface="Calibri"/>
                  <a:cs typeface="Calibri"/>
                </a:endParaRPr>
              </a:p>
              <a:p>
                <a:pPr marL="13811" algn="ctr" defTabSz="685800" eaLnBrk="1" fontAlgn="auto" hangingPunct="1">
                  <a:spcBef>
                    <a:spcPts val="15"/>
                  </a:spcBef>
                  <a:spcAft>
                    <a:spcPts val="0"/>
                  </a:spcAft>
                </a:pPr>
                <a:r>
                  <a:rPr kumimoji="0" sz="1800" spc="-4" dirty="0">
                    <a:solidFill>
                      <a:srgbClr val="FF0000"/>
                    </a:solidFill>
                    <a:latin typeface="Cambria Math"/>
                    <a:cs typeface="Cambria Math"/>
                  </a:rPr>
                  <a:t>3×3</a:t>
                </a:r>
                <a:endParaRPr kumimoji="0" sz="1800">
                  <a:solidFill>
                    <a:prstClr val="black"/>
                  </a:solidFill>
                  <a:latin typeface="Cambria Math"/>
                  <a:cs typeface="Cambria Math"/>
                </a:endParaRPr>
              </a:p>
            </p:txBody>
          </p:sp>
          <p:sp>
            <p:nvSpPr>
              <p:cNvPr id="44" name="object 7">
                <a:extLst>
                  <a:ext uri="{FF2B5EF4-FFF2-40B4-BE49-F238E27FC236}">
                    <a16:creationId xmlns:a16="http://schemas.microsoft.com/office/drawing/2014/main" id="{7B4CFE73-93B8-457F-B743-689D29AF2EB4}"/>
                  </a:ext>
                </a:extLst>
              </p:cNvPr>
              <p:cNvSpPr/>
              <p:nvPr/>
            </p:nvSpPr>
            <p:spPr>
              <a:xfrm>
                <a:off x="2433894" y="2226112"/>
                <a:ext cx="794385" cy="789146"/>
              </a:xfrm>
              <a:custGeom>
                <a:avLst/>
                <a:gdLst/>
                <a:ahLst/>
                <a:cxnLst/>
                <a:rect l="l" t="t" r="r" b="b"/>
                <a:pathLst>
                  <a:path w="1059179" h="1052195">
                    <a:moveTo>
                      <a:pt x="0" y="0"/>
                    </a:moveTo>
                    <a:lnTo>
                      <a:pt x="1058865" y="0"/>
                    </a:lnTo>
                    <a:lnTo>
                      <a:pt x="1058865" y="1051721"/>
                    </a:lnTo>
                    <a:lnTo>
                      <a:pt x="0" y="1051721"/>
                    </a:lnTo>
                    <a:lnTo>
                      <a:pt x="0" y="0"/>
                    </a:lnTo>
                    <a:close/>
                  </a:path>
                </a:pathLst>
              </a:custGeom>
              <a:ln w="38100">
                <a:solidFill>
                  <a:srgbClr val="FF0000"/>
                </a:solidFill>
              </a:ln>
            </p:spPr>
            <p:txBody>
              <a:bodyPr wrap="square" lIns="0" tIns="0" rIns="0" bIns="0" rtlCol="0"/>
              <a:lstStyle/>
              <a:p>
                <a:pPr defTabSz="685800" eaLnBrk="1" fontAlgn="auto" hangingPunct="1">
                  <a:spcBef>
                    <a:spcPts val="0"/>
                  </a:spcBef>
                  <a:spcAft>
                    <a:spcPts val="0"/>
                  </a:spcAft>
                </a:pPr>
                <a:endParaRPr kumimoji="0" sz="1350">
                  <a:solidFill>
                    <a:prstClr val="black"/>
                  </a:solidFill>
                  <a:latin typeface="Calibri" panose="020F0502020204030204"/>
                </a:endParaRPr>
              </a:p>
            </p:txBody>
          </p:sp>
          <p:sp>
            <p:nvSpPr>
              <p:cNvPr id="45" name="Rectangle 9">
                <a:extLst>
                  <a:ext uri="{FF2B5EF4-FFF2-40B4-BE49-F238E27FC236}">
                    <a16:creationId xmlns:a16="http://schemas.microsoft.com/office/drawing/2014/main" id="{381DED79-A86A-4A11-B52A-10DB24FDD15D}"/>
                  </a:ext>
                </a:extLst>
              </p:cNvPr>
              <p:cNvSpPr/>
              <p:nvPr/>
            </p:nvSpPr>
            <p:spPr>
              <a:xfrm>
                <a:off x="2605294" y="3579942"/>
                <a:ext cx="1060098" cy="323165"/>
              </a:xfrm>
              <a:prstGeom prst="rect">
                <a:avLst/>
              </a:prstGeom>
            </p:spPr>
            <p:txBody>
              <a:bodyPr wrap="none">
                <a:spAutoFit/>
              </a:bodyPr>
              <a:lstStyle/>
              <a:p>
                <a:pPr marL="9525" defTabSz="685800" eaLnBrk="1" fontAlgn="auto" hangingPunct="1">
                  <a:spcBef>
                    <a:spcPts val="75"/>
                  </a:spcBef>
                  <a:spcAft>
                    <a:spcPts val="0"/>
                  </a:spcAft>
                </a:pPr>
                <a:r>
                  <a:rPr kumimoji="0" lang="en-US" sz="1500" spc="-4" dirty="0">
                    <a:solidFill>
                      <a:srgbClr val="FF0000"/>
                    </a:solidFill>
                    <a:latin typeface="Cambria Math"/>
                    <a:cs typeface="Cambria Math"/>
                  </a:rPr>
                  <a:t>3×3</a:t>
                </a:r>
                <a:r>
                  <a:rPr kumimoji="0" lang="en-US" sz="1500" spc="-49" dirty="0">
                    <a:solidFill>
                      <a:srgbClr val="FF0000"/>
                    </a:solidFill>
                    <a:latin typeface="Cambria Math"/>
                    <a:cs typeface="Cambria Math"/>
                  </a:rPr>
                  <a:t> </a:t>
                </a:r>
                <a:r>
                  <a:rPr kumimoji="0" lang="en-US" sz="1500" spc="-11" dirty="0">
                    <a:solidFill>
                      <a:srgbClr val="FF0000"/>
                    </a:solidFill>
                    <a:latin typeface="Calibri" panose="020F0502020204030204"/>
                    <a:cs typeface="Calibri"/>
                  </a:rPr>
                  <a:t>patch</a:t>
                </a:r>
                <a:endParaRPr kumimoji="0" lang="en-US" sz="1500" dirty="0">
                  <a:solidFill>
                    <a:prstClr val="black"/>
                  </a:solidFill>
                  <a:latin typeface="Calibri" panose="020F0502020204030204"/>
                  <a:cs typeface="Calibri"/>
                </a:endParaRPr>
              </a:p>
            </p:txBody>
          </p:sp>
          <p:sp>
            <p:nvSpPr>
              <p:cNvPr id="46" name="object 7">
                <a:extLst>
                  <a:ext uri="{FF2B5EF4-FFF2-40B4-BE49-F238E27FC236}">
                    <a16:creationId xmlns:a16="http://schemas.microsoft.com/office/drawing/2014/main" id="{62BC5957-B4BA-4F1A-A0DA-AA5C4AD2D9A0}"/>
                  </a:ext>
                </a:extLst>
              </p:cNvPr>
              <p:cNvSpPr/>
              <p:nvPr/>
            </p:nvSpPr>
            <p:spPr>
              <a:xfrm>
                <a:off x="4169530" y="3529607"/>
                <a:ext cx="121589" cy="383474"/>
              </a:xfrm>
              <a:custGeom>
                <a:avLst/>
                <a:gdLst/>
                <a:ahLst/>
                <a:cxnLst/>
                <a:rect l="l" t="t" r="r" b="b"/>
                <a:pathLst>
                  <a:path w="171450" h="1116964">
                    <a:moveTo>
                      <a:pt x="171450" y="944956"/>
                    </a:moveTo>
                    <a:lnTo>
                      <a:pt x="0" y="944956"/>
                    </a:lnTo>
                    <a:lnTo>
                      <a:pt x="85725" y="1116406"/>
                    </a:lnTo>
                    <a:lnTo>
                      <a:pt x="171450" y="944956"/>
                    </a:lnTo>
                    <a:close/>
                  </a:path>
                  <a:path w="171450" h="1116964">
                    <a:moveTo>
                      <a:pt x="114300" y="0"/>
                    </a:moveTo>
                    <a:lnTo>
                      <a:pt x="57150" y="0"/>
                    </a:lnTo>
                    <a:lnTo>
                      <a:pt x="57150" y="944956"/>
                    </a:lnTo>
                    <a:lnTo>
                      <a:pt x="114300" y="944956"/>
                    </a:lnTo>
                    <a:lnTo>
                      <a:pt x="114300" y="0"/>
                    </a:lnTo>
                    <a:close/>
                  </a:path>
                </a:pathLst>
              </a:custGeom>
              <a:solidFill>
                <a:srgbClr val="000000"/>
              </a:solidFill>
            </p:spPr>
            <p:txBody>
              <a:bodyPr wrap="square" lIns="0" tIns="0" rIns="0" bIns="0" rtlCol="0"/>
              <a:lstStyle/>
              <a:p>
                <a:pPr defTabSz="685800" eaLnBrk="1" fontAlgn="auto" hangingPunct="1">
                  <a:spcBef>
                    <a:spcPts val="0"/>
                  </a:spcBef>
                  <a:spcAft>
                    <a:spcPts val="0"/>
                  </a:spcAft>
                </a:pPr>
                <a:endParaRPr kumimoji="0" sz="1350">
                  <a:solidFill>
                    <a:prstClr val="black"/>
                  </a:solidFill>
                  <a:latin typeface="Calibri" panose="020F0502020204030204"/>
                </a:endParaRPr>
              </a:p>
            </p:txBody>
          </p:sp>
          <p:sp>
            <p:nvSpPr>
              <p:cNvPr id="47" name="object 8">
                <a:extLst>
                  <a:ext uri="{FF2B5EF4-FFF2-40B4-BE49-F238E27FC236}">
                    <a16:creationId xmlns:a16="http://schemas.microsoft.com/office/drawing/2014/main" id="{4A953118-5E90-4ED9-BEDB-86B7C39E7680}"/>
                  </a:ext>
                </a:extLst>
              </p:cNvPr>
              <p:cNvSpPr txBox="1"/>
              <p:nvPr/>
            </p:nvSpPr>
            <p:spPr>
              <a:xfrm>
                <a:off x="4836082" y="3579943"/>
                <a:ext cx="1233964" cy="286617"/>
              </a:xfrm>
              <a:prstGeom prst="rect">
                <a:avLst/>
              </a:prstGeom>
            </p:spPr>
            <p:txBody>
              <a:bodyPr vert="horz" wrap="square" lIns="0" tIns="9525" rIns="0" bIns="0" rtlCol="0">
                <a:spAutoFit/>
              </a:bodyPr>
              <a:lstStyle/>
              <a:p>
                <a:pPr marL="9525" defTabSz="685800" eaLnBrk="1" fontAlgn="auto" hangingPunct="1">
                  <a:spcBef>
                    <a:spcPts val="75"/>
                  </a:spcBef>
                  <a:spcAft>
                    <a:spcPts val="0"/>
                  </a:spcAft>
                </a:pPr>
                <a:r>
                  <a:rPr kumimoji="0" sz="1800" b="1" spc="-8" dirty="0">
                    <a:solidFill>
                      <a:prstClr val="black"/>
                    </a:solidFill>
                    <a:latin typeface="Calibri"/>
                    <a:cs typeface="Calibri"/>
                  </a:rPr>
                  <a:t>Convolution:</a:t>
                </a:r>
                <a:endParaRPr kumimoji="0" sz="1800" dirty="0">
                  <a:solidFill>
                    <a:prstClr val="black"/>
                  </a:solidFill>
                  <a:latin typeface="Calibri"/>
                  <a:cs typeface="Calibri"/>
                </a:endParaRPr>
              </a:p>
            </p:txBody>
          </p:sp>
          <p:sp>
            <p:nvSpPr>
              <p:cNvPr id="48" name="object 9">
                <a:extLst>
                  <a:ext uri="{FF2B5EF4-FFF2-40B4-BE49-F238E27FC236}">
                    <a16:creationId xmlns:a16="http://schemas.microsoft.com/office/drawing/2014/main" id="{EDE9422E-E8FF-4F4F-9560-62519415F399}"/>
                  </a:ext>
                </a:extLst>
              </p:cNvPr>
              <p:cNvSpPr/>
              <p:nvPr/>
            </p:nvSpPr>
            <p:spPr>
              <a:xfrm>
                <a:off x="3798890" y="3980896"/>
                <a:ext cx="807032" cy="807032"/>
              </a:xfrm>
              <a:prstGeom prst="rect">
                <a:avLst/>
              </a:prstGeom>
              <a:blipFill>
                <a:blip r:embed="rId4" cstate="print"/>
                <a:stretch>
                  <a:fillRect/>
                </a:stretch>
              </a:blipFill>
            </p:spPr>
            <p:txBody>
              <a:bodyPr wrap="square" lIns="0" tIns="0" rIns="0" bIns="0" rtlCol="0"/>
              <a:lstStyle/>
              <a:p>
                <a:pPr defTabSz="685800" eaLnBrk="1" fontAlgn="auto" hangingPunct="1">
                  <a:spcBef>
                    <a:spcPts val="0"/>
                  </a:spcBef>
                  <a:spcAft>
                    <a:spcPts val="0"/>
                  </a:spcAft>
                </a:pPr>
                <a:endParaRPr kumimoji="0" sz="1350">
                  <a:solidFill>
                    <a:prstClr val="black"/>
                  </a:solidFill>
                  <a:latin typeface="Calibri" panose="020F0502020204030204"/>
                </a:endParaRPr>
              </a:p>
            </p:txBody>
          </p:sp>
          <p:sp>
            <p:nvSpPr>
              <p:cNvPr id="49" name="object 11">
                <a:extLst>
                  <a:ext uri="{FF2B5EF4-FFF2-40B4-BE49-F238E27FC236}">
                    <a16:creationId xmlns:a16="http://schemas.microsoft.com/office/drawing/2014/main" id="{71D7F54C-ED64-4231-AD60-A9E54C152332}"/>
                  </a:ext>
                </a:extLst>
              </p:cNvPr>
              <p:cNvSpPr/>
              <p:nvPr/>
            </p:nvSpPr>
            <p:spPr>
              <a:xfrm>
                <a:off x="3798890" y="3980896"/>
                <a:ext cx="266700" cy="260033"/>
              </a:xfrm>
              <a:custGeom>
                <a:avLst/>
                <a:gdLst/>
                <a:ahLst/>
                <a:cxnLst/>
                <a:rect l="l" t="t" r="r" b="b"/>
                <a:pathLst>
                  <a:path w="355600" h="346710">
                    <a:moveTo>
                      <a:pt x="0" y="0"/>
                    </a:moveTo>
                    <a:lnTo>
                      <a:pt x="354978" y="0"/>
                    </a:lnTo>
                    <a:lnTo>
                      <a:pt x="354978" y="346667"/>
                    </a:lnTo>
                    <a:lnTo>
                      <a:pt x="0" y="346667"/>
                    </a:lnTo>
                    <a:lnTo>
                      <a:pt x="0" y="0"/>
                    </a:lnTo>
                    <a:close/>
                  </a:path>
                </a:pathLst>
              </a:custGeom>
              <a:ln w="57150">
                <a:solidFill>
                  <a:srgbClr val="FF0000"/>
                </a:solidFill>
              </a:ln>
            </p:spPr>
            <p:txBody>
              <a:bodyPr wrap="square" lIns="0" tIns="0" rIns="0" bIns="0" rtlCol="0"/>
              <a:lstStyle/>
              <a:p>
                <a:pPr defTabSz="685800" eaLnBrk="1" fontAlgn="auto" hangingPunct="1">
                  <a:spcBef>
                    <a:spcPts val="0"/>
                  </a:spcBef>
                  <a:spcAft>
                    <a:spcPts val="0"/>
                  </a:spcAft>
                </a:pPr>
                <a:endParaRPr kumimoji="0" sz="1350">
                  <a:solidFill>
                    <a:prstClr val="black"/>
                  </a:solidFill>
                  <a:latin typeface="Calibri" panose="020F0502020204030204"/>
                </a:endParaRPr>
              </a:p>
            </p:txBody>
          </p:sp>
          <p:sp>
            <p:nvSpPr>
              <p:cNvPr id="50" name="object 12">
                <a:extLst>
                  <a:ext uri="{FF2B5EF4-FFF2-40B4-BE49-F238E27FC236}">
                    <a16:creationId xmlns:a16="http://schemas.microsoft.com/office/drawing/2014/main" id="{7B1739CF-31A8-4D14-90D0-0CE992CAEF16}"/>
                  </a:ext>
                </a:extLst>
              </p:cNvPr>
              <p:cNvSpPr/>
              <p:nvPr/>
            </p:nvSpPr>
            <p:spPr>
              <a:xfrm>
                <a:off x="5133518" y="5026471"/>
                <a:ext cx="784967" cy="714066"/>
              </a:xfrm>
              <a:prstGeom prst="rect">
                <a:avLst/>
              </a:prstGeom>
              <a:blipFill>
                <a:blip r:embed="rId5" cstate="print"/>
                <a:stretch>
                  <a:fillRect/>
                </a:stretch>
              </a:blipFill>
            </p:spPr>
            <p:txBody>
              <a:bodyPr wrap="square" lIns="0" tIns="0" rIns="0" bIns="0" rtlCol="0"/>
              <a:lstStyle/>
              <a:p>
                <a:pPr defTabSz="685800" eaLnBrk="1" fontAlgn="auto" hangingPunct="1">
                  <a:spcBef>
                    <a:spcPts val="0"/>
                  </a:spcBef>
                  <a:spcAft>
                    <a:spcPts val="0"/>
                  </a:spcAft>
                </a:pPr>
                <a:endParaRPr kumimoji="0" sz="1350">
                  <a:solidFill>
                    <a:prstClr val="black"/>
                  </a:solidFill>
                  <a:latin typeface="Calibri" panose="020F0502020204030204"/>
                </a:endParaRPr>
              </a:p>
            </p:txBody>
          </p:sp>
          <p:sp>
            <p:nvSpPr>
              <p:cNvPr id="51" name="object 13">
                <a:extLst>
                  <a:ext uri="{FF2B5EF4-FFF2-40B4-BE49-F238E27FC236}">
                    <a16:creationId xmlns:a16="http://schemas.microsoft.com/office/drawing/2014/main" id="{A703AFC4-E21A-4689-AEB2-D149EDC70A42}"/>
                  </a:ext>
                </a:extLst>
              </p:cNvPr>
              <p:cNvSpPr/>
              <p:nvPr/>
            </p:nvSpPr>
            <p:spPr>
              <a:xfrm>
                <a:off x="7444679" y="5018913"/>
                <a:ext cx="763311" cy="719559"/>
              </a:xfrm>
              <a:prstGeom prst="rect">
                <a:avLst/>
              </a:prstGeom>
              <a:blipFill>
                <a:blip r:embed="rId3" cstate="print"/>
                <a:stretch>
                  <a:fillRect/>
                </a:stretch>
              </a:blipFill>
            </p:spPr>
            <p:txBody>
              <a:bodyPr wrap="square" lIns="0" tIns="0" rIns="0" bIns="0" rtlCol="0"/>
              <a:lstStyle/>
              <a:p>
                <a:pPr defTabSz="685800" eaLnBrk="1" fontAlgn="auto" hangingPunct="1">
                  <a:spcBef>
                    <a:spcPts val="0"/>
                  </a:spcBef>
                  <a:spcAft>
                    <a:spcPts val="0"/>
                  </a:spcAft>
                </a:pPr>
                <a:endParaRPr kumimoji="0" sz="1350">
                  <a:solidFill>
                    <a:prstClr val="black"/>
                  </a:solidFill>
                  <a:latin typeface="Calibri" panose="020F0502020204030204"/>
                </a:endParaRPr>
              </a:p>
            </p:txBody>
          </p:sp>
          <p:sp>
            <p:nvSpPr>
              <p:cNvPr id="52" name="object 14">
                <a:extLst>
                  <a:ext uri="{FF2B5EF4-FFF2-40B4-BE49-F238E27FC236}">
                    <a16:creationId xmlns:a16="http://schemas.microsoft.com/office/drawing/2014/main" id="{010F626C-B572-46C2-84C0-4EBF0030D689}"/>
                  </a:ext>
                </a:extLst>
              </p:cNvPr>
              <p:cNvSpPr txBox="1"/>
              <p:nvPr/>
            </p:nvSpPr>
            <p:spPr>
              <a:xfrm>
                <a:off x="593246" y="5205628"/>
                <a:ext cx="933450" cy="286617"/>
              </a:xfrm>
              <a:prstGeom prst="rect">
                <a:avLst/>
              </a:prstGeom>
            </p:spPr>
            <p:txBody>
              <a:bodyPr vert="horz" wrap="square" lIns="0" tIns="9525" rIns="0" bIns="0" rtlCol="0">
                <a:spAutoFit/>
              </a:bodyPr>
              <a:lstStyle/>
              <a:p>
                <a:pPr marL="9525" defTabSz="685800" eaLnBrk="1" fontAlgn="auto" hangingPunct="1">
                  <a:spcBef>
                    <a:spcPts val="75"/>
                  </a:spcBef>
                  <a:spcAft>
                    <a:spcPts val="0"/>
                  </a:spcAft>
                </a:pPr>
                <a:r>
                  <a:rPr kumimoji="0" sz="1800" b="1" spc="-4" dirty="0">
                    <a:solidFill>
                      <a:prstClr val="black"/>
                    </a:solidFill>
                    <a:latin typeface="Calibri"/>
                    <a:cs typeface="Calibri"/>
                  </a:rPr>
                  <a:t>The</a:t>
                </a:r>
                <a:r>
                  <a:rPr kumimoji="0" sz="1800" b="1" spc="-56" dirty="0">
                    <a:solidFill>
                      <a:prstClr val="black"/>
                    </a:solidFill>
                    <a:latin typeface="Calibri"/>
                    <a:cs typeface="Calibri"/>
                  </a:rPr>
                  <a:t> </a:t>
                </a:r>
                <a:r>
                  <a:rPr kumimoji="0" sz="1800" b="1" spc="-8" dirty="0">
                    <a:solidFill>
                      <a:prstClr val="black"/>
                    </a:solidFill>
                    <a:latin typeface="Calibri"/>
                    <a:cs typeface="Calibri"/>
                  </a:rPr>
                  <a:t>value</a:t>
                </a:r>
                <a:endParaRPr kumimoji="0" sz="1800" dirty="0">
                  <a:solidFill>
                    <a:prstClr val="black"/>
                  </a:solidFill>
                  <a:latin typeface="Calibri"/>
                  <a:cs typeface="Calibri"/>
                </a:endParaRPr>
              </a:p>
            </p:txBody>
          </p:sp>
          <p:sp>
            <p:nvSpPr>
              <p:cNvPr id="53" name="object 15">
                <a:extLst>
                  <a:ext uri="{FF2B5EF4-FFF2-40B4-BE49-F238E27FC236}">
                    <a16:creationId xmlns:a16="http://schemas.microsoft.com/office/drawing/2014/main" id="{E6E59B7C-F1FB-4E64-A6FE-3B211E393229}"/>
                  </a:ext>
                </a:extLst>
              </p:cNvPr>
              <p:cNvSpPr txBox="1"/>
              <p:nvPr/>
            </p:nvSpPr>
            <p:spPr>
              <a:xfrm>
                <a:off x="1597928" y="5244263"/>
                <a:ext cx="266700" cy="243656"/>
              </a:xfrm>
              <a:prstGeom prst="rect">
                <a:avLst/>
              </a:prstGeom>
              <a:solidFill>
                <a:srgbClr val="FDB1B1"/>
              </a:solidFill>
              <a:ln w="57150">
                <a:solidFill>
                  <a:srgbClr val="FF0000"/>
                </a:solidFill>
              </a:ln>
            </p:spPr>
            <p:txBody>
              <a:bodyPr vert="horz" wrap="square" lIns="0" tIns="0" rIns="0" bIns="0" rtlCol="0">
                <a:spAutoFit/>
              </a:bodyPr>
              <a:lstStyle/>
              <a:p>
                <a:pPr marL="72866" defTabSz="685800" eaLnBrk="1" fontAlgn="auto" hangingPunct="1">
                  <a:lnSpc>
                    <a:spcPts val="1931"/>
                  </a:lnSpc>
                  <a:spcBef>
                    <a:spcPts val="0"/>
                  </a:spcBef>
                  <a:spcAft>
                    <a:spcPts val="0"/>
                  </a:spcAft>
                </a:pPr>
                <a:r>
                  <a:rPr kumimoji="0" sz="1800" b="1" dirty="0">
                    <a:solidFill>
                      <a:prstClr val="black"/>
                    </a:solidFill>
                    <a:latin typeface="Calibri"/>
                    <a:cs typeface="Calibri"/>
                  </a:rPr>
                  <a:t>4</a:t>
                </a:r>
                <a:endParaRPr kumimoji="0" sz="1800">
                  <a:solidFill>
                    <a:prstClr val="black"/>
                  </a:solidFill>
                  <a:latin typeface="Calibri"/>
                  <a:cs typeface="Calibri"/>
                </a:endParaRPr>
              </a:p>
            </p:txBody>
          </p:sp>
          <p:sp>
            <p:nvSpPr>
              <p:cNvPr id="54" name="object 16">
                <a:extLst>
                  <a:ext uri="{FF2B5EF4-FFF2-40B4-BE49-F238E27FC236}">
                    <a16:creationId xmlns:a16="http://schemas.microsoft.com/office/drawing/2014/main" id="{BD812F76-32A7-4DB6-80DA-62140642F15A}"/>
                  </a:ext>
                </a:extLst>
              </p:cNvPr>
              <p:cNvSpPr txBox="1"/>
              <p:nvPr/>
            </p:nvSpPr>
            <p:spPr>
              <a:xfrm>
                <a:off x="1930419" y="5205628"/>
                <a:ext cx="3076099" cy="286617"/>
              </a:xfrm>
              <a:prstGeom prst="rect">
                <a:avLst/>
              </a:prstGeom>
            </p:spPr>
            <p:txBody>
              <a:bodyPr vert="horz" wrap="square" lIns="0" tIns="9525" rIns="0" bIns="0" rtlCol="0">
                <a:spAutoFit/>
              </a:bodyPr>
              <a:lstStyle/>
              <a:p>
                <a:pPr marL="9525" defTabSz="685800" eaLnBrk="1" fontAlgn="auto" hangingPunct="1">
                  <a:spcBef>
                    <a:spcPts val="75"/>
                  </a:spcBef>
                  <a:spcAft>
                    <a:spcPts val="0"/>
                  </a:spcAft>
                </a:pPr>
                <a:r>
                  <a:rPr kumimoji="0" sz="1800" b="1" spc="-4" dirty="0">
                    <a:solidFill>
                      <a:prstClr val="black"/>
                    </a:solidFill>
                    <a:latin typeface="Calibri"/>
                    <a:cs typeface="Calibri"/>
                  </a:rPr>
                  <a:t>is </a:t>
                </a:r>
                <a:r>
                  <a:rPr kumimoji="0" sz="1800" b="1" dirty="0">
                    <a:solidFill>
                      <a:prstClr val="black"/>
                    </a:solidFill>
                    <a:latin typeface="Calibri"/>
                    <a:cs typeface="Calibri"/>
                  </a:rPr>
                  <a:t>the inner </a:t>
                </a:r>
                <a:r>
                  <a:rPr kumimoji="0" sz="1800" b="1" spc="-8" dirty="0">
                    <a:solidFill>
                      <a:prstClr val="black"/>
                    </a:solidFill>
                    <a:latin typeface="Calibri"/>
                    <a:cs typeface="Calibri"/>
                  </a:rPr>
                  <a:t>product </a:t>
                </a:r>
                <a:r>
                  <a:rPr kumimoji="0" sz="1800" b="1" spc="-4" dirty="0">
                    <a:solidFill>
                      <a:prstClr val="black"/>
                    </a:solidFill>
                    <a:latin typeface="Calibri"/>
                    <a:cs typeface="Calibri"/>
                  </a:rPr>
                  <a:t>of </a:t>
                </a:r>
                <a:r>
                  <a:rPr kumimoji="0" sz="1800" b="1" dirty="0">
                    <a:solidFill>
                      <a:prstClr val="black"/>
                    </a:solidFill>
                    <a:latin typeface="Calibri"/>
                    <a:cs typeface="Calibri"/>
                  </a:rPr>
                  <a:t>the</a:t>
                </a:r>
                <a:r>
                  <a:rPr kumimoji="0" sz="1800" b="1" spc="-38" dirty="0">
                    <a:solidFill>
                      <a:prstClr val="black"/>
                    </a:solidFill>
                    <a:latin typeface="Calibri"/>
                    <a:cs typeface="Calibri"/>
                  </a:rPr>
                  <a:t> </a:t>
                </a:r>
                <a:r>
                  <a:rPr kumimoji="0" sz="1800" b="1" spc="-11" dirty="0">
                    <a:solidFill>
                      <a:prstClr val="black"/>
                    </a:solidFill>
                    <a:latin typeface="Calibri"/>
                    <a:cs typeface="Calibri"/>
                  </a:rPr>
                  <a:t>patch</a:t>
                </a:r>
                <a:endParaRPr kumimoji="0" sz="1800">
                  <a:solidFill>
                    <a:prstClr val="black"/>
                  </a:solidFill>
                  <a:latin typeface="Calibri"/>
                  <a:cs typeface="Calibri"/>
                </a:endParaRPr>
              </a:p>
            </p:txBody>
          </p:sp>
          <p:sp>
            <p:nvSpPr>
              <p:cNvPr id="55" name="object 17">
                <a:extLst>
                  <a:ext uri="{FF2B5EF4-FFF2-40B4-BE49-F238E27FC236}">
                    <a16:creationId xmlns:a16="http://schemas.microsoft.com/office/drawing/2014/main" id="{A548FE1D-2A13-4008-AC54-8CC75094E6F6}"/>
                  </a:ext>
                </a:extLst>
              </p:cNvPr>
              <p:cNvSpPr txBox="1"/>
              <p:nvPr/>
            </p:nvSpPr>
            <p:spPr>
              <a:xfrm>
                <a:off x="6061606" y="5205628"/>
                <a:ext cx="1256348" cy="286617"/>
              </a:xfrm>
              <a:prstGeom prst="rect">
                <a:avLst/>
              </a:prstGeom>
            </p:spPr>
            <p:txBody>
              <a:bodyPr vert="horz" wrap="square" lIns="0" tIns="9525" rIns="0" bIns="0" rtlCol="0">
                <a:spAutoFit/>
              </a:bodyPr>
              <a:lstStyle/>
              <a:p>
                <a:pPr marL="9525" defTabSz="685800" eaLnBrk="1" fontAlgn="auto" hangingPunct="1">
                  <a:spcBef>
                    <a:spcPts val="75"/>
                  </a:spcBef>
                  <a:spcAft>
                    <a:spcPts val="0"/>
                  </a:spcAft>
                </a:pPr>
                <a:r>
                  <a:rPr kumimoji="0" sz="1800" b="1" dirty="0">
                    <a:solidFill>
                      <a:prstClr val="black"/>
                    </a:solidFill>
                    <a:latin typeface="Calibri"/>
                    <a:cs typeface="Calibri"/>
                  </a:rPr>
                  <a:t>and the</a:t>
                </a:r>
                <a:r>
                  <a:rPr kumimoji="0" sz="1800" b="1" spc="-56" dirty="0">
                    <a:solidFill>
                      <a:prstClr val="black"/>
                    </a:solidFill>
                    <a:latin typeface="Calibri"/>
                    <a:cs typeface="Calibri"/>
                  </a:rPr>
                  <a:t> </a:t>
                </a:r>
                <a:r>
                  <a:rPr kumimoji="0" sz="1800" b="1" spc="-8" dirty="0">
                    <a:solidFill>
                      <a:prstClr val="black"/>
                    </a:solidFill>
                    <a:latin typeface="Calibri"/>
                    <a:cs typeface="Calibri"/>
                  </a:rPr>
                  <a:t>filter</a:t>
                </a:r>
                <a:endParaRPr kumimoji="0" sz="1800">
                  <a:solidFill>
                    <a:prstClr val="black"/>
                  </a:solidFill>
                  <a:latin typeface="Calibri"/>
                  <a:cs typeface="Calibri"/>
                </a:endParaRPr>
              </a:p>
            </p:txBody>
          </p:sp>
          <p:sp>
            <p:nvSpPr>
              <p:cNvPr id="56" name="object 18">
                <a:extLst>
                  <a:ext uri="{FF2B5EF4-FFF2-40B4-BE49-F238E27FC236}">
                    <a16:creationId xmlns:a16="http://schemas.microsoft.com/office/drawing/2014/main" id="{81A8572B-9960-4E30-A646-9D2870B25291}"/>
                  </a:ext>
                </a:extLst>
              </p:cNvPr>
              <p:cNvSpPr txBox="1"/>
              <p:nvPr/>
            </p:nvSpPr>
            <p:spPr>
              <a:xfrm>
                <a:off x="8219397" y="5205628"/>
                <a:ext cx="80486" cy="286617"/>
              </a:xfrm>
              <a:prstGeom prst="rect">
                <a:avLst/>
              </a:prstGeom>
            </p:spPr>
            <p:txBody>
              <a:bodyPr vert="horz" wrap="square" lIns="0" tIns="9525" rIns="0" bIns="0" rtlCol="0">
                <a:spAutoFit/>
              </a:bodyPr>
              <a:lstStyle/>
              <a:p>
                <a:pPr marL="9525" defTabSz="685800" eaLnBrk="1" fontAlgn="auto" hangingPunct="1">
                  <a:spcBef>
                    <a:spcPts val="75"/>
                  </a:spcBef>
                  <a:spcAft>
                    <a:spcPts val="0"/>
                  </a:spcAft>
                </a:pPr>
                <a:r>
                  <a:rPr kumimoji="0" sz="1800" b="1" dirty="0">
                    <a:solidFill>
                      <a:prstClr val="black"/>
                    </a:solidFill>
                    <a:latin typeface="Calibri"/>
                    <a:cs typeface="Calibri"/>
                  </a:rPr>
                  <a:t>.</a:t>
                </a:r>
                <a:endParaRPr kumimoji="0" sz="1800">
                  <a:solidFill>
                    <a:prstClr val="black"/>
                  </a:solidFill>
                  <a:latin typeface="Calibri"/>
                  <a:cs typeface="Calibri"/>
                </a:endParaRPr>
              </a:p>
            </p:txBody>
          </p:sp>
          <p:sp>
            <p:nvSpPr>
              <p:cNvPr id="57" name="object 19">
                <a:extLst>
                  <a:ext uri="{FF2B5EF4-FFF2-40B4-BE49-F238E27FC236}">
                    <a16:creationId xmlns:a16="http://schemas.microsoft.com/office/drawing/2014/main" id="{3C68B05C-DEDB-4D31-9B08-446D4A88A566}"/>
                  </a:ext>
                </a:extLst>
              </p:cNvPr>
              <p:cNvSpPr/>
              <p:nvPr/>
            </p:nvSpPr>
            <p:spPr>
              <a:xfrm>
                <a:off x="5116962" y="5016567"/>
                <a:ext cx="801529" cy="721995"/>
              </a:xfrm>
              <a:custGeom>
                <a:avLst/>
                <a:gdLst/>
                <a:ahLst/>
                <a:cxnLst/>
                <a:rect l="l" t="t" r="r" b="b"/>
                <a:pathLst>
                  <a:path w="1068704" h="962659">
                    <a:moveTo>
                      <a:pt x="0" y="0"/>
                    </a:moveTo>
                    <a:lnTo>
                      <a:pt x="1068697" y="0"/>
                    </a:lnTo>
                    <a:lnTo>
                      <a:pt x="1068697" y="962541"/>
                    </a:lnTo>
                    <a:lnTo>
                      <a:pt x="0" y="962541"/>
                    </a:lnTo>
                    <a:lnTo>
                      <a:pt x="0" y="0"/>
                    </a:lnTo>
                    <a:close/>
                  </a:path>
                </a:pathLst>
              </a:custGeom>
              <a:ln w="38100">
                <a:solidFill>
                  <a:srgbClr val="FF0000"/>
                </a:solidFill>
              </a:ln>
            </p:spPr>
            <p:txBody>
              <a:bodyPr wrap="square" lIns="0" tIns="0" rIns="0" bIns="0" rtlCol="0"/>
              <a:lstStyle/>
              <a:p>
                <a:pPr defTabSz="685800" eaLnBrk="1" fontAlgn="auto" hangingPunct="1">
                  <a:spcBef>
                    <a:spcPts val="0"/>
                  </a:spcBef>
                  <a:spcAft>
                    <a:spcPts val="0"/>
                  </a:spcAft>
                </a:pPr>
                <a:endParaRPr kumimoji="0" sz="1350">
                  <a:solidFill>
                    <a:prstClr val="black"/>
                  </a:solidFill>
                  <a:latin typeface="Calibri" panose="020F0502020204030204"/>
                </a:endParaRPr>
              </a:p>
            </p:txBody>
          </p:sp>
        </p:grpSp>
      </p:grpSp>
    </p:spTree>
    <p:extLst>
      <p:ext uri="{BB962C8B-B14F-4D97-AF65-F5344CB8AC3E}">
        <p14:creationId xmlns:p14="http://schemas.microsoft.com/office/powerpoint/2010/main" val="329279470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D78D6B4-6DD9-41F5-8FC0-EBAC7B14BC1E}"/>
              </a:ext>
            </a:extLst>
          </p:cNvPr>
          <p:cNvSpPr>
            <a:spLocks noGrp="1"/>
          </p:cNvSpPr>
          <p:nvPr>
            <p:ph idx="1"/>
          </p:nvPr>
        </p:nvSpPr>
        <p:spPr/>
        <p:txBody>
          <a:bodyPr/>
          <a:lstStyle/>
          <a:p>
            <a:endParaRPr lang="en-US" dirty="0"/>
          </a:p>
        </p:txBody>
      </p:sp>
      <p:sp>
        <p:nvSpPr>
          <p:cNvPr id="4" name="object 3">
            <a:extLst>
              <a:ext uri="{FF2B5EF4-FFF2-40B4-BE49-F238E27FC236}">
                <a16:creationId xmlns:a16="http://schemas.microsoft.com/office/drawing/2014/main" id="{86290A6F-5AB3-4FEC-B485-189B8F9AB71C}"/>
              </a:ext>
            </a:extLst>
          </p:cNvPr>
          <p:cNvSpPr/>
          <p:nvPr/>
        </p:nvSpPr>
        <p:spPr>
          <a:xfrm>
            <a:off x="2433894" y="2226469"/>
            <a:ext cx="1310008" cy="1303139"/>
          </a:xfrm>
          <a:prstGeom prst="rect">
            <a:avLst/>
          </a:prstGeom>
          <a:blipFill>
            <a:blip r:embed="rId2" cstate="print"/>
            <a:stretch>
              <a:fillRect/>
            </a:stretch>
          </a:blipFill>
        </p:spPr>
        <p:txBody>
          <a:bodyPr wrap="square" lIns="0" tIns="0" rIns="0" bIns="0" rtlCol="0"/>
          <a:lstStyle/>
          <a:p>
            <a:endParaRPr sz="1800"/>
          </a:p>
        </p:txBody>
      </p:sp>
      <p:sp>
        <p:nvSpPr>
          <p:cNvPr id="5" name="object 4">
            <a:extLst>
              <a:ext uri="{FF2B5EF4-FFF2-40B4-BE49-F238E27FC236}">
                <a16:creationId xmlns:a16="http://schemas.microsoft.com/office/drawing/2014/main" id="{B4B2544A-D5C2-41ED-84EE-3294CC584E39}"/>
              </a:ext>
            </a:extLst>
          </p:cNvPr>
          <p:cNvSpPr/>
          <p:nvPr/>
        </p:nvSpPr>
        <p:spPr>
          <a:xfrm>
            <a:off x="6159362" y="2545810"/>
            <a:ext cx="763311" cy="719559"/>
          </a:xfrm>
          <a:prstGeom prst="rect">
            <a:avLst/>
          </a:prstGeom>
          <a:blipFill>
            <a:blip r:embed="rId3" cstate="print"/>
            <a:stretch>
              <a:fillRect/>
            </a:stretch>
          </a:blipFill>
        </p:spPr>
        <p:txBody>
          <a:bodyPr wrap="square" lIns="0" tIns="0" rIns="0" bIns="0" rtlCol="0"/>
          <a:lstStyle/>
          <a:p>
            <a:endParaRPr sz="1800"/>
          </a:p>
        </p:txBody>
      </p:sp>
      <p:sp>
        <p:nvSpPr>
          <p:cNvPr id="6" name="object 5">
            <a:extLst>
              <a:ext uri="{FF2B5EF4-FFF2-40B4-BE49-F238E27FC236}">
                <a16:creationId xmlns:a16="http://schemas.microsoft.com/office/drawing/2014/main" id="{2CE4B5C0-FE5F-45C2-8C2B-F64CF2AF732A}"/>
              </a:ext>
            </a:extLst>
          </p:cNvPr>
          <p:cNvSpPr txBox="1"/>
          <p:nvPr/>
        </p:nvSpPr>
        <p:spPr>
          <a:xfrm>
            <a:off x="1065767" y="2611267"/>
            <a:ext cx="1159669" cy="563616"/>
          </a:xfrm>
          <a:prstGeom prst="rect">
            <a:avLst/>
          </a:prstGeom>
        </p:spPr>
        <p:txBody>
          <a:bodyPr vert="horz" wrap="square" lIns="0" tIns="9525" rIns="0" bIns="0" rtlCol="0">
            <a:spAutoFit/>
          </a:bodyPr>
          <a:lstStyle/>
          <a:p>
            <a:pPr algn="ctr">
              <a:spcBef>
                <a:spcPts val="75"/>
              </a:spcBef>
            </a:pPr>
            <a:r>
              <a:rPr sz="1800" b="1" spc="-4" dirty="0">
                <a:latin typeface="Calibri"/>
                <a:cs typeface="Calibri"/>
              </a:rPr>
              <a:t>Input</a:t>
            </a:r>
            <a:r>
              <a:rPr sz="1800" b="1" spc="-53" dirty="0">
                <a:latin typeface="Calibri"/>
                <a:cs typeface="Calibri"/>
              </a:rPr>
              <a:t> </a:t>
            </a:r>
            <a:r>
              <a:rPr sz="1800" b="1" spc="-8" dirty="0">
                <a:latin typeface="Calibri"/>
                <a:cs typeface="Calibri"/>
              </a:rPr>
              <a:t>Image</a:t>
            </a:r>
            <a:endParaRPr sz="1800">
              <a:latin typeface="Calibri"/>
              <a:cs typeface="Calibri"/>
            </a:endParaRPr>
          </a:p>
          <a:p>
            <a:pPr marL="12383" algn="ctr">
              <a:spcBef>
                <a:spcPts val="15"/>
              </a:spcBef>
            </a:pPr>
            <a:r>
              <a:rPr sz="1800" spc="-4" dirty="0">
                <a:solidFill>
                  <a:srgbClr val="2F5597"/>
                </a:solidFill>
                <a:latin typeface="Cambria Math"/>
                <a:cs typeface="Cambria Math"/>
              </a:rPr>
              <a:t>5×5</a:t>
            </a:r>
            <a:endParaRPr sz="1800">
              <a:latin typeface="Cambria Math"/>
              <a:cs typeface="Cambria Math"/>
            </a:endParaRPr>
          </a:p>
        </p:txBody>
      </p:sp>
      <p:sp>
        <p:nvSpPr>
          <p:cNvPr id="7" name="object 6">
            <a:extLst>
              <a:ext uri="{FF2B5EF4-FFF2-40B4-BE49-F238E27FC236}">
                <a16:creationId xmlns:a16="http://schemas.microsoft.com/office/drawing/2014/main" id="{45F3F94D-57DC-4373-8E07-C8B64FB19188}"/>
              </a:ext>
            </a:extLst>
          </p:cNvPr>
          <p:cNvSpPr txBox="1"/>
          <p:nvPr/>
        </p:nvSpPr>
        <p:spPr>
          <a:xfrm>
            <a:off x="4771578" y="2638816"/>
            <a:ext cx="1314450" cy="563616"/>
          </a:xfrm>
          <a:prstGeom prst="rect">
            <a:avLst/>
          </a:prstGeom>
        </p:spPr>
        <p:txBody>
          <a:bodyPr vert="horz" wrap="square" lIns="0" tIns="9525" rIns="0" bIns="0" rtlCol="0">
            <a:spAutoFit/>
          </a:bodyPr>
          <a:lstStyle/>
          <a:p>
            <a:pPr algn="ctr">
              <a:spcBef>
                <a:spcPts val="75"/>
              </a:spcBef>
            </a:pPr>
            <a:r>
              <a:rPr sz="1800" b="1" spc="-8" dirty="0">
                <a:latin typeface="Calibri"/>
                <a:cs typeface="Calibri"/>
              </a:rPr>
              <a:t>Filter</a:t>
            </a:r>
            <a:r>
              <a:rPr sz="1800" b="1" spc="-45" dirty="0">
                <a:latin typeface="Calibri"/>
                <a:cs typeface="Calibri"/>
              </a:rPr>
              <a:t> </a:t>
            </a:r>
            <a:r>
              <a:rPr sz="1800" b="1" spc="-8" dirty="0">
                <a:latin typeface="Calibri"/>
                <a:cs typeface="Calibri"/>
              </a:rPr>
              <a:t>(Kernel)</a:t>
            </a:r>
            <a:endParaRPr sz="1800">
              <a:latin typeface="Calibri"/>
              <a:cs typeface="Calibri"/>
            </a:endParaRPr>
          </a:p>
          <a:p>
            <a:pPr marL="13811" algn="ctr">
              <a:spcBef>
                <a:spcPts val="15"/>
              </a:spcBef>
            </a:pPr>
            <a:r>
              <a:rPr sz="1800" spc="-4" dirty="0">
                <a:solidFill>
                  <a:srgbClr val="FF0000"/>
                </a:solidFill>
                <a:latin typeface="Cambria Math"/>
                <a:cs typeface="Cambria Math"/>
              </a:rPr>
              <a:t>3×3</a:t>
            </a:r>
            <a:endParaRPr sz="1800">
              <a:latin typeface="Cambria Math"/>
              <a:cs typeface="Cambria Math"/>
            </a:endParaRPr>
          </a:p>
        </p:txBody>
      </p:sp>
      <p:sp>
        <p:nvSpPr>
          <p:cNvPr id="9" name="object 8">
            <a:extLst>
              <a:ext uri="{FF2B5EF4-FFF2-40B4-BE49-F238E27FC236}">
                <a16:creationId xmlns:a16="http://schemas.microsoft.com/office/drawing/2014/main" id="{92470405-FC7B-4CEF-ABB6-F44C733831ED}"/>
              </a:ext>
            </a:extLst>
          </p:cNvPr>
          <p:cNvSpPr/>
          <p:nvPr/>
        </p:nvSpPr>
        <p:spPr>
          <a:xfrm>
            <a:off x="2689820" y="2244243"/>
            <a:ext cx="794385" cy="789146"/>
          </a:xfrm>
          <a:custGeom>
            <a:avLst/>
            <a:gdLst/>
            <a:ahLst/>
            <a:cxnLst/>
            <a:rect l="l" t="t" r="r" b="b"/>
            <a:pathLst>
              <a:path w="1059179" h="1052195">
                <a:moveTo>
                  <a:pt x="0" y="0"/>
                </a:moveTo>
                <a:lnTo>
                  <a:pt x="1058865" y="0"/>
                </a:lnTo>
                <a:lnTo>
                  <a:pt x="1058865" y="1051721"/>
                </a:lnTo>
                <a:lnTo>
                  <a:pt x="0" y="1051721"/>
                </a:lnTo>
                <a:lnTo>
                  <a:pt x="0" y="0"/>
                </a:lnTo>
                <a:close/>
              </a:path>
            </a:pathLst>
          </a:custGeom>
          <a:ln w="38100">
            <a:solidFill>
              <a:srgbClr val="FF0000"/>
            </a:solidFill>
          </a:ln>
        </p:spPr>
        <p:txBody>
          <a:bodyPr wrap="square" lIns="0" tIns="0" rIns="0" bIns="0" rtlCol="0"/>
          <a:lstStyle/>
          <a:p>
            <a:endParaRPr sz="1800"/>
          </a:p>
        </p:txBody>
      </p:sp>
      <p:sp>
        <p:nvSpPr>
          <p:cNvPr id="16" name="object 7">
            <a:extLst>
              <a:ext uri="{FF2B5EF4-FFF2-40B4-BE49-F238E27FC236}">
                <a16:creationId xmlns:a16="http://schemas.microsoft.com/office/drawing/2014/main" id="{62BC5957-B4BA-4F1A-A0DA-AA5C4AD2D9A0}"/>
              </a:ext>
            </a:extLst>
          </p:cNvPr>
          <p:cNvSpPr/>
          <p:nvPr/>
        </p:nvSpPr>
        <p:spPr>
          <a:xfrm>
            <a:off x="4169530" y="3529607"/>
            <a:ext cx="121589" cy="383474"/>
          </a:xfrm>
          <a:custGeom>
            <a:avLst/>
            <a:gdLst/>
            <a:ahLst/>
            <a:cxnLst/>
            <a:rect l="l" t="t" r="r" b="b"/>
            <a:pathLst>
              <a:path w="171450" h="1116964">
                <a:moveTo>
                  <a:pt x="171450" y="944956"/>
                </a:moveTo>
                <a:lnTo>
                  <a:pt x="0" y="944956"/>
                </a:lnTo>
                <a:lnTo>
                  <a:pt x="85725" y="1116406"/>
                </a:lnTo>
                <a:lnTo>
                  <a:pt x="171450" y="944956"/>
                </a:lnTo>
                <a:close/>
              </a:path>
              <a:path w="171450" h="1116964">
                <a:moveTo>
                  <a:pt x="114300" y="0"/>
                </a:moveTo>
                <a:lnTo>
                  <a:pt x="57150" y="0"/>
                </a:lnTo>
                <a:lnTo>
                  <a:pt x="57150" y="944956"/>
                </a:lnTo>
                <a:lnTo>
                  <a:pt x="114300" y="944956"/>
                </a:lnTo>
                <a:lnTo>
                  <a:pt x="114300" y="0"/>
                </a:lnTo>
                <a:close/>
              </a:path>
            </a:pathLst>
          </a:custGeom>
          <a:solidFill>
            <a:srgbClr val="000000"/>
          </a:solidFill>
        </p:spPr>
        <p:txBody>
          <a:bodyPr wrap="square" lIns="0" tIns="0" rIns="0" bIns="0" rtlCol="0"/>
          <a:lstStyle/>
          <a:p>
            <a:endParaRPr sz="1800"/>
          </a:p>
        </p:txBody>
      </p:sp>
      <p:sp>
        <p:nvSpPr>
          <p:cNvPr id="17" name="object 8">
            <a:extLst>
              <a:ext uri="{FF2B5EF4-FFF2-40B4-BE49-F238E27FC236}">
                <a16:creationId xmlns:a16="http://schemas.microsoft.com/office/drawing/2014/main" id="{4A953118-5E90-4ED9-BEDB-86B7C39E7680}"/>
              </a:ext>
            </a:extLst>
          </p:cNvPr>
          <p:cNvSpPr txBox="1"/>
          <p:nvPr/>
        </p:nvSpPr>
        <p:spPr>
          <a:xfrm>
            <a:off x="4836082" y="3579943"/>
            <a:ext cx="1233964" cy="286617"/>
          </a:xfrm>
          <a:prstGeom prst="rect">
            <a:avLst/>
          </a:prstGeom>
        </p:spPr>
        <p:txBody>
          <a:bodyPr vert="horz" wrap="square" lIns="0" tIns="9525" rIns="0" bIns="0" rtlCol="0">
            <a:spAutoFit/>
          </a:bodyPr>
          <a:lstStyle/>
          <a:p>
            <a:pPr marL="9525">
              <a:spcBef>
                <a:spcPts val="75"/>
              </a:spcBef>
            </a:pPr>
            <a:r>
              <a:rPr sz="1800" b="1" spc="-8" dirty="0">
                <a:latin typeface="Calibri"/>
                <a:cs typeface="Calibri"/>
              </a:rPr>
              <a:t>Convolution:</a:t>
            </a:r>
            <a:endParaRPr sz="1800" dirty="0">
              <a:latin typeface="Calibri"/>
              <a:cs typeface="Calibri"/>
            </a:endParaRPr>
          </a:p>
        </p:txBody>
      </p:sp>
      <p:sp>
        <p:nvSpPr>
          <p:cNvPr id="18" name="object 9">
            <a:extLst>
              <a:ext uri="{FF2B5EF4-FFF2-40B4-BE49-F238E27FC236}">
                <a16:creationId xmlns:a16="http://schemas.microsoft.com/office/drawing/2014/main" id="{EDE9422E-E8FF-4F4F-9560-62519415F399}"/>
              </a:ext>
            </a:extLst>
          </p:cNvPr>
          <p:cNvSpPr/>
          <p:nvPr/>
        </p:nvSpPr>
        <p:spPr>
          <a:xfrm>
            <a:off x="3798890" y="3980896"/>
            <a:ext cx="807032" cy="807032"/>
          </a:xfrm>
          <a:prstGeom prst="rect">
            <a:avLst/>
          </a:prstGeom>
          <a:blipFill>
            <a:blip r:embed="rId4" cstate="print"/>
            <a:stretch>
              <a:fillRect/>
            </a:stretch>
          </a:blipFill>
        </p:spPr>
        <p:txBody>
          <a:bodyPr wrap="square" lIns="0" tIns="0" rIns="0" bIns="0" rtlCol="0"/>
          <a:lstStyle/>
          <a:p>
            <a:endParaRPr sz="1800"/>
          </a:p>
        </p:txBody>
      </p:sp>
      <p:sp>
        <p:nvSpPr>
          <p:cNvPr id="20" name="Rectangle 19">
            <a:extLst>
              <a:ext uri="{FF2B5EF4-FFF2-40B4-BE49-F238E27FC236}">
                <a16:creationId xmlns:a16="http://schemas.microsoft.com/office/drawing/2014/main" id="{014125FF-E0FA-4AF9-A55A-772349AD825E}"/>
              </a:ext>
            </a:extLst>
          </p:cNvPr>
          <p:cNvSpPr/>
          <p:nvPr/>
        </p:nvSpPr>
        <p:spPr>
          <a:xfrm>
            <a:off x="4373218" y="4055018"/>
            <a:ext cx="4572000" cy="646331"/>
          </a:xfrm>
          <a:prstGeom prst="rect">
            <a:avLst/>
          </a:prstGeom>
        </p:spPr>
        <p:txBody>
          <a:bodyPr>
            <a:spAutoFit/>
          </a:bodyPr>
          <a:lstStyle/>
          <a:p>
            <a:pPr marL="529590"/>
            <a:r>
              <a:rPr lang="en-US" sz="1800" b="1" spc="-8" dirty="0">
                <a:cs typeface="Calibri"/>
              </a:rPr>
              <a:t>Result</a:t>
            </a:r>
            <a:endParaRPr lang="en-US" sz="1800" dirty="0">
              <a:cs typeface="Calibri"/>
            </a:endParaRPr>
          </a:p>
          <a:p>
            <a:pPr marL="620554">
              <a:spcBef>
                <a:spcPts val="15"/>
              </a:spcBef>
            </a:pPr>
            <a:r>
              <a:rPr lang="en-US" sz="1800" spc="-4" dirty="0">
                <a:latin typeface="Cambria Math"/>
                <a:cs typeface="Cambria Math"/>
              </a:rPr>
              <a:t>3×3</a:t>
            </a:r>
            <a:endParaRPr lang="en-US" sz="1800" dirty="0">
              <a:latin typeface="Cambria Math"/>
              <a:cs typeface="Cambria Math"/>
            </a:endParaRPr>
          </a:p>
        </p:txBody>
      </p:sp>
      <p:sp>
        <p:nvSpPr>
          <p:cNvPr id="15" name="object 11">
            <a:extLst>
              <a:ext uri="{FF2B5EF4-FFF2-40B4-BE49-F238E27FC236}">
                <a16:creationId xmlns:a16="http://schemas.microsoft.com/office/drawing/2014/main" id="{71D7F54C-ED64-4231-AD60-A9E54C152332}"/>
              </a:ext>
            </a:extLst>
          </p:cNvPr>
          <p:cNvSpPr/>
          <p:nvPr/>
        </p:nvSpPr>
        <p:spPr>
          <a:xfrm>
            <a:off x="4069056" y="3977569"/>
            <a:ext cx="266700" cy="260033"/>
          </a:xfrm>
          <a:custGeom>
            <a:avLst/>
            <a:gdLst/>
            <a:ahLst/>
            <a:cxnLst/>
            <a:rect l="l" t="t" r="r" b="b"/>
            <a:pathLst>
              <a:path w="355600" h="346710">
                <a:moveTo>
                  <a:pt x="0" y="0"/>
                </a:moveTo>
                <a:lnTo>
                  <a:pt x="354978" y="0"/>
                </a:lnTo>
                <a:lnTo>
                  <a:pt x="354978" y="346667"/>
                </a:lnTo>
                <a:lnTo>
                  <a:pt x="0" y="346667"/>
                </a:lnTo>
                <a:lnTo>
                  <a:pt x="0" y="0"/>
                </a:lnTo>
                <a:close/>
              </a:path>
            </a:pathLst>
          </a:custGeom>
          <a:ln w="57150">
            <a:solidFill>
              <a:srgbClr val="FF0000"/>
            </a:solidFill>
          </a:ln>
        </p:spPr>
        <p:txBody>
          <a:bodyPr wrap="square" lIns="0" tIns="0" rIns="0" bIns="0" rtlCol="0"/>
          <a:lstStyle/>
          <a:p>
            <a:endParaRPr sz="1800"/>
          </a:p>
        </p:txBody>
      </p:sp>
      <p:sp>
        <p:nvSpPr>
          <p:cNvPr id="21" name="object 13">
            <a:extLst>
              <a:ext uri="{FF2B5EF4-FFF2-40B4-BE49-F238E27FC236}">
                <a16:creationId xmlns:a16="http://schemas.microsoft.com/office/drawing/2014/main" id="{A703AFC4-E21A-4689-AEB2-D149EDC70A42}"/>
              </a:ext>
            </a:extLst>
          </p:cNvPr>
          <p:cNvSpPr/>
          <p:nvPr/>
        </p:nvSpPr>
        <p:spPr>
          <a:xfrm>
            <a:off x="7444679" y="5018913"/>
            <a:ext cx="763311" cy="719559"/>
          </a:xfrm>
          <a:prstGeom prst="rect">
            <a:avLst/>
          </a:prstGeom>
          <a:blipFill>
            <a:blip r:embed="rId3" cstate="print"/>
            <a:stretch>
              <a:fillRect/>
            </a:stretch>
          </a:blipFill>
        </p:spPr>
        <p:txBody>
          <a:bodyPr wrap="square" lIns="0" tIns="0" rIns="0" bIns="0" rtlCol="0"/>
          <a:lstStyle/>
          <a:p>
            <a:endParaRPr sz="1800"/>
          </a:p>
        </p:txBody>
      </p:sp>
      <p:sp>
        <p:nvSpPr>
          <p:cNvPr id="22" name="object 14">
            <a:extLst>
              <a:ext uri="{FF2B5EF4-FFF2-40B4-BE49-F238E27FC236}">
                <a16:creationId xmlns:a16="http://schemas.microsoft.com/office/drawing/2014/main" id="{010F626C-B572-46C2-84C0-4EBF0030D689}"/>
              </a:ext>
            </a:extLst>
          </p:cNvPr>
          <p:cNvSpPr txBox="1"/>
          <p:nvPr/>
        </p:nvSpPr>
        <p:spPr>
          <a:xfrm>
            <a:off x="593246" y="5205628"/>
            <a:ext cx="933450" cy="286617"/>
          </a:xfrm>
          <a:prstGeom prst="rect">
            <a:avLst/>
          </a:prstGeom>
        </p:spPr>
        <p:txBody>
          <a:bodyPr vert="horz" wrap="square" lIns="0" tIns="9525" rIns="0" bIns="0" rtlCol="0">
            <a:spAutoFit/>
          </a:bodyPr>
          <a:lstStyle/>
          <a:p>
            <a:pPr marL="9525">
              <a:spcBef>
                <a:spcPts val="75"/>
              </a:spcBef>
            </a:pPr>
            <a:r>
              <a:rPr sz="1800" b="1" spc="-4" dirty="0">
                <a:latin typeface="Calibri"/>
                <a:cs typeface="Calibri"/>
              </a:rPr>
              <a:t>The</a:t>
            </a:r>
            <a:r>
              <a:rPr sz="1800" b="1" spc="-56" dirty="0">
                <a:latin typeface="Calibri"/>
                <a:cs typeface="Calibri"/>
              </a:rPr>
              <a:t> </a:t>
            </a:r>
            <a:r>
              <a:rPr sz="1800" b="1" spc="-8" dirty="0">
                <a:latin typeface="Calibri"/>
                <a:cs typeface="Calibri"/>
              </a:rPr>
              <a:t>value</a:t>
            </a:r>
            <a:endParaRPr sz="1800" dirty="0">
              <a:latin typeface="Calibri"/>
              <a:cs typeface="Calibri"/>
            </a:endParaRPr>
          </a:p>
        </p:txBody>
      </p:sp>
      <p:sp>
        <p:nvSpPr>
          <p:cNvPr id="23" name="object 15">
            <a:extLst>
              <a:ext uri="{FF2B5EF4-FFF2-40B4-BE49-F238E27FC236}">
                <a16:creationId xmlns:a16="http://schemas.microsoft.com/office/drawing/2014/main" id="{E6E59B7C-F1FB-4E64-A6FE-3B211E393229}"/>
              </a:ext>
            </a:extLst>
          </p:cNvPr>
          <p:cNvSpPr txBox="1"/>
          <p:nvPr/>
        </p:nvSpPr>
        <p:spPr>
          <a:xfrm>
            <a:off x="1597928" y="5244263"/>
            <a:ext cx="266700" cy="243656"/>
          </a:xfrm>
          <a:prstGeom prst="rect">
            <a:avLst/>
          </a:prstGeom>
          <a:solidFill>
            <a:srgbClr val="FDB1B1"/>
          </a:solidFill>
          <a:ln w="57150">
            <a:solidFill>
              <a:srgbClr val="FF0000"/>
            </a:solidFill>
          </a:ln>
        </p:spPr>
        <p:txBody>
          <a:bodyPr vert="horz" wrap="square" lIns="0" tIns="0" rIns="0" bIns="0" rtlCol="0">
            <a:spAutoFit/>
          </a:bodyPr>
          <a:lstStyle/>
          <a:p>
            <a:pPr marL="72866">
              <a:lnSpc>
                <a:spcPts val="1931"/>
              </a:lnSpc>
            </a:pPr>
            <a:r>
              <a:rPr lang="en-US" sz="1800" b="1" dirty="0">
                <a:latin typeface="Calibri"/>
                <a:cs typeface="Calibri"/>
              </a:rPr>
              <a:t>3</a:t>
            </a:r>
            <a:endParaRPr sz="1800" dirty="0">
              <a:latin typeface="Calibri"/>
              <a:cs typeface="Calibri"/>
            </a:endParaRPr>
          </a:p>
        </p:txBody>
      </p:sp>
      <p:sp>
        <p:nvSpPr>
          <p:cNvPr id="24" name="object 16">
            <a:extLst>
              <a:ext uri="{FF2B5EF4-FFF2-40B4-BE49-F238E27FC236}">
                <a16:creationId xmlns:a16="http://schemas.microsoft.com/office/drawing/2014/main" id="{BD812F76-32A7-4DB6-80DA-62140642F15A}"/>
              </a:ext>
            </a:extLst>
          </p:cNvPr>
          <p:cNvSpPr txBox="1"/>
          <p:nvPr/>
        </p:nvSpPr>
        <p:spPr>
          <a:xfrm>
            <a:off x="1930419" y="5205628"/>
            <a:ext cx="3076099" cy="286617"/>
          </a:xfrm>
          <a:prstGeom prst="rect">
            <a:avLst/>
          </a:prstGeom>
        </p:spPr>
        <p:txBody>
          <a:bodyPr vert="horz" wrap="square" lIns="0" tIns="9525" rIns="0" bIns="0" rtlCol="0">
            <a:spAutoFit/>
          </a:bodyPr>
          <a:lstStyle/>
          <a:p>
            <a:pPr marL="9525">
              <a:spcBef>
                <a:spcPts val="75"/>
              </a:spcBef>
            </a:pPr>
            <a:r>
              <a:rPr sz="1800" b="1" spc="-4" dirty="0">
                <a:latin typeface="Calibri"/>
                <a:cs typeface="Calibri"/>
              </a:rPr>
              <a:t>is </a:t>
            </a:r>
            <a:r>
              <a:rPr sz="1800" b="1" dirty="0">
                <a:latin typeface="Calibri"/>
                <a:cs typeface="Calibri"/>
              </a:rPr>
              <a:t>the inner </a:t>
            </a:r>
            <a:r>
              <a:rPr sz="1800" b="1" spc="-8" dirty="0">
                <a:latin typeface="Calibri"/>
                <a:cs typeface="Calibri"/>
              </a:rPr>
              <a:t>product </a:t>
            </a:r>
            <a:r>
              <a:rPr sz="1800" b="1" spc="-4" dirty="0">
                <a:latin typeface="Calibri"/>
                <a:cs typeface="Calibri"/>
              </a:rPr>
              <a:t>of </a:t>
            </a:r>
            <a:r>
              <a:rPr sz="1800" b="1" dirty="0">
                <a:latin typeface="Calibri"/>
                <a:cs typeface="Calibri"/>
              </a:rPr>
              <a:t>the</a:t>
            </a:r>
            <a:r>
              <a:rPr sz="1800" b="1" spc="-38" dirty="0">
                <a:latin typeface="Calibri"/>
                <a:cs typeface="Calibri"/>
              </a:rPr>
              <a:t> </a:t>
            </a:r>
            <a:r>
              <a:rPr sz="1800" b="1" spc="-11" dirty="0">
                <a:latin typeface="Calibri"/>
                <a:cs typeface="Calibri"/>
              </a:rPr>
              <a:t>patch</a:t>
            </a:r>
            <a:endParaRPr sz="1800">
              <a:latin typeface="Calibri"/>
              <a:cs typeface="Calibri"/>
            </a:endParaRPr>
          </a:p>
        </p:txBody>
      </p:sp>
      <p:sp>
        <p:nvSpPr>
          <p:cNvPr id="25" name="object 17">
            <a:extLst>
              <a:ext uri="{FF2B5EF4-FFF2-40B4-BE49-F238E27FC236}">
                <a16:creationId xmlns:a16="http://schemas.microsoft.com/office/drawing/2014/main" id="{A548FE1D-2A13-4008-AC54-8CC75094E6F6}"/>
              </a:ext>
            </a:extLst>
          </p:cNvPr>
          <p:cNvSpPr txBox="1"/>
          <p:nvPr/>
        </p:nvSpPr>
        <p:spPr>
          <a:xfrm>
            <a:off x="6061606" y="5205628"/>
            <a:ext cx="1256348" cy="286617"/>
          </a:xfrm>
          <a:prstGeom prst="rect">
            <a:avLst/>
          </a:prstGeom>
        </p:spPr>
        <p:txBody>
          <a:bodyPr vert="horz" wrap="square" lIns="0" tIns="9525" rIns="0" bIns="0" rtlCol="0">
            <a:spAutoFit/>
          </a:bodyPr>
          <a:lstStyle/>
          <a:p>
            <a:pPr marL="9525">
              <a:spcBef>
                <a:spcPts val="75"/>
              </a:spcBef>
            </a:pPr>
            <a:r>
              <a:rPr sz="1800" b="1" dirty="0">
                <a:latin typeface="Calibri"/>
                <a:cs typeface="Calibri"/>
              </a:rPr>
              <a:t>and the</a:t>
            </a:r>
            <a:r>
              <a:rPr sz="1800" b="1" spc="-56" dirty="0">
                <a:latin typeface="Calibri"/>
                <a:cs typeface="Calibri"/>
              </a:rPr>
              <a:t> </a:t>
            </a:r>
            <a:r>
              <a:rPr sz="1800" b="1" spc="-8" dirty="0">
                <a:latin typeface="Calibri"/>
                <a:cs typeface="Calibri"/>
              </a:rPr>
              <a:t>filter</a:t>
            </a:r>
            <a:endParaRPr sz="1800">
              <a:latin typeface="Calibri"/>
              <a:cs typeface="Calibri"/>
            </a:endParaRPr>
          </a:p>
        </p:txBody>
      </p:sp>
      <p:sp>
        <p:nvSpPr>
          <p:cNvPr id="26" name="object 18">
            <a:extLst>
              <a:ext uri="{FF2B5EF4-FFF2-40B4-BE49-F238E27FC236}">
                <a16:creationId xmlns:a16="http://schemas.microsoft.com/office/drawing/2014/main" id="{81A8572B-9960-4E30-A646-9D2870B25291}"/>
              </a:ext>
            </a:extLst>
          </p:cNvPr>
          <p:cNvSpPr txBox="1"/>
          <p:nvPr/>
        </p:nvSpPr>
        <p:spPr>
          <a:xfrm>
            <a:off x="8219397" y="5205628"/>
            <a:ext cx="80486" cy="286617"/>
          </a:xfrm>
          <a:prstGeom prst="rect">
            <a:avLst/>
          </a:prstGeom>
        </p:spPr>
        <p:txBody>
          <a:bodyPr vert="horz" wrap="square" lIns="0" tIns="9525" rIns="0" bIns="0" rtlCol="0">
            <a:spAutoFit/>
          </a:bodyPr>
          <a:lstStyle/>
          <a:p>
            <a:pPr marL="9525">
              <a:spcBef>
                <a:spcPts val="75"/>
              </a:spcBef>
            </a:pPr>
            <a:r>
              <a:rPr sz="1800" b="1" dirty="0">
                <a:latin typeface="Calibri"/>
                <a:cs typeface="Calibri"/>
              </a:rPr>
              <a:t>.</a:t>
            </a:r>
            <a:endParaRPr sz="1800">
              <a:latin typeface="Calibri"/>
              <a:cs typeface="Calibri"/>
            </a:endParaRPr>
          </a:p>
        </p:txBody>
      </p:sp>
      <p:sp>
        <p:nvSpPr>
          <p:cNvPr id="27" name="object 19">
            <a:extLst>
              <a:ext uri="{FF2B5EF4-FFF2-40B4-BE49-F238E27FC236}">
                <a16:creationId xmlns:a16="http://schemas.microsoft.com/office/drawing/2014/main" id="{3C68B05C-DEDB-4D31-9B08-446D4A88A566}"/>
              </a:ext>
            </a:extLst>
          </p:cNvPr>
          <p:cNvSpPr/>
          <p:nvPr/>
        </p:nvSpPr>
        <p:spPr>
          <a:xfrm>
            <a:off x="5116962" y="5016567"/>
            <a:ext cx="801529" cy="721995"/>
          </a:xfrm>
          <a:custGeom>
            <a:avLst/>
            <a:gdLst/>
            <a:ahLst/>
            <a:cxnLst/>
            <a:rect l="l" t="t" r="r" b="b"/>
            <a:pathLst>
              <a:path w="1068704" h="962659">
                <a:moveTo>
                  <a:pt x="0" y="0"/>
                </a:moveTo>
                <a:lnTo>
                  <a:pt x="1068697" y="0"/>
                </a:lnTo>
                <a:lnTo>
                  <a:pt x="1068697" y="962541"/>
                </a:lnTo>
                <a:lnTo>
                  <a:pt x="0" y="962541"/>
                </a:lnTo>
                <a:lnTo>
                  <a:pt x="0" y="0"/>
                </a:lnTo>
                <a:close/>
              </a:path>
            </a:pathLst>
          </a:custGeom>
          <a:ln w="38100">
            <a:solidFill>
              <a:srgbClr val="FF0000"/>
            </a:solidFill>
          </a:ln>
        </p:spPr>
        <p:txBody>
          <a:bodyPr wrap="square" lIns="0" tIns="0" rIns="0" bIns="0" rtlCol="0"/>
          <a:lstStyle/>
          <a:p>
            <a:endParaRPr sz="1800"/>
          </a:p>
        </p:txBody>
      </p:sp>
      <p:sp>
        <p:nvSpPr>
          <p:cNvPr id="28" name="object 12">
            <a:extLst>
              <a:ext uri="{FF2B5EF4-FFF2-40B4-BE49-F238E27FC236}">
                <a16:creationId xmlns:a16="http://schemas.microsoft.com/office/drawing/2014/main" id="{3F4F7FED-FAF5-4BE2-A454-432842617C61}"/>
              </a:ext>
            </a:extLst>
          </p:cNvPr>
          <p:cNvSpPr/>
          <p:nvPr/>
        </p:nvSpPr>
        <p:spPr>
          <a:xfrm>
            <a:off x="5143034" y="5021537"/>
            <a:ext cx="759323" cy="714067"/>
          </a:xfrm>
          <a:prstGeom prst="rect">
            <a:avLst/>
          </a:prstGeom>
          <a:blipFill>
            <a:blip r:embed="rId5" cstate="print"/>
            <a:stretch>
              <a:fillRect/>
            </a:stretch>
          </a:blipFill>
        </p:spPr>
        <p:txBody>
          <a:bodyPr wrap="square" lIns="0" tIns="0" rIns="0" bIns="0" rtlCol="0"/>
          <a:lstStyle/>
          <a:p>
            <a:endParaRPr sz="1800"/>
          </a:p>
        </p:txBody>
      </p:sp>
      <p:sp>
        <p:nvSpPr>
          <p:cNvPr id="32" name="标题 28"/>
          <p:cNvSpPr txBox="1">
            <a:spLocks noGrp="1"/>
          </p:cNvSpPr>
          <p:nvPr>
            <p:ph type="title"/>
          </p:nvPr>
        </p:nvSpPr>
        <p:spPr>
          <a:xfrm>
            <a:off x="685800" y="408057"/>
            <a:ext cx="7772400" cy="707886"/>
          </a:xfrm>
          <a:prstGeom prst="rect">
            <a:avLst/>
          </a:prstGeom>
          <a:noFill/>
        </p:spPr>
        <p:txBody>
          <a:bodyPr wrap="square" rtlCol="0">
            <a:spAutoFit/>
          </a:bodyPr>
          <a:lstStyle/>
          <a:p>
            <a:r>
              <a:rPr lang="zh-CN" altLang="en-US" sz="4000" dirty="0">
                <a:solidFill>
                  <a:srgbClr val="FF0000"/>
                </a:solidFill>
                <a:latin typeface="Arial Black" panose="020B0A04020102020204" pitchFamily="34" charset="0"/>
              </a:rPr>
              <a:t>矩阵</a:t>
            </a:r>
            <a:r>
              <a:rPr lang="zh-CN" altLang="en-US" sz="4000" dirty="0">
                <a:solidFill>
                  <a:srgbClr val="FF0000"/>
                </a:solidFill>
              </a:rPr>
              <a:t>卷积计算示例</a:t>
            </a:r>
          </a:p>
        </p:txBody>
      </p:sp>
    </p:spTree>
    <p:extLst>
      <p:ext uri="{BB962C8B-B14F-4D97-AF65-F5344CB8AC3E}">
        <p14:creationId xmlns:p14="http://schemas.microsoft.com/office/powerpoint/2010/main" val="46068518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D78D6B4-6DD9-41F5-8FC0-EBAC7B14BC1E}"/>
              </a:ext>
            </a:extLst>
          </p:cNvPr>
          <p:cNvSpPr>
            <a:spLocks noGrp="1"/>
          </p:cNvSpPr>
          <p:nvPr>
            <p:ph idx="1"/>
          </p:nvPr>
        </p:nvSpPr>
        <p:spPr/>
        <p:txBody>
          <a:bodyPr/>
          <a:lstStyle/>
          <a:p>
            <a:endParaRPr lang="en-US" dirty="0"/>
          </a:p>
        </p:txBody>
      </p:sp>
      <p:sp>
        <p:nvSpPr>
          <p:cNvPr id="4" name="object 3">
            <a:extLst>
              <a:ext uri="{FF2B5EF4-FFF2-40B4-BE49-F238E27FC236}">
                <a16:creationId xmlns:a16="http://schemas.microsoft.com/office/drawing/2014/main" id="{86290A6F-5AB3-4FEC-B485-189B8F9AB71C}"/>
              </a:ext>
            </a:extLst>
          </p:cNvPr>
          <p:cNvSpPr/>
          <p:nvPr/>
        </p:nvSpPr>
        <p:spPr>
          <a:xfrm>
            <a:off x="2433894" y="2226469"/>
            <a:ext cx="1310008" cy="1303139"/>
          </a:xfrm>
          <a:prstGeom prst="rect">
            <a:avLst/>
          </a:prstGeom>
          <a:blipFill>
            <a:blip r:embed="rId2" cstate="print"/>
            <a:stretch>
              <a:fillRect/>
            </a:stretch>
          </a:blipFill>
        </p:spPr>
        <p:txBody>
          <a:bodyPr wrap="square" lIns="0" tIns="0" rIns="0" bIns="0" rtlCol="0"/>
          <a:lstStyle/>
          <a:p>
            <a:endParaRPr sz="1800"/>
          </a:p>
        </p:txBody>
      </p:sp>
      <p:sp>
        <p:nvSpPr>
          <p:cNvPr id="5" name="object 4">
            <a:extLst>
              <a:ext uri="{FF2B5EF4-FFF2-40B4-BE49-F238E27FC236}">
                <a16:creationId xmlns:a16="http://schemas.microsoft.com/office/drawing/2014/main" id="{B4B2544A-D5C2-41ED-84EE-3294CC584E39}"/>
              </a:ext>
            </a:extLst>
          </p:cNvPr>
          <p:cNvSpPr/>
          <p:nvPr/>
        </p:nvSpPr>
        <p:spPr>
          <a:xfrm>
            <a:off x="6159362" y="2545810"/>
            <a:ext cx="763311" cy="719559"/>
          </a:xfrm>
          <a:prstGeom prst="rect">
            <a:avLst/>
          </a:prstGeom>
          <a:blipFill>
            <a:blip r:embed="rId3" cstate="print"/>
            <a:stretch>
              <a:fillRect/>
            </a:stretch>
          </a:blipFill>
        </p:spPr>
        <p:txBody>
          <a:bodyPr wrap="square" lIns="0" tIns="0" rIns="0" bIns="0" rtlCol="0"/>
          <a:lstStyle/>
          <a:p>
            <a:endParaRPr sz="1800"/>
          </a:p>
        </p:txBody>
      </p:sp>
      <p:sp>
        <p:nvSpPr>
          <p:cNvPr id="6" name="object 5">
            <a:extLst>
              <a:ext uri="{FF2B5EF4-FFF2-40B4-BE49-F238E27FC236}">
                <a16:creationId xmlns:a16="http://schemas.microsoft.com/office/drawing/2014/main" id="{2CE4B5C0-FE5F-45C2-8C2B-F64CF2AF732A}"/>
              </a:ext>
            </a:extLst>
          </p:cNvPr>
          <p:cNvSpPr txBox="1"/>
          <p:nvPr/>
        </p:nvSpPr>
        <p:spPr>
          <a:xfrm>
            <a:off x="1065767" y="2611267"/>
            <a:ext cx="1159669" cy="563616"/>
          </a:xfrm>
          <a:prstGeom prst="rect">
            <a:avLst/>
          </a:prstGeom>
        </p:spPr>
        <p:txBody>
          <a:bodyPr vert="horz" wrap="square" lIns="0" tIns="9525" rIns="0" bIns="0" rtlCol="0">
            <a:spAutoFit/>
          </a:bodyPr>
          <a:lstStyle/>
          <a:p>
            <a:pPr algn="ctr">
              <a:spcBef>
                <a:spcPts val="75"/>
              </a:spcBef>
            </a:pPr>
            <a:r>
              <a:rPr sz="1800" b="1" spc="-4" dirty="0">
                <a:latin typeface="Calibri"/>
                <a:cs typeface="Calibri"/>
              </a:rPr>
              <a:t>Input</a:t>
            </a:r>
            <a:r>
              <a:rPr sz="1800" b="1" spc="-53" dirty="0">
                <a:latin typeface="Calibri"/>
                <a:cs typeface="Calibri"/>
              </a:rPr>
              <a:t> </a:t>
            </a:r>
            <a:r>
              <a:rPr sz="1800" b="1" spc="-8" dirty="0">
                <a:latin typeface="Calibri"/>
                <a:cs typeface="Calibri"/>
              </a:rPr>
              <a:t>Image</a:t>
            </a:r>
            <a:endParaRPr sz="1800">
              <a:latin typeface="Calibri"/>
              <a:cs typeface="Calibri"/>
            </a:endParaRPr>
          </a:p>
          <a:p>
            <a:pPr marL="12383" algn="ctr">
              <a:spcBef>
                <a:spcPts val="15"/>
              </a:spcBef>
            </a:pPr>
            <a:r>
              <a:rPr sz="1800" spc="-4" dirty="0">
                <a:solidFill>
                  <a:srgbClr val="2F5597"/>
                </a:solidFill>
                <a:latin typeface="Cambria Math"/>
                <a:cs typeface="Cambria Math"/>
              </a:rPr>
              <a:t>5×5</a:t>
            </a:r>
            <a:endParaRPr sz="1800">
              <a:latin typeface="Cambria Math"/>
              <a:cs typeface="Cambria Math"/>
            </a:endParaRPr>
          </a:p>
        </p:txBody>
      </p:sp>
      <p:sp>
        <p:nvSpPr>
          <p:cNvPr id="7" name="object 6">
            <a:extLst>
              <a:ext uri="{FF2B5EF4-FFF2-40B4-BE49-F238E27FC236}">
                <a16:creationId xmlns:a16="http://schemas.microsoft.com/office/drawing/2014/main" id="{45F3F94D-57DC-4373-8E07-C8B64FB19188}"/>
              </a:ext>
            </a:extLst>
          </p:cNvPr>
          <p:cNvSpPr txBox="1"/>
          <p:nvPr/>
        </p:nvSpPr>
        <p:spPr>
          <a:xfrm>
            <a:off x="4771578" y="2638816"/>
            <a:ext cx="1314450" cy="563616"/>
          </a:xfrm>
          <a:prstGeom prst="rect">
            <a:avLst/>
          </a:prstGeom>
        </p:spPr>
        <p:txBody>
          <a:bodyPr vert="horz" wrap="square" lIns="0" tIns="9525" rIns="0" bIns="0" rtlCol="0">
            <a:spAutoFit/>
          </a:bodyPr>
          <a:lstStyle/>
          <a:p>
            <a:pPr algn="ctr">
              <a:spcBef>
                <a:spcPts val="75"/>
              </a:spcBef>
            </a:pPr>
            <a:r>
              <a:rPr sz="1800" b="1" spc="-8" dirty="0">
                <a:latin typeface="Calibri"/>
                <a:cs typeface="Calibri"/>
              </a:rPr>
              <a:t>Filter</a:t>
            </a:r>
            <a:r>
              <a:rPr sz="1800" b="1" spc="-45" dirty="0">
                <a:latin typeface="Calibri"/>
                <a:cs typeface="Calibri"/>
              </a:rPr>
              <a:t> </a:t>
            </a:r>
            <a:r>
              <a:rPr sz="1800" b="1" spc="-8" dirty="0">
                <a:latin typeface="Calibri"/>
                <a:cs typeface="Calibri"/>
              </a:rPr>
              <a:t>(Kernel)</a:t>
            </a:r>
            <a:endParaRPr sz="1800">
              <a:latin typeface="Calibri"/>
              <a:cs typeface="Calibri"/>
            </a:endParaRPr>
          </a:p>
          <a:p>
            <a:pPr marL="13811" algn="ctr">
              <a:spcBef>
                <a:spcPts val="15"/>
              </a:spcBef>
            </a:pPr>
            <a:r>
              <a:rPr sz="1800" spc="-4" dirty="0">
                <a:solidFill>
                  <a:srgbClr val="FF0000"/>
                </a:solidFill>
                <a:latin typeface="Cambria Math"/>
                <a:cs typeface="Cambria Math"/>
              </a:rPr>
              <a:t>3×3</a:t>
            </a:r>
            <a:endParaRPr sz="1800">
              <a:latin typeface="Cambria Math"/>
              <a:cs typeface="Cambria Math"/>
            </a:endParaRPr>
          </a:p>
        </p:txBody>
      </p:sp>
      <p:sp>
        <p:nvSpPr>
          <p:cNvPr id="9" name="object 8">
            <a:extLst>
              <a:ext uri="{FF2B5EF4-FFF2-40B4-BE49-F238E27FC236}">
                <a16:creationId xmlns:a16="http://schemas.microsoft.com/office/drawing/2014/main" id="{92470405-FC7B-4CEF-ABB6-F44C733831ED}"/>
              </a:ext>
            </a:extLst>
          </p:cNvPr>
          <p:cNvSpPr/>
          <p:nvPr/>
        </p:nvSpPr>
        <p:spPr>
          <a:xfrm>
            <a:off x="2949517" y="2740462"/>
            <a:ext cx="794385" cy="789146"/>
          </a:xfrm>
          <a:custGeom>
            <a:avLst/>
            <a:gdLst/>
            <a:ahLst/>
            <a:cxnLst/>
            <a:rect l="l" t="t" r="r" b="b"/>
            <a:pathLst>
              <a:path w="1059179" h="1052195">
                <a:moveTo>
                  <a:pt x="0" y="0"/>
                </a:moveTo>
                <a:lnTo>
                  <a:pt x="1058865" y="0"/>
                </a:lnTo>
                <a:lnTo>
                  <a:pt x="1058865" y="1051721"/>
                </a:lnTo>
                <a:lnTo>
                  <a:pt x="0" y="1051721"/>
                </a:lnTo>
                <a:lnTo>
                  <a:pt x="0" y="0"/>
                </a:lnTo>
                <a:close/>
              </a:path>
            </a:pathLst>
          </a:custGeom>
          <a:ln w="38100">
            <a:solidFill>
              <a:srgbClr val="FF0000"/>
            </a:solidFill>
          </a:ln>
        </p:spPr>
        <p:txBody>
          <a:bodyPr wrap="square" lIns="0" tIns="0" rIns="0" bIns="0" rtlCol="0"/>
          <a:lstStyle/>
          <a:p>
            <a:endParaRPr sz="1800"/>
          </a:p>
        </p:txBody>
      </p:sp>
      <p:sp>
        <p:nvSpPr>
          <p:cNvPr id="16" name="object 7">
            <a:extLst>
              <a:ext uri="{FF2B5EF4-FFF2-40B4-BE49-F238E27FC236}">
                <a16:creationId xmlns:a16="http://schemas.microsoft.com/office/drawing/2014/main" id="{62BC5957-B4BA-4F1A-A0DA-AA5C4AD2D9A0}"/>
              </a:ext>
            </a:extLst>
          </p:cNvPr>
          <p:cNvSpPr/>
          <p:nvPr/>
        </p:nvSpPr>
        <p:spPr>
          <a:xfrm>
            <a:off x="4169530" y="3529607"/>
            <a:ext cx="121589" cy="383474"/>
          </a:xfrm>
          <a:custGeom>
            <a:avLst/>
            <a:gdLst/>
            <a:ahLst/>
            <a:cxnLst/>
            <a:rect l="l" t="t" r="r" b="b"/>
            <a:pathLst>
              <a:path w="171450" h="1116964">
                <a:moveTo>
                  <a:pt x="171450" y="944956"/>
                </a:moveTo>
                <a:lnTo>
                  <a:pt x="0" y="944956"/>
                </a:lnTo>
                <a:lnTo>
                  <a:pt x="85725" y="1116406"/>
                </a:lnTo>
                <a:lnTo>
                  <a:pt x="171450" y="944956"/>
                </a:lnTo>
                <a:close/>
              </a:path>
              <a:path w="171450" h="1116964">
                <a:moveTo>
                  <a:pt x="114300" y="0"/>
                </a:moveTo>
                <a:lnTo>
                  <a:pt x="57150" y="0"/>
                </a:lnTo>
                <a:lnTo>
                  <a:pt x="57150" y="944956"/>
                </a:lnTo>
                <a:lnTo>
                  <a:pt x="114300" y="944956"/>
                </a:lnTo>
                <a:lnTo>
                  <a:pt x="114300" y="0"/>
                </a:lnTo>
                <a:close/>
              </a:path>
            </a:pathLst>
          </a:custGeom>
          <a:solidFill>
            <a:srgbClr val="000000"/>
          </a:solidFill>
        </p:spPr>
        <p:txBody>
          <a:bodyPr wrap="square" lIns="0" tIns="0" rIns="0" bIns="0" rtlCol="0"/>
          <a:lstStyle/>
          <a:p>
            <a:endParaRPr sz="1800"/>
          </a:p>
        </p:txBody>
      </p:sp>
      <p:sp>
        <p:nvSpPr>
          <p:cNvPr id="17" name="object 8">
            <a:extLst>
              <a:ext uri="{FF2B5EF4-FFF2-40B4-BE49-F238E27FC236}">
                <a16:creationId xmlns:a16="http://schemas.microsoft.com/office/drawing/2014/main" id="{4A953118-5E90-4ED9-BEDB-86B7C39E7680}"/>
              </a:ext>
            </a:extLst>
          </p:cNvPr>
          <p:cNvSpPr txBox="1"/>
          <p:nvPr/>
        </p:nvSpPr>
        <p:spPr>
          <a:xfrm>
            <a:off x="4836082" y="3579943"/>
            <a:ext cx="1233964" cy="286617"/>
          </a:xfrm>
          <a:prstGeom prst="rect">
            <a:avLst/>
          </a:prstGeom>
        </p:spPr>
        <p:txBody>
          <a:bodyPr vert="horz" wrap="square" lIns="0" tIns="9525" rIns="0" bIns="0" rtlCol="0">
            <a:spAutoFit/>
          </a:bodyPr>
          <a:lstStyle/>
          <a:p>
            <a:pPr marL="9525">
              <a:spcBef>
                <a:spcPts val="75"/>
              </a:spcBef>
            </a:pPr>
            <a:r>
              <a:rPr sz="1800" b="1" spc="-8" dirty="0">
                <a:latin typeface="Calibri"/>
                <a:cs typeface="Calibri"/>
              </a:rPr>
              <a:t>Convolution:</a:t>
            </a:r>
            <a:endParaRPr sz="1800" dirty="0">
              <a:latin typeface="Calibri"/>
              <a:cs typeface="Calibri"/>
            </a:endParaRPr>
          </a:p>
        </p:txBody>
      </p:sp>
      <p:sp>
        <p:nvSpPr>
          <p:cNvPr id="18" name="object 9">
            <a:extLst>
              <a:ext uri="{FF2B5EF4-FFF2-40B4-BE49-F238E27FC236}">
                <a16:creationId xmlns:a16="http://schemas.microsoft.com/office/drawing/2014/main" id="{EDE9422E-E8FF-4F4F-9560-62519415F399}"/>
              </a:ext>
            </a:extLst>
          </p:cNvPr>
          <p:cNvSpPr/>
          <p:nvPr/>
        </p:nvSpPr>
        <p:spPr>
          <a:xfrm>
            <a:off x="3798890" y="3980896"/>
            <a:ext cx="807032" cy="807032"/>
          </a:xfrm>
          <a:prstGeom prst="rect">
            <a:avLst/>
          </a:prstGeom>
          <a:blipFill>
            <a:blip r:embed="rId4" cstate="print"/>
            <a:stretch>
              <a:fillRect/>
            </a:stretch>
          </a:blipFill>
        </p:spPr>
        <p:txBody>
          <a:bodyPr wrap="square" lIns="0" tIns="0" rIns="0" bIns="0" rtlCol="0"/>
          <a:lstStyle/>
          <a:p>
            <a:endParaRPr sz="1800"/>
          </a:p>
        </p:txBody>
      </p:sp>
      <p:sp>
        <p:nvSpPr>
          <p:cNvPr id="20" name="Rectangle 19">
            <a:extLst>
              <a:ext uri="{FF2B5EF4-FFF2-40B4-BE49-F238E27FC236}">
                <a16:creationId xmlns:a16="http://schemas.microsoft.com/office/drawing/2014/main" id="{014125FF-E0FA-4AF9-A55A-772349AD825E}"/>
              </a:ext>
            </a:extLst>
          </p:cNvPr>
          <p:cNvSpPr/>
          <p:nvPr/>
        </p:nvSpPr>
        <p:spPr>
          <a:xfrm>
            <a:off x="4373218" y="4055018"/>
            <a:ext cx="4572000" cy="646331"/>
          </a:xfrm>
          <a:prstGeom prst="rect">
            <a:avLst/>
          </a:prstGeom>
        </p:spPr>
        <p:txBody>
          <a:bodyPr>
            <a:spAutoFit/>
          </a:bodyPr>
          <a:lstStyle/>
          <a:p>
            <a:pPr marL="529590"/>
            <a:r>
              <a:rPr lang="en-US" sz="1800" b="1" spc="-8" dirty="0">
                <a:cs typeface="Calibri"/>
              </a:rPr>
              <a:t>Result</a:t>
            </a:r>
            <a:endParaRPr lang="en-US" sz="1800" dirty="0">
              <a:cs typeface="Calibri"/>
            </a:endParaRPr>
          </a:p>
          <a:p>
            <a:pPr marL="620554">
              <a:spcBef>
                <a:spcPts val="15"/>
              </a:spcBef>
            </a:pPr>
            <a:r>
              <a:rPr lang="en-US" sz="1800" spc="-4" dirty="0">
                <a:latin typeface="Cambria Math"/>
                <a:cs typeface="Cambria Math"/>
              </a:rPr>
              <a:t>3×3</a:t>
            </a:r>
            <a:endParaRPr lang="en-US" sz="1800" dirty="0">
              <a:latin typeface="Cambria Math"/>
              <a:cs typeface="Cambria Math"/>
            </a:endParaRPr>
          </a:p>
        </p:txBody>
      </p:sp>
      <p:sp>
        <p:nvSpPr>
          <p:cNvPr id="15" name="object 11">
            <a:extLst>
              <a:ext uri="{FF2B5EF4-FFF2-40B4-BE49-F238E27FC236}">
                <a16:creationId xmlns:a16="http://schemas.microsoft.com/office/drawing/2014/main" id="{71D7F54C-ED64-4231-AD60-A9E54C152332}"/>
              </a:ext>
            </a:extLst>
          </p:cNvPr>
          <p:cNvSpPr/>
          <p:nvPr/>
        </p:nvSpPr>
        <p:spPr>
          <a:xfrm>
            <a:off x="4336547" y="4519435"/>
            <a:ext cx="266700" cy="260033"/>
          </a:xfrm>
          <a:custGeom>
            <a:avLst/>
            <a:gdLst/>
            <a:ahLst/>
            <a:cxnLst/>
            <a:rect l="l" t="t" r="r" b="b"/>
            <a:pathLst>
              <a:path w="355600" h="346710">
                <a:moveTo>
                  <a:pt x="0" y="0"/>
                </a:moveTo>
                <a:lnTo>
                  <a:pt x="354978" y="0"/>
                </a:lnTo>
                <a:lnTo>
                  <a:pt x="354978" y="346667"/>
                </a:lnTo>
                <a:lnTo>
                  <a:pt x="0" y="346667"/>
                </a:lnTo>
                <a:lnTo>
                  <a:pt x="0" y="0"/>
                </a:lnTo>
                <a:close/>
              </a:path>
            </a:pathLst>
          </a:custGeom>
          <a:ln w="57150">
            <a:solidFill>
              <a:srgbClr val="FF0000"/>
            </a:solidFill>
          </a:ln>
        </p:spPr>
        <p:txBody>
          <a:bodyPr wrap="square" lIns="0" tIns="0" rIns="0" bIns="0" rtlCol="0"/>
          <a:lstStyle/>
          <a:p>
            <a:endParaRPr sz="1800"/>
          </a:p>
        </p:txBody>
      </p:sp>
      <p:sp>
        <p:nvSpPr>
          <p:cNvPr id="21" name="object 13">
            <a:extLst>
              <a:ext uri="{FF2B5EF4-FFF2-40B4-BE49-F238E27FC236}">
                <a16:creationId xmlns:a16="http://schemas.microsoft.com/office/drawing/2014/main" id="{A703AFC4-E21A-4689-AEB2-D149EDC70A42}"/>
              </a:ext>
            </a:extLst>
          </p:cNvPr>
          <p:cNvSpPr/>
          <p:nvPr/>
        </p:nvSpPr>
        <p:spPr>
          <a:xfrm>
            <a:off x="7444679" y="5018913"/>
            <a:ext cx="763311" cy="719559"/>
          </a:xfrm>
          <a:prstGeom prst="rect">
            <a:avLst/>
          </a:prstGeom>
          <a:blipFill>
            <a:blip r:embed="rId3" cstate="print"/>
            <a:stretch>
              <a:fillRect/>
            </a:stretch>
          </a:blipFill>
        </p:spPr>
        <p:txBody>
          <a:bodyPr wrap="square" lIns="0" tIns="0" rIns="0" bIns="0" rtlCol="0"/>
          <a:lstStyle/>
          <a:p>
            <a:endParaRPr sz="1800"/>
          </a:p>
        </p:txBody>
      </p:sp>
      <p:sp>
        <p:nvSpPr>
          <p:cNvPr id="22" name="object 14">
            <a:extLst>
              <a:ext uri="{FF2B5EF4-FFF2-40B4-BE49-F238E27FC236}">
                <a16:creationId xmlns:a16="http://schemas.microsoft.com/office/drawing/2014/main" id="{010F626C-B572-46C2-84C0-4EBF0030D689}"/>
              </a:ext>
            </a:extLst>
          </p:cNvPr>
          <p:cNvSpPr txBox="1"/>
          <p:nvPr/>
        </p:nvSpPr>
        <p:spPr>
          <a:xfrm>
            <a:off x="593246" y="5205628"/>
            <a:ext cx="933450" cy="286617"/>
          </a:xfrm>
          <a:prstGeom prst="rect">
            <a:avLst/>
          </a:prstGeom>
        </p:spPr>
        <p:txBody>
          <a:bodyPr vert="horz" wrap="square" lIns="0" tIns="9525" rIns="0" bIns="0" rtlCol="0">
            <a:spAutoFit/>
          </a:bodyPr>
          <a:lstStyle/>
          <a:p>
            <a:pPr marL="9525">
              <a:spcBef>
                <a:spcPts val="75"/>
              </a:spcBef>
            </a:pPr>
            <a:r>
              <a:rPr sz="1800" b="1" spc="-4" dirty="0">
                <a:latin typeface="Calibri"/>
                <a:cs typeface="Calibri"/>
              </a:rPr>
              <a:t>The</a:t>
            </a:r>
            <a:r>
              <a:rPr sz="1800" b="1" spc="-56" dirty="0">
                <a:latin typeface="Calibri"/>
                <a:cs typeface="Calibri"/>
              </a:rPr>
              <a:t> </a:t>
            </a:r>
            <a:r>
              <a:rPr sz="1800" b="1" spc="-8" dirty="0">
                <a:latin typeface="Calibri"/>
                <a:cs typeface="Calibri"/>
              </a:rPr>
              <a:t>value</a:t>
            </a:r>
            <a:endParaRPr sz="1800" dirty="0">
              <a:latin typeface="Calibri"/>
              <a:cs typeface="Calibri"/>
            </a:endParaRPr>
          </a:p>
        </p:txBody>
      </p:sp>
      <p:sp>
        <p:nvSpPr>
          <p:cNvPr id="23" name="object 15">
            <a:extLst>
              <a:ext uri="{FF2B5EF4-FFF2-40B4-BE49-F238E27FC236}">
                <a16:creationId xmlns:a16="http://schemas.microsoft.com/office/drawing/2014/main" id="{E6E59B7C-F1FB-4E64-A6FE-3B211E393229}"/>
              </a:ext>
            </a:extLst>
          </p:cNvPr>
          <p:cNvSpPr txBox="1"/>
          <p:nvPr/>
        </p:nvSpPr>
        <p:spPr>
          <a:xfrm>
            <a:off x="1597928" y="5244263"/>
            <a:ext cx="266700" cy="243656"/>
          </a:xfrm>
          <a:prstGeom prst="rect">
            <a:avLst/>
          </a:prstGeom>
          <a:solidFill>
            <a:srgbClr val="FDB1B1"/>
          </a:solidFill>
          <a:ln w="57150">
            <a:solidFill>
              <a:srgbClr val="FF0000"/>
            </a:solidFill>
          </a:ln>
        </p:spPr>
        <p:txBody>
          <a:bodyPr vert="horz" wrap="square" lIns="0" tIns="0" rIns="0" bIns="0" rtlCol="0">
            <a:spAutoFit/>
          </a:bodyPr>
          <a:lstStyle/>
          <a:p>
            <a:pPr marL="72866">
              <a:lnSpc>
                <a:spcPts val="1931"/>
              </a:lnSpc>
            </a:pPr>
            <a:r>
              <a:rPr lang="en-US" sz="1800" b="1" dirty="0">
                <a:latin typeface="Calibri"/>
                <a:cs typeface="Calibri"/>
              </a:rPr>
              <a:t>4</a:t>
            </a:r>
            <a:endParaRPr sz="1800" dirty="0">
              <a:latin typeface="Calibri"/>
              <a:cs typeface="Calibri"/>
            </a:endParaRPr>
          </a:p>
        </p:txBody>
      </p:sp>
      <p:sp>
        <p:nvSpPr>
          <p:cNvPr id="24" name="object 16">
            <a:extLst>
              <a:ext uri="{FF2B5EF4-FFF2-40B4-BE49-F238E27FC236}">
                <a16:creationId xmlns:a16="http://schemas.microsoft.com/office/drawing/2014/main" id="{BD812F76-32A7-4DB6-80DA-62140642F15A}"/>
              </a:ext>
            </a:extLst>
          </p:cNvPr>
          <p:cNvSpPr txBox="1"/>
          <p:nvPr/>
        </p:nvSpPr>
        <p:spPr>
          <a:xfrm>
            <a:off x="1930419" y="5205628"/>
            <a:ext cx="3076099" cy="286617"/>
          </a:xfrm>
          <a:prstGeom prst="rect">
            <a:avLst/>
          </a:prstGeom>
        </p:spPr>
        <p:txBody>
          <a:bodyPr vert="horz" wrap="square" lIns="0" tIns="9525" rIns="0" bIns="0" rtlCol="0">
            <a:spAutoFit/>
          </a:bodyPr>
          <a:lstStyle/>
          <a:p>
            <a:pPr marL="9525">
              <a:spcBef>
                <a:spcPts val="75"/>
              </a:spcBef>
            </a:pPr>
            <a:r>
              <a:rPr sz="1800" b="1" spc="-4" dirty="0">
                <a:latin typeface="Calibri"/>
                <a:cs typeface="Calibri"/>
              </a:rPr>
              <a:t>is </a:t>
            </a:r>
            <a:r>
              <a:rPr sz="1800" b="1" dirty="0">
                <a:latin typeface="Calibri"/>
                <a:cs typeface="Calibri"/>
              </a:rPr>
              <a:t>the inner </a:t>
            </a:r>
            <a:r>
              <a:rPr sz="1800" b="1" spc="-8" dirty="0">
                <a:latin typeface="Calibri"/>
                <a:cs typeface="Calibri"/>
              </a:rPr>
              <a:t>product </a:t>
            </a:r>
            <a:r>
              <a:rPr sz="1800" b="1" spc="-4" dirty="0">
                <a:latin typeface="Calibri"/>
                <a:cs typeface="Calibri"/>
              </a:rPr>
              <a:t>of </a:t>
            </a:r>
            <a:r>
              <a:rPr sz="1800" b="1" dirty="0">
                <a:latin typeface="Calibri"/>
                <a:cs typeface="Calibri"/>
              </a:rPr>
              <a:t>the</a:t>
            </a:r>
            <a:r>
              <a:rPr sz="1800" b="1" spc="-38" dirty="0">
                <a:latin typeface="Calibri"/>
                <a:cs typeface="Calibri"/>
              </a:rPr>
              <a:t> </a:t>
            </a:r>
            <a:r>
              <a:rPr sz="1800" b="1" spc="-11" dirty="0">
                <a:latin typeface="Calibri"/>
                <a:cs typeface="Calibri"/>
              </a:rPr>
              <a:t>patch</a:t>
            </a:r>
            <a:endParaRPr sz="1800">
              <a:latin typeface="Calibri"/>
              <a:cs typeface="Calibri"/>
            </a:endParaRPr>
          </a:p>
        </p:txBody>
      </p:sp>
      <p:sp>
        <p:nvSpPr>
          <p:cNvPr id="25" name="object 17">
            <a:extLst>
              <a:ext uri="{FF2B5EF4-FFF2-40B4-BE49-F238E27FC236}">
                <a16:creationId xmlns:a16="http://schemas.microsoft.com/office/drawing/2014/main" id="{A548FE1D-2A13-4008-AC54-8CC75094E6F6}"/>
              </a:ext>
            </a:extLst>
          </p:cNvPr>
          <p:cNvSpPr txBox="1"/>
          <p:nvPr/>
        </p:nvSpPr>
        <p:spPr>
          <a:xfrm>
            <a:off x="6061606" y="5205628"/>
            <a:ext cx="1256348" cy="286617"/>
          </a:xfrm>
          <a:prstGeom prst="rect">
            <a:avLst/>
          </a:prstGeom>
        </p:spPr>
        <p:txBody>
          <a:bodyPr vert="horz" wrap="square" lIns="0" tIns="9525" rIns="0" bIns="0" rtlCol="0">
            <a:spAutoFit/>
          </a:bodyPr>
          <a:lstStyle/>
          <a:p>
            <a:pPr marL="9525">
              <a:spcBef>
                <a:spcPts val="75"/>
              </a:spcBef>
            </a:pPr>
            <a:r>
              <a:rPr sz="1800" b="1" dirty="0">
                <a:latin typeface="Calibri"/>
                <a:cs typeface="Calibri"/>
              </a:rPr>
              <a:t>and the</a:t>
            </a:r>
            <a:r>
              <a:rPr sz="1800" b="1" spc="-56" dirty="0">
                <a:latin typeface="Calibri"/>
                <a:cs typeface="Calibri"/>
              </a:rPr>
              <a:t> </a:t>
            </a:r>
            <a:r>
              <a:rPr sz="1800" b="1" spc="-8" dirty="0">
                <a:latin typeface="Calibri"/>
                <a:cs typeface="Calibri"/>
              </a:rPr>
              <a:t>filter</a:t>
            </a:r>
            <a:endParaRPr sz="1800">
              <a:latin typeface="Calibri"/>
              <a:cs typeface="Calibri"/>
            </a:endParaRPr>
          </a:p>
        </p:txBody>
      </p:sp>
      <p:sp>
        <p:nvSpPr>
          <p:cNvPr id="26" name="object 18">
            <a:extLst>
              <a:ext uri="{FF2B5EF4-FFF2-40B4-BE49-F238E27FC236}">
                <a16:creationId xmlns:a16="http://schemas.microsoft.com/office/drawing/2014/main" id="{81A8572B-9960-4E30-A646-9D2870B25291}"/>
              </a:ext>
            </a:extLst>
          </p:cNvPr>
          <p:cNvSpPr txBox="1"/>
          <p:nvPr/>
        </p:nvSpPr>
        <p:spPr>
          <a:xfrm>
            <a:off x="8219397" y="5205628"/>
            <a:ext cx="80486" cy="286617"/>
          </a:xfrm>
          <a:prstGeom prst="rect">
            <a:avLst/>
          </a:prstGeom>
        </p:spPr>
        <p:txBody>
          <a:bodyPr vert="horz" wrap="square" lIns="0" tIns="9525" rIns="0" bIns="0" rtlCol="0">
            <a:spAutoFit/>
          </a:bodyPr>
          <a:lstStyle/>
          <a:p>
            <a:pPr marL="9525">
              <a:spcBef>
                <a:spcPts val="75"/>
              </a:spcBef>
            </a:pPr>
            <a:r>
              <a:rPr sz="1800" b="1" dirty="0">
                <a:latin typeface="Calibri"/>
                <a:cs typeface="Calibri"/>
              </a:rPr>
              <a:t>.</a:t>
            </a:r>
            <a:endParaRPr sz="1800">
              <a:latin typeface="Calibri"/>
              <a:cs typeface="Calibri"/>
            </a:endParaRPr>
          </a:p>
        </p:txBody>
      </p:sp>
      <p:sp>
        <p:nvSpPr>
          <p:cNvPr id="27" name="object 19">
            <a:extLst>
              <a:ext uri="{FF2B5EF4-FFF2-40B4-BE49-F238E27FC236}">
                <a16:creationId xmlns:a16="http://schemas.microsoft.com/office/drawing/2014/main" id="{3C68B05C-DEDB-4D31-9B08-446D4A88A566}"/>
              </a:ext>
            </a:extLst>
          </p:cNvPr>
          <p:cNvSpPr/>
          <p:nvPr/>
        </p:nvSpPr>
        <p:spPr>
          <a:xfrm>
            <a:off x="5116962" y="5016567"/>
            <a:ext cx="801529" cy="721995"/>
          </a:xfrm>
          <a:custGeom>
            <a:avLst/>
            <a:gdLst/>
            <a:ahLst/>
            <a:cxnLst/>
            <a:rect l="l" t="t" r="r" b="b"/>
            <a:pathLst>
              <a:path w="1068704" h="962659">
                <a:moveTo>
                  <a:pt x="0" y="0"/>
                </a:moveTo>
                <a:lnTo>
                  <a:pt x="1068697" y="0"/>
                </a:lnTo>
                <a:lnTo>
                  <a:pt x="1068697" y="962541"/>
                </a:lnTo>
                <a:lnTo>
                  <a:pt x="0" y="962541"/>
                </a:lnTo>
                <a:lnTo>
                  <a:pt x="0" y="0"/>
                </a:lnTo>
                <a:close/>
              </a:path>
            </a:pathLst>
          </a:custGeom>
          <a:ln w="38100">
            <a:solidFill>
              <a:srgbClr val="FF0000"/>
            </a:solidFill>
          </a:ln>
        </p:spPr>
        <p:txBody>
          <a:bodyPr wrap="square" lIns="0" tIns="0" rIns="0" bIns="0" rtlCol="0"/>
          <a:lstStyle/>
          <a:p>
            <a:endParaRPr sz="1800"/>
          </a:p>
        </p:txBody>
      </p:sp>
      <p:sp>
        <p:nvSpPr>
          <p:cNvPr id="29" name="object 12">
            <a:extLst>
              <a:ext uri="{FF2B5EF4-FFF2-40B4-BE49-F238E27FC236}">
                <a16:creationId xmlns:a16="http://schemas.microsoft.com/office/drawing/2014/main" id="{A57E9E65-8A66-457C-A690-9918AC4830BF}"/>
              </a:ext>
            </a:extLst>
          </p:cNvPr>
          <p:cNvSpPr/>
          <p:nvPr/>
        </p:nvSpPr>
        <p:spPr>
          <a:xfrm>
            <a:off x="5146339" y="5038811"/>
            <a:ext cx="759323" cy="689385"/>
          </a:xfrm>
          <a:prstGeom prst="rect">
            <a:avLst/>
          </a:prstGeom>
          <a:blipFill>
            <a:blip r:embed="rId5" cstate="print"/>
            <a:stretch>
              <a:fillRect/>
            </a:stretch>
          </a:blipFill>
        </p:spPr>
        <p:txBody>
          <a:bodyPr wrap="square" lIns="0" tIns="0" rIns="0" bIns="0" rtlCol="0"/>
          <a:lstStyle/>
          <a:p>
            <a:endParaRPr sz="1800"/>
          </a:p>
        </p:txBody>
      </p:sp>
      <p:sp>
        <p:nvSpPr>
          <p:cNvPr id="28" name="标题 28"/>
          <p:cNvSpPr txBox="1">
            <a:spLocks noGrp="1"/>
          </p:cNvSpPr>
          <p:nvPr>
            <p:ph type="title"/>
          </p:nvPr>
        </p:nvSpPr>
        <p:spPr>
          <a:xfrm>
            <a:off x="685800" y="408057"/>
            <a:ext cx="7772400" cy="707886"/>
          </a:xfrm>
          <a:prstGeom prst="rect">
            <a:avLst/>
          </a:prstGeom>
          <a:noFill/>
        </p:spPr>
        <p:txBody>
          <a:bodyPr wrap="square" rtlCol="0">
            <a:spAutoFit/>
          </a:bodyPr>
          <a:lstStyle/>
          <a:p>
            <a:r>
              <a:rPr lang="zh-CN" altLang="en-US" sz="4000" dirty="0">
                <a:solidFill>
                  <a:srgbClr val="FF0000"/>
                </a:solidFill>
                <a:latin typeface="Arial Black" panose="020B0A04020102020204" pitchFamily="34" charset="0"/>
              </a:rPr>
              <a:t>矩阵</a:t>
            </a:r>
            <a:r>
              <a:rPr lang="zh-CN" altLang="en-US" sz="4000" dirty="0">
                <a:solidFill>
                  <a:srgbClr val="FF0000"/>
                </a:solidFill>
              </a:rPr>
              <a:t>卷积计算示例</a:t>
            </a:r>
          </a:p>
        </p:txBody>
      </p:sp>
    </p:spTree>
    <p:extLst>
      <p:ext uri="{BB962C8B-B14F-4D97-AF65-F5344CB8AC3E}">
        <p14:creationId xmlns:p14="http://schemas.microsoft.com/office/powerpoint/2010/main" val="100536825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395536" y="1556792"/>
            <a:ext cx="8424936" cy="4216539"/>
          </a:xfrm>
          <a:prstGeom prst="rect">
            <a:avLst/>
          </a:prstGeom>
          <a:noFill/>
        </p:spPr>
        <p:txBody>
          <a:bodyPr wrap="square" rtlCol="0">
            <a:spAutoFit/>
          </a:bodyPr>
          <a:lstStyle/>
          <a:p>
            <a:pPr>
              <a:lnSpc>
                <a:spcPct val="150000"/>
              </a:lnSpc>
            </a:pPr>
            <a:r>
              <a:rPr lang="en-US" altLang="zh-CN" sz="4000" dirty="0">
                <a:solidFill>
                  <a:srgbClr val="FF0000"/>
                </a:solidFill>
              </a:rPr>
              <a:t>3</a:t>
            </a:r>
            <a:r>
              <a:rPr lang="zh-CN" altLang="en-US" sz="4000" dirty="0">
                <a:solidFill>
                  <a:srgbClr val="FF0000"/>
                </a:solidFill>
              </a:rPr>
              <a:t>、张量卷积</a:t>
            </a:r>
            <a:r>
              <a:rPr lang="zh-CN" altLang="en-US" sz="4000" dirty="0">
                <a:solidFill>
                  <a:srgbClr val="FF0000"/>
                </a:solidFill>
                <a:latin typeface="Arial Black" panose="020B0A04020102020204" pitchFamily="34" charset="0"/>
              </a:rPr>
              <a:t>计算</a:t>
            </a:r>
            <a:endParaRPr lang="en-US" altLang="zh-CN" sz="4000" dirty="0">
              <a:solidFill>
                <a:srgbClr val="FF0000"/>
              </a:solidFill>
              <a:latin typeface="Arial Black" panose="020B0A04020102020204" pitchFamily="34" charset="0"/>
            </a:endParaRPr>
          </a:p>
          <a:p>
            <a:pPr>
              <a:lnSpc>
                <a:spcPct val="150000"/>
              </a:lnSpc>
            </a:pPr>
            <a:r>
              <a:rPr lang="zh-CN" altLang="en-US" sz="4000" dirty="0">
                <a:solidFill>
                  <a:srgbClr val="FF0000"/>
                </a:solidFill>
              </a:rPr>
              <a:t>用多个矩阵卷积核对多个输入矩阵做矩阵卷积，并做卷积值求和、偏倚和激活，计算公式：</a:t>
            </a:r>
          </a:p>
          <a:p>
            <a:endParaRPr lang="zh-CN" altLang="en-US" sz="2800" dirty="0">
              <a:solidFill>
                <a:srgbClr val="FF0000"/>
              </a:solidFill>
            </a:endParaRPr>
          </a:p>
        </p:txBody>
      </p:sp>
      <p:sp>
        <p:nvSpPr>
          <p:cNvPr id="6" name="Rectangle 2"/>
          <p:cNvSpPr>
            <a:spLocks noGrp="1" noChangeArrowheads="1"/>
          </p:cNvSpPr>
          <p:nvPr>
            <p:ph type="title"/>
          </p:nvPr>
        </p:nvSpPr>
        <p:spPr>
          <a:xfrm>
            <a:off x="0" y="404813"/>
            <a:ext cx="7772400" cy="762000"/>
          </a:xfrm>
        </p:spPr>
        <p:txBody>
          <a:bodyPr/>
          <a:lstStyle/>
          <a:p>
            <a:pPr algn="l"/>
            <a:r>
              <a:rPr lang="zh-CN" altLang="en-US" dirty="0">
                <a:solidFill>
                  <a:srgbClr val="FF0000"/>
                </a:solidFill>
                <a:latin typeface="黑体" panose="02010609060101010101" pitchFamily="49" charset="-122"/>
                <a:ea typeface="黑体" panose="02010609060101010101" pitchFamily="49" charset="-122"/>
              </a:rPr>
              <a:t> 卷积神经网络</a:t>
            </a:r>
            <a:r>
              <a:rPr lang="en-US" altLang="zh-CN" dirty="0">
                <a:solidFill>
                  <a:srgbClr val="FF0000"/>
                </a:solidFill>
                <a:latin typeface="Arial Black" panose="020B0A04020102020204" pitchFamily="34" charset="0"/>
              </a:rPr>
              <a:t>—CNN</a:t>
            </a:r>
            <a:endParaRPr lang="zh-CN" altLang="en-US" sz="4000" b="1" dirty="0">
              <a:solidFill>
                <a:srgbClr val="FF0000"/>
              </a:solidFill>
              <a:ea typeface="隶书" panose="02010509060101010101" pitchFamily="49" charset="-122"/>
            </a:endParaRPr>
          </a:p>
        </p:txBody>
      </p:sp>
      <mc:AlternateContent xmlns:mc="http://schemas.openxmlformats.org/markup-compatibility/2006" xmlns:a14="http://schemas.microsoft.com/office/drawing/2010/main">
        <mc:Choice Requires="a14">
          <p:sp>
            <p:nvSpPr>
              <p:cNvPr id="5" name="Equation"/>
              <p:cNvSpPr txBox="1"/>
              <p:nvPr/>
            </p:nvSpPr>
            <p:spPr>
              <a:xfrm>
                <a:off x="1032047" y="5363924"/>
                <a:ext cx="7140353" cy="369332"/>
              </a:xfrm>
              <a:prstGeom prst="rect">
                <a:avLst/>
              </a:prstGeom>
              <a:ln w="12700">
                <a:miter lim="400000"/>
              </a:ln>
            </p:spPr>
            <p:txBody>
              <a:bodyPr wrap="none" lIns="0" tIns="0" rIns="0" bIns="0">
                <a:spAutoFit/>
              </a:bodyPr>
              <a:lstStyle/>
              <a:p>
                <a:pPr defTabSz="914378" latinLnBrk="1">
                  <a:defRPr>
                    <a:solidFill>
                      <a:srgbClr val="000000"/>
                    </a:solidFill>
                  </a:defRPr>
                </a:pPr>
                <a14:m>
                  <m:oMath xmlns:m="http://schemas.openxmlformats.org/officeDocument/2006/math">
                    <m:r>
                      <a:rPr lang="zh-CN" altLang="en-US" b="1" i="1" smtClean="0">
                        <a:solidFill>
                          <a:srgbClr val="000000"/>
                        </a:solidFill>
                        <a:latin typeface="Cambria Math" panose="02040503050406030204" pitchFamily="18" charset="0"/>
                      </a:rPr>
                      <m:t>𝒀</m:t>
                    </m:r>
                    <m:r>
                      <a:rPr lang="en-US" altLang="zh-CN" b="1" i="1">
                        <a:solidFill>
                          <a:srgbClr val="000000"/>
                        </a:solidFill>
                        <a:latin typeface="Cambria Math" panose="02040503050406030204" pitchFamily="18" charset="0"/>
                      </a:rPr>
                      <m:t>=</m:t>
                    </m:r>
                    <m:r>
                      <a:rPr lang="en-US" altLang="zh-CN" b="1" i="1" smtClean="0">
                        <a:solidFill>
                          <a:srgbClr val="000000"/>
                        </a:solidFill>
                        <a:latin typeface="Cambria Math" panose="02040503050406030204" pitchFamily="18" charset="0"/>
                      </a:rPr>
                      <m:t>𝒇</m:t>
                    </m:r>
                    <m:r>
                      <a:rPr lang="en-US" altLang="zh-CN" b="1" i="1" smtClean="0">
                        <a:solidFill>
                          <a:srgbClr val="000000"/>
                        </a:solidFill>
                        <a:latin typeface="Cambria Math" panose="02040503050406030204" pitchFamily="18" charset="0"/>
                      </a:rPr>
                      <m:t>(</m:t>
                    </m:r>
                    <m:r>
                      <a:rPr lang="zh-CN" altLang="en-US" b="1" i="1">
                        <a:solidFill>
                          <a:srgbClr val="000000"/>
                        </a:solidFill>
                        <a:latin typeface="Cambria Math" panose="02040503050406030204" pitchFamily="18" charset="0"/>
                      </a:rPr>
                      <m:t>𝑿</m:t>
                    </m:r>
                    <m:r>
                      <a:rPr lang="zh-CN" altLang="en-US" b="1" i="1">
                        <a:solidFill>
                          <a:srgbClr val="000000"/>
                        </a:solidFill>
                        <a:latin typeface="Cambria Math" panose="02040503050406030204" pitchFamily="18" charset="0"/>
                      </a:rPr>
                      <m:t>⋆</m:t>
                    </m:r>
                    <m:r>
                      <a:rPr lang="zh-CN" altLang="en-US" b="1" i="1">
                        <a:solidFill>
                          <a:srgbClr val="000000"/>
                        </a:solidFill>
                        <a:latin typeface="Cambria Math" panose="02040503050406030204" pitchFamily="18" charset="0"/>
                      </a:rPr>
                      <m:t>𝑾</m:t>
                    </m:r>
                    <m:r>
                      <a:rPr lang="en-US" altLang="zh-CN" i="1">
                        <a:solidFill>
                          <a:srgbClr val="000000"/>
                        </a:solidFill>
                        <a:latin typeface="Cambria Math" panose="02040503050406030204" pitchFamily="18" charset="0"/>
                      </a:rPr>
                      <m:t>+</m:t>
                    </m:r>
                    <m:r>
                      <a:rPr lang="zh-CN" altLang="en-US" b="1" i="1">
                        <a:solidFill>
                          <a:srgbClr val="000000"/>
                        </a:solidFill>
                        <a:latin typeface="Cambria Math" panose="02040503050406030204" pitchFamily="18" charset="0"/>
                      </a:rPr>
                      <m:t>𝒃</m:t>
                    </m:r>
                    <m:r>
                      <a:rPr lang="en-US" altLang="zh-CN" b="0" i="1" smtClean="0">
                        <a:solidFill>
                          <a:srgbClr val="000000"/>
                        </a:solidFill>
                        <a:latin typeface="Cambria Math" panose="02040503050406030204" pitchFamily="18" charset="0"/>
                      </a:rPr>
                      <m:t>)</m:t>
                    </m:r>
                  </m:oMath>
                </a14:m>
                <a:r>
                  <a:rPr lang="zh-CN" altLang="en-US" dirty="0"/>
                  <a:t> </a:t>
                </a:r>
                <a14:m>
                  <m:oMath xmlns:m="http://schemas.openxmlformats.org/officeDocument/2006/math">
                    <m:r>
                      <a:rPr lang="zh-CN" altLang="en-US" b="0" i="0" smtClean="0">
                        <a:solidFill>
                          <a:srgbClr val="000000"/>
                        </a:solidFill>
                        <a:latin typeface="Cambria Math" panose="02040503050406030204" pitchFamily="18" charset="0"/>
                      </a:rPr>
                      <m:t> </m:t>
                    </m:r>
                    <m:r>
                      <a:rPr lang="en-US" altLang="zh-CN" b="0" i="0" smtClean="0">
                        <a:solidFill>
                          <a:srgbClr val="000000"/>
                        </a:solidFill>
                        <a:latin typeface="Cambria Math" panose="02040503050406030204" pitchFamily="18" charset="0"/>
                      </a:rPr>
                      <m:t>          </m:t>
                    </m:r>
                    <m:r>
                      <a:rPr lang="zh-CN" altLang="en-US" b="1" i="1">
                        <a:solidFill>
                          <a:srgbClr val="000000"/>
                        </a:solidFill>
                        <a:latin typeface="Cambria Math" panose="02040503050406030204" pitchFamily="18" charset="0"/>
                      </a:rPr>
                      <m:t>⋆</m:t>
                    </m:r>
                  </m:oMath>
                </a14:m>
                <a:r>
                  <a:rPr lang="zh-CN" altLang="en-US" dirty="0"/>
                  <a:t>为内积运算</a:t>
                </a:r>
                <a:r>
                  <a:rPr lang="en-US" altLang="zh-CN" dirty="0"/>
                  <a:t>,</a:t>
                </a:r>
                <a:r>
                  <a:rPr lang="zh-CN" altLang="en-US" dirty="0"/>
                  <a:t>式中各量为张量</a:t>
                </a:r>
                <a:endParaRPr dirty="0"/>
              </a:p>
            </p:txBody>
          </p:sp>
        </mc:Choice>
        <mc:Fallback xmlns="">
          <p:sp>
            <p:nvSpPr>
              <p:cNvPr id="5" name="Equation"/>
              <p:cNvSpPr txBox="1">
                <a:spLocks noRot="1" noChangeAspect="1" noMove="1" noResize="1" noEditPoints="1" noAdjustHandles="1" noChangeArrowheads="1" noChangeShapeType="1" noTextEdit="1"/>
              </p:cNvSpPr>
              <p:nvPr/>
            </p:nvSpPr>
            <p:spPr>
              <a:xfrm>
                <a:off x="1032047" y="5363924"/>
                <a:ext cx="7140353" cy="369332"/>
              </a:xfrm>
              <a:prstGeom prst="rect">
                <a:avLst/>
              </a:prstGeom>
              <a:blipFill>
                <a:blip r:embed="rId2"/>
                <a:stretch>
                  <a:fillRect l="-1451" t="-31667" r="-1621" b="-51667"/>
                </a:stretch>
              </a:blipFill>
              <a:ln w="12700">
                <a:miter lim="400000"/>
              </a:ln>
            </p:spPr>
            <p:txBody>
              <a:bodyPr/>
              <a:lstStyle/>
              <a:p>
                <a:r>
                  <a:rPr lang="zh-CN" altLang="en-US">
                    <a:noFill/>
                  </a:rPr>
                  <a:t> </a:t>
                </a:r>
              </a:p>
            </p:txBody>
          </p:sp>
        </mc:Fallback>
      </mc:AlternateContent>
    </p:spTree>
    <p:extLst>
      <p:ext uri="{BB962C8B-B14F-4D97-AF65-F5344CB8AC3E}">
        <p14:creationId xmlns:p14="http://schemas.microsoft.com/office/powerpoint/2010/main" val="80867921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a:spLocks noGrp="1" noChangeArrowheads="1"/>
          </p:cNvSpPr>
          <p:nvPr>
            <p:ph type="title"/>
          </p:nvPr>
        </p:nvSpPr>
        <p:spPr>
          <a:xfrm>
            <a:off x="0" y="404813"/>
            <a:ext cx="7772400" cy="762000"/>
          </a:xfrm>
        </p:spPr>
        <p:txBody>
          <a:bodyPr/>
          <a:lstStyle/>
          <a:p>
            <a:r>
              <a:rPr lang="zh-CN" altLang="en-US" sz="4000" dirty="0">
                <a:solidFill>
                  <a:srgbClr val="FF0000"/>
                </a:solidFill>
                <a:latin typeface="Arial Black" panose="020B0A04020102020204" pitchFamily="34" charset="0"/>
              </a:rPr>
              <a:t>张量卷积计算示例</a:t>
            </a:r>
            <a:endParaRPr lang="zh-CN" altLang="en-US" sz="4000" b="1" dirty="0">
              <a:solidFill>
                <a:srgbClr val="FF0000"/>
              </a:solidFill>
              <a:ea typeface="隶书" panose="02010509060101010101" pitchFamily="49" charset="-122"/>
            </a:endParaRPr>
          </a:p>
        </p:txBody>
      </p:sp>
      <p:pic>
        <p:nvPicPr>
          <p:cNvPr id="2" name="图片 1"/>
          <p:cNvPicPr>
            <a:picLocks noChangeAspect="1"/>
          </p:cNvPicPr>
          <p:nvPr/>
        </p:nvPicPr>
        <p:blipFill>
          <a:blip r:embed="rId2"/>
          <a:stretch>
            <a:fillRect/>
          </a:stretch>
        </p:blipFill>
        <p:spPr>
          <a:xfrm>
            <a:off x="395440" y="1844824"/>
            <a:ext cx="8734425" cy="4301316"/>
          </a:xfrm>
          <a:prstGeom prst="rect">
            <a:avLst/>
          </a:prstGeom>
        </p:spPr>
      </p:pic>
    </p:spTree>
    <p:extLst>
      <p:ext uri="{BB962C8B-B14F-4D97-AF65-F5344CB8AC3E}">
        <p14:creationId xmlns:p14="http://schemas.microsoft.com/office/powerpoint/2010/main" val="26115707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5656" y="1412776"/>
            <a:ext cx="5715000" cy="5010150"/>
          </a:xfrm>
          <a:prstGeom prst="rect">
            <a:avLst/>
          </a:prstGeom>
        </p:spPr>
      </p:pic>
      <p:pic>
        <p:nvPicPr>
          <p:cNvPr id="10" name="图片 9"/>
          <p:cNvPicPr>
            <a:picLocks noChangeAspect="1"/>
          </p:cNvPicPr>
          <p:nvPr/>
        </p:nvPicPr>
        <p:blipFill>
          <a:blip r:embed="rId3"/>
          <a:stretch>
            <a:fillRect/>
          </a:stretch>
        </p:blipFill>
        <p:spPr>
          <a:xfrm>
            <a:off x="251520" y="324761"/>
            <a:ext cx="7773074" cy="1072989"/>
          </a:xfrm>
          <a:prstGeom prst="rect">
            <a:avLst/>
          </a:prstGeom>
        </p:spPr>
      </p:pic>
    </p:spTree>
    <p:extLst>
      <p:ext uri="{BB962C8B-B14F-4D97-AF65-F5344CB8AC3E}">
        <p14:creationId xmlns:p14="http://schemas.microsoft.com/office/powerpoint/2010/main" val="67326971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a:extLst>
              <a:ext uri="{FF2B5EF4-FFF2-40B4-BE49-F238E27FC236}">
                <a16:creationId xmlns:a16="http://schemas.microsoft.com/office/drawing/2014/main" id="{F30AD32A-A9D7-43CA-AF92-155810C85A3E}"/>
              </a:ext>
            </a:extLst>
          </p:cNvPr>
          <p:cNvSpPr>
            <a:spLocks noGrp="1"/>
          </p:cNvSpPr>
          <p:nvPr>
            <p:ph idx="1"/>
          </p:nvPr>
        </p:nvSpPr>
        <p:spPr>
          <a:xfrm>
            <a:off x="539552" y="1412776"/>
            <a:ext cx="7772400" cy="2448272"/>
          </a:xfrm>
        </p:spPr>
        <p:txBody>
          <a:bodyPr/>
          <a:lstStyle/>
          <a:p>
            <a:pPr marL="0" indent="0">
              <a:lnSpc>
                <a:spcPct val="150000"/>
              </a:lnSpc>
              <a:buNone/>
            </a:pPr>
            <a:r>
              <a:rPr lang="zh-CN" altLang="en-US" sz="3200" dirty="0">
                <a:solidFill>
                  <a:srgbClr val="FF0000"/>
                </a:solidFill>
              </a:rPr>
              <a:t>三、概念要点</a:t>
            </a:r>
            <a:r>
              <a:rPr lang="en-US" altLang="zh-CN" sz="3200" dirty="0">
                <a:solidFill>
                  <a:srgbClr val="FF0000"/>
                </a:solidFill>
              </a:rPr>
              <a:t>2</a:t>
            </a:r>
            <a:r>
              <a:rPr lang="en-US" altLang="zh-CN" sz="3200" dirty="0">
                <a:solidFill>
                  <a:srgbClr val="FF0000"/>
                </a:solidFill>
                <a:latin typeface="Arial Black" panose="020B0A04020102020204" pitchFamily="34" charset="0"/>
              </a:rPr>
              <a:t> —CNN</a:t>
            </a:r>
            <a:r>
              <a:rPr lang="zh-CN" altLang="en-US" sz="3200" dirty="0">
                <a:solidFill>
                  <a:srgbClr val="FF0000"/>
                </a:solidFill>
                <a:latin typeface="Arial Black" panose="020B0A04020102020204" pitchFamily="34" charset="0"/>
              </a:rPr>
              <a:t>三个特征</a:t>
            </a:r>
            <a:endParaRPr lang="en-US" altLang="zh-CN" sz="3200" dirty="0">
              <a:solidFill>
                <a:srgbClr val="FF0000"/>
              </a:solidFill>
            </a:endParaRPr>
          </a:p>
          <a:p>
            <a:pPr>
              <a:lnSpc>
                <a:spcPct val="150000"/>
              </a:lnSpc>
            </a:pPr>
            <a:r>
              <a:rPr lang="zh-CN" altLang="en-US" sz="3200" dirty="0">
                <a:solidFill>
                  <a:srgbClr val="00B050"/>
                </a:solidFill>
              </a:rPr>
              <a:t>稀疏连接</a:t>
            </a:r>
            <a:r>
              <a:rPr lang="en-US" altLang="zh-CN" sz="3200" dirty="0">
                <a:solidFill>
                  <a:srgbClr val="00B050"/>
                </a:solidFill>
              </a:rPr>
              <a:t>/</a:t>
            </a:r>
            <a:r>
              <a:rPr lang="zh-CN" altLang="en-US" sz="3200" dirty="0">
                <a:solidFill>
                  <a:srgbClr val="00B050"/>
                </a:solidFill>
              </a:rPr>
              <a:t>局部感受野</a:t>
            </a:r>
            <a:r>
              <a:rPr lang="en-US" altLang="zh-CN" sz="3200" i="1" dirty="0">
                <a:solidFill>
                  <a:srgbClr val="00B050"/>
                </a:solidFill>
              </a:rPr>
              <a:t>local receptive fields</a:t>
            </a:r>
            <a:endParaRPr lang="en-US" altLang="zh-CN" sz="3200" dirty="0">
              <a:solidFill>
                <a:srgbClr val="00B050"/>
              </a:solidFill>
            </a:endParaRPr>
          </a:p>
          <a:p>
            <a:pPr>
              <a:lnSpc>
                <a:spcPct val="150000"/>
              </a:lnSpc>
            </a:pPr>
            <a:r>
              <a:rPr lang="zh-CN" altLang="en-US" sz="3200" dirty="0">
                <a:solidFill>
                  <a:srgbClr val="00B050"/>
                </a:solidFill>
              </a:rPr>
              <a:t>权值共享</a:t>
            </a:r>
            <a:r>
              <a:rPr lang="en-US" altLang="zh-CN" sz="3200" i="1" dirty="0">
                <a:solidFill>
                  <a:srgbClr val="00B050"/>
                </a:solidFill>
              </a:rPr>
              <a:t>shared weights</a:t>
            </a:r>
            <a:endParaRPr lang="en-US" altLang="zh-CN" sz="3200" dirty="0">
              <a:solidFill>
                <a:srgbClr val="00B050"/>
              </a:solidFill>
            </a:endParaRPr>
          </a:p>
          <a:p>
            <a:pPr>
              <a:lnSpc>
                <a:spcPct val="150000"/>
              </a:lnSpc>
            </a:pPr>
            <a:r>
              <a:rPr lang="zh-CN" altLang="en-US" sz="3200" dirty="0">
                <a:solidFill>
                  <a:srgbClr val="00B050"/>
                </a:solidFill>
              </a:rPr>
              <a:t>子采样</a:t>
            </a:r>
            <a:r>
              <a:rPr lang="en-US" altLang="zh-CN" sz="3200" i="1" dirty="0">
                <a:solidFill>
                  <a:srgbClr val="00B050"/>
                </a:solidFill>
              </a:rPr>
              <a:t>subsampling</a:t>
            </a:r>
            <a:r>
              <a:rPr lang="en-US" altLang="zh-CN" sz="3200" dirty="0">
                <a:solidFill>
                  <a:srgbClr val="00B050"/>
                </a:solidFill>
              </a:rPr>
              <a:t>/</a:t>
            </a:r>
            <a:r>
              <a:rPr lang="zh-CN" altLang="en-US" sz="3200" dirty="0">
                <a:solidFill>
                  <a:srgbClr val="00B050"/>
                </a:solidFill>
              </a:rPr>
              <a:t>池化</a:t>
            </a:r>
            <a:r>
              <a:rPr lang="en-US" altLang="zh-CN" sz="3200" i="1" dirty="0">
                <a:solidFill>
                  <a:srgbClr val="00B050"/>
                </a:solidFill>
              </a:rPr>
              <a:t>pooling</a:t>
            </a:r>
            <a:endParaRPr lang="zh-CN" altLang="en-US" sz="3200" dirty="0">
              <a:solidFill>
                <a:srgbClr val="00B050"/>
              </a:solidFill>
            </a:endParaRPr>
          </a:p>
        </p:txBody>
      </p:sp>
      <p:sp>
        <p:nvSpPr>
          <p:cNvPr id="5" name="Rectangle 2"/>
          <p:cNvSpPr>
            <a:spLocks noGrp="1" noChangeArrowheads="1"/>
          </p:cNvSpPr>
          <p:nvPr>
            <p:ph type="title"/>
          </p:nvPr>
        </p:nvSpPr>
        <p:spPr>
          <a:xfrm>
            <a:off x="0" y="404813"/>
            <a:ext cx="7772400" cy="762000"/>
          </a:xfrm>
        </p:spPr>
        <p:txBody>
          <a:bodyPr/>
          <a:lstStyle/>
          <a:p>
            <a:pPr algn="l"/>
            <a:r>
              <a:rPr lang="zh-CN" altLang="en-US" dirty="0">
                <a:solidFill>
                  <a:srgbClr val="FF0000"/>
                </a:solidFill>
                <a:latin typeface="黑体" panose="02010609060101010101" pitchFamily="49" charset="-122"/>
                <a:ea typeface="黑体" panose="02010609060101010101" pitchFamily="49" charset="-122"/>
              </a:rPr>
              <a:t> 卷积神经网络</a:t>
            </a:r>
            <a:r>
              <a:rPr lang="en-US" altLang="zh-CN" dirty="0">
                <a:solidFill>
                  <a:srgbClr val="FF0000"/>
                </a:solidFill>
                <a:latin typeface="Arial Black" panose="020B0A04020102020204" pitchFamily="34" charset="0"/>
              </a:rPr>
              <a:t>—CNN</a:t>
            </a:r>
            <a:endParaRPr lang="zh-CN" altLang="en-US" sz="4000" b="1" dirty="0">
              <a:solidFill>
                <a:srgbClr val="FF0000"/>
              </a:solidFill>
              <a:ea typeface="隶书" panose="02010509060101010101" pitchFamily="49" charset="-122"/>
            </a:endParaRPr>
          </a:p>
        </p:txBody>
      </p:sp>
    </p:spTree>
    <p:extLst>
      <p:ext uri="{BB962C8B-B14F-4D97-AF65-F5344CB8AC3E}">
        <p14:creationId xmlns:p14="http://schemas.microsoft.com/office/powerpoint/2010/main" val="24861969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3C1DAD-CC80-43EC-86F6-2622AD226AB0}"/>
              </a:ext>
            </a:extLst>
          </p:cNvPr>
          <p:cNvSpPr>
            <a:spLocks noGrp="1"/>
          </p:cNvSpPr>
          <p:nvPr>
            <p:ph type="title"/>
          </p:nvPr>
        </p:nvSpPr>
        <p:spPr/>
        <p:txBody>
          <a:bodyPr/>
          <a:lstStyle/>
          <a:p>
            <a:r>
              <a:rPr lang="en-US" altLang="zh-CN" sz="3200" dirty="0">
                <a:solidFill>
                  <a:srgbClr val="FF0000"/>
                </a:solidFill>
              </a:rPr>
              <a:t>CNN</a:t>
            </a:r>
            <a:r>
              <a:rPr lang="zh-CN" altLang="en-US" sz="3200" dirty="0">
                <a:solidFill>
                  <a:srgbClr val="FF0000"/>
                </a:solidFill>
              </a:rPr>
              <a:t>三个特征来源于图像识别的需求</a:t>
            </a:r>
            <a:endParaRPr lang="en-US" sz="3200" dirty="0">
              <a:solidFill>
                <a:srgbClr val="FF0000"/>
              </a:solidFill>
            </a:endParaRPr>
          </a:p>
        </p:txBody>
      </p:sp>
      <p:sp>
        <p:nvSpPr>
          <p:cNvPr id="3" name="Content Placeholder 2">
            <a:extLst>
              <a:ext uri="{FF2B5EF4-FFF2-40B4-BE49-F238E27FC236}">
                <a16:creationId xmlns:a16="http://schemas.microsoft.com/office/drawing/2014/main" id="{FBE5FF2C-3699-437C-B4DF-5111F0027DC6}"/>
              </a:ext>
            </a:extLst>
          </p:cNvPr>
          <p:cNvSpPr>
            <a:spLocks noGrp="1"/>
          </p:cNvSpPr>
          <p:nvPr>
            <p:ph idx="1"/>
          </p:nvPr>
        </p:nvSpPr>
        <p:spPr>
          <a:xfrm>
            <a:off x="685344" y="1682411"/>
            <a:ext cx="7772400" cy="4114800"/>
          </a:xfrm>
        </p:spPr>
        <p:txBody>
          <a:bodyPr/>
          <a:lstStyle/>
          <a:p>
            <a:r>
              <a:rPr lang="zh-CN" altLang="en-US" dirty="0"/>
              <a:t>识别局部模式不需要看到整个图像。</a:t>
            </a:r>
            <a:endParaRPr lang="en-US" altLang="zh-CN" dirty="0"/>
          </a:p>
          <a:p>
            <a:endParaRPr lang="en-US" dirty="0">
              <a:solidFill>
                <a:srgbClr val="00B050"/>
              </a:solidFill>
            </a:endParaRPr>
          </a:p>
          <a:p>
            <a:endParaRPr lang="en-US" dirty="0">
              <a:solidFill>
                <a:srgbClr val="00B050"/>
              </a:solidFill>
            </a:endParaRPr>
          </a:p>
          <a:p>
            <a:endParaRPr lang="en-US" dirty="0">
              <a:solidFill>
                <a:srgbClr val="00B050"/>
              </a:solidFill>
            </a:endParaRPr>
          </a:p>
          <a:p>
            <a:endParaRPr lang="en-US" dirty="0">
              <a:solidFill>
                <a:srgbClr val="00B050"/>
              </a:solidFill>
            </a:endParaRPr>
          </a:p>
          <a:p>
            <a:endParaRPr lang="en-US" dirty="0">
              <a:solidFill>
                <a:srgbClr val="00B050"/>
              </a:solidFill>
            </a:endParaRPr>
          </a:p>
          <a:p>
            <a:endParaRPr lang="en-US" dirty="0">
              <a:solidFill>
                <a:srgbClr val="00B050"/>
              </a:solidFill>
            </a:endParaRPr>
          </a:p>
          <a:p>
            <a:r>
              <a:rPr lang="zh-CN" altLang="en-US" dirty="0"/>
              <a:t>可由</a:t>
            </a:r>
            <a:r>
              <a:rPr lang="en-US" altLang="zh-CN" dirty="0"/>
              <a:t>CNN</a:t>
            </a:r>
            <a:r>
              <a:rPr lang="zh-CN" altLang="en-US" dirty="0"/>
              <a:t>的</a:t>
            </a:r>
            <a:r>
              <a:rPr lang="zh-CN" altLang="en-US" dirty="0">
                <a:solidFill>
                  <a:srgbClr val="00B050"/>
                </a:solidFill>
              </a:rPr>
              <a:t>局部感受野</a:t>
            </a:r>
            <a:r>
              <a:rPr lang="zh-CN" altLang="en-US" dirty="0"/>
              <a:t>技术实现</a:t>
            </a:r>
            <a:endParaRPr lang="en-US" altLang="zh-CN" dirty="0"/>
          </a:p>
          <a:p>
            <a:pPr marL="0" indent="0">
              <a:buNone/>
            </a:pPr>
            <a:endParaRPr lang="en-US" dirty="0">
              <a:solidFill>
                <a:srgbClr val="00B050"/>
              </a:solidFill>
            </a:endParaRPr>
          </a:p>
        </p:txBody>
      </p:sp>
      <p:grpSp>
        <p:nvGrpSpPr>
          <p:cNvPr id="4" name="组合 3"/>
          <p:cNvGrpSpPr/>
          <p:nvPr/>
        </p:nvGrpSpPr>
        <p:grpSpPr>
          <a:xfrm>
            <a:off x="1336981" y="2780928"/>
            <a:ext cx="5683291" cy="1269948"/>
            <a:chOff x="1067611" y="4220024"/>
            <a:chExt cx="5683291" cy="1269948"/>
          </a:xfrm>
        </p:grpSpPr>
        <p:pic>
          <p:nvPicPr>
            <p:cNvPr id="22" name="Picture 4" descr="https://upload.wikimedia.org/wikipedia/commons/5/5e/Silverbird_in_Murchison_Falls_National_Park,_Uganda.JPG">
              <a:extLst>
                <a:ext uri="{FF2B5EF4-FFF2-40B4-BE49-F238E27FC236}">
                  <a16:creationId xmlns:a16="http://schemas.microsoft.com/office/drawing/2014/main" id="{5226F1B6-CD82-4C8E-9FEF-769EB340071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67611" y="4247141"/>
              <a:ext cx="1864247" cy="1242831"/>
            </a:xfrm>
            <a:prstGeom prst="rect">
              <a:avLst/>
            </a:prstGeom>
            <a:noFill/>
            <a:extLst>
              <a:ext uri="{909E8E84-426E-40DD-AFC4-6F175D3DCCD1}">
                <a14:hiddenFill xmlns:a14="http://schemas.microsoft.com/office/drawing/2010/main">
                  <a:solidFill>
                    <a:srgbClr val="FFFFFF"/>
                  </a:solidFill>
                </a14:hiddenFill>
              </a:ext>
            </a:extLst>
          </p:spPr>
        </p:pic>
        <p:pic>
          <p:nvPicPr>
            <p:cNvPr id="23" name="圖片 15">
              <a:extLst>
                <a:ext uri="{FF2B5EF4-FFF2-40B4-BE49-F238E27FC236}">
                  <a16:creationId xmlns:a16="http://schemas.microsoft.com/office/drawing/2014/main" id="{28E73827-5E08-40F1-8CFF-13C4D8E63579}"/>
                </a:ext>
              </a:extLst>
            </p:cNvPr>
            <p:cNvPicPr>
              <a:picLocks noChangeAspect="1"/>
            </p:cNvPicPr>
            <p:nvPr/>
          </p:nvPicPr>
          <p:blipFill>
            <a:blip r:embed="rId4"/>
            <a:stretch>
              <a:fillRect/>
            </a:stretch>
          </p:blipFill>
          <p:spPr>
            <a:xfrm>
              <a:off x="3309408" y="4281655"/>
              <a:ext cx="972668" cy="854768"/>
            </a:xfrm>
            <a:prstGeom prst="rect">
              <a:avLst/>
            </a:prstGeom>
            <a:ln w="57150">
              <a:solidFill>
                <a:srgbClr val="FF0000"/>
              </a:solidFill>
            </a:ln>
          </p:spPr>
        </p:pic>
        <p:pic>
          <p:nvPicPr>
            <p:cNvPr id="24" name="圖片 18">
              <a:extLst>
                <a:ext uri="{FF2B5EF4-FFF2-40B4-BE49-F238E27FC236}">
                  <a16:creationId xmlns:a16="http://schemas.microsoft.com/office/drawing/2014/main" id="{5F03B9A7-1484-41A2-A880-97CFFFC62400}"/>
                </a:ext>
              </a:extLst>
            </p:cNvPr>
            <p:cNvPicPr>
              <a:picLocks noChangeAspect="1"/>
            </p:cNvPicPr>
            <p:nvPr/>
          </p:nvPicPr>
          <p:blipFill>
            <a:blip r:embed="rId5"/>
            <a:stretch>
              <a:fillRect/>
            </a:stretch>
          </p:blipFill>
          <p:spPr>
            <a:xfrm>
              <a:off x="4361079" y="4220024"/>
              <a:ext cx="1613426" cy="959886"/>
            </a:xfrm>
            <a:prstGeom prst="rect">
              <a:avLst/>
            </a:prstGeom>
          </p:spPr>
        </p:pic>
        <p:sp>
          <p:nvSpPr>
            <p:cNvPr id="26" name="圓角矩形圖說文字 42">
              <a:extLst>
                <a:ext uri="{FF2B5EF4-FFF2-40B4-BE49-F238E27FC236}">
                  <a16:creationId xmlns:a16="http://schemas.microsoft.com/office/drawing/2014/main" id="{6A7C8A9F-53E6-407B-A199-C36BDC9D57AB}"/>
                </a:ext>
              </a:extLst>
            </p:cNvPr>
            <p:cNvSpPr/>
            <p:nvPr/>
          </p:nvSpPr>
          <p:spPr>
            <a:xfrm>
              <a:off x="4933476" y="5019682"/>
              <a:ext cx="1817426" cy="451246"/>
            </a:xfrm>
            <a:prstGeom prst="wedgeRoundRectCallout">
              <a:avLst>
                <a:gd name="adj1" fmla="val -16286"/>
                <a:gd name="adj2" fmla="val -92191"/>
                <a:gd name="adj3" fmla="val 16667"/>
              </a:avLst>
            </a:prstGeom>
            <a:solidFill>
              <a:srgbClr val="FD6B3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1800" dirty="0"/>
                <a:t>“鸟嘴”检测</a:t>
              </a:r>
              <a:endParaRPr lang="zh-TW" altLang="en-US" sz="1800" dirty="0"/>
            </a:p>
          </p:txBody>
        </p:sp>
        <p:sp>
          <p:nvSpPr>
            <p:cNvPr id="27" name="矩形 43">
              <a:extLst>
                <a:ext uri="{FF2B5EF4-FFF2-40B4-BE49-F238E27FC236}">
                  <a16:creationId xmlns:a16="http://schemas.microsoft.com/office/drawing/2014/main" id="{E03CE76F-BB6F-4438-BB3D-A346FF649266}"/>
                </a:ext>
              </a:extLst>
            </p:cNvPr>
            <p:cNvSpPr/>
            <p:nvPr/>
          </p:nvSpPr>
          <p:spPr>
            <a:xfrm>
              <a:off x="1343912" y="4281655"/>
              <a:ext cx="304800" cy="28459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800"/>
            </a:p>
          </p:txBody>
        </p:sp>
        <p:cxnSp>
          <p:nvCxnSpPr>
            <p:cNvPr id="28" name="直線單箭頭接點 45">
              <a:extLst>
                <a:ext uri="{FF2B5EF4-FFF2-40B4-BE49-F238E27FC236}">
                  <a16:creationId xmlns:a16="http://schemas.microsoft.com/office/drawing/2014/main" id="{B2DFEA2B-4041-4219-873C-634F74EC72CC}"/>
                </a:ext>
              </a:extLst>
            </p:cNvPr>
            <p:cNvCxnSpPr>
              <a:stCxn id="27" idx="3"/>
              <a:endCxn id="23" idx="1"/>
            </p:cNvCxnSpPr>
            <p:nvPr/>
          </p:nvCxnSpPr>
          <p:spPr>
            <a:xfrm>
              <a:off x="1648711" y="4423952"/>
              <a:ext cx="1660697" cy="28508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6305715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BED3019-6A2B-4D47-B136-B8D7E683E8D1}"/>
              </a:ext>
            </a:extLst>
          </p:cNvPr>
          <p:cNvSpPr>
            <a:spLocks noGrp="1"/>
          </p:cNvSpPr>
          <p:nvPr>
            <p:ph idx="1"/>
          </p:nvPr>
        </p:nvSpPr>
        <p:spPr>
          <a:xfrm>
            <a:off x="323528" y="1495344"/>
            <a:ext cx="8640960" cy="4114800"/>
          </a:xfrm>
        </p:spPr>
        <p:txBody>
          <a:bodyPr/>
          <a:lstStyle/>
          <a:p>
            <a:r>
              <a:rPr lang="zh-CN" altLang="en-US" dirty="0"/>
              <a:t>相同的图案出现在不同的区域</a:t>
            </a:r>
            <a:r>
              <a:rPr lang="en-US" altLang="zh-CN" dirty="0"/>
              <a:t>/</a:t>
            </a:r>
            <a:r>
              <a:rPr lang="zh-CN" altLang="en-US" dirty="0"/>
              <a:t>平移后，不需要重新识别</a:t>
            </a:r>
            <a:endParaRPr lang="en-US" altLang="zh-CN" dirty="0"/>
          </a:p>
          <a:p>
            <a:endParaRPr lang="en-US" altLang="zh-CN"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zh-CN" altLang="en-US" dirty="0"/>
              <a:t>可由</a:t>
            </a:r>
            <a:r>
              <a:rPr lang="en-US" altLang="zh-CN" dirty="0"/>
              <a:t>CNN</a:t>
            </a:r>
            <a:r>
              <a:rPr lang="zh-CN" altLang="en-US" dirty="0"/>
              <a:t>的</a:t>
            </a:r>
            <a:r>
              <a:rPr lang="zh-CN" altLang="en-US" dirty="0">
                <a:solidFill>
                  <a:srgbClr val="00B050"/>
                </a:solidFill>
              </a:rPr>
              <a:t>权值共享</a:t>
            </a:r>
            <a:r>
              <a:rPr lang="zh-CN" altLang="en-US" dirty="0"/>
              <a:t>技术实现</a:t>
            </a:r>
            <a:endParaRPr lang="en-US" altLang="zh-CN" dirty="0"/>
          </a:p>
          <a:p>
            <a:endParaRPr lang="en-US" dirty="0"/>
          </a:p>
        </p:txBody>
      </p:sp>
      <p:sp>
        <p:nvSpPr>
          <p:cNvPr id="12" name="矩形 5">
            <a:extLst>
              <a:ext uri="{FF2B5EF4-FFF2-40B4-BE49-F238E27FC236}">
                <a16:creationId xmlns:a16="http://schemas.microsoft.com/office/drawing/2014/main" id="{C9F48021-3CF7-4393-8A74-F048CB069FDA}"/>
              </a:ext>
            </a:extLst>
          </p:cNvPr>
          <p:cNvSpPr/>
          <p:nvPr/>
        </p:nvSpPr>
        <p:spPr>
          <a:xfrm>
            <a:off x="4937322" y="4086616"/>
            <a:ext cx="2442990" cy="369332"/>
          </a:xfrm>
          <a:prstGeom prst="rect">
            <a:avLst/>
          </a:prstGeom>
        </p:spPr>
        <p:txBody>
          <a:bodyPr wrap="square">
            <a:spAutoFit/>
          </a:bodyPr>
          <a:lstStyle/>
          <a:p>
            <a:r>
              <a:rPr lang="zh-CN" altLang="en-US" sz="1800" dirty="0"/>
              <a:t>可以使用相同的参数</a:t>
            </a:r>
            <a:endParaRPr lang="zh-TW" altLang="en-US" sz="1800" dirty="0"/>
          </a:p>
        </p:txBody>
      </p:sp>
      <p:grpSp>
        <p:nvGrpSpPr>
          <p:cNvPr id="15" name="组合 14"/>
          <p:cNvGrpSpPr/>
          <p:nvPr/>
        </p:nvGrpSpPr>
        <p:grpSpPr>
          <a:xfrm>
            <a:off x="1137257" y="2348880"/>
            <a:ext cx="5594983" cy="3029732"/>
            <a:chOff x="1007296" y="2697175"/>
            <a:chExt cx="5594983" cy="3029732"/>
          </a:xfrm>
        </p:grpSpPr>
        <p:pic>
          <p:nvPicPr>
            <p:cNvPr id="4" name="Picture 4" descr="http://all4desktop.com/data_images/original/4244361-bird.jpg">
              <a:extLst>
                <a:ext uri="{FF2B5EF4-FFF2-40B4-BE49-F238E27FC236}">
                  <a16:creationId xmlns:a16="http://schemas.microsoft.com/office/drawing/2014/main" id="{456EEF82-3405-4A25-AE4A-006E9511327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07296" y="4235633"/>
              <a:ext cx="1864247" cy="134448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https://upload.wikimedia.org/wikipedia/commons/5/5e/Silverbird_in_Murchison_Falls_National_Park,_Uganda.JPG">
              <a:extLst>
                <a:ext uri="{FF2B5EF4-FFF2-40B4-BE49-F238E27FC236}">
                  <a16:creationId xmlns:a16="http://schemas.microsoft.com/office/drawing/2014/main" id="{33D714F3-21F4-44AA-A2FA-28E66888A8C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07296" y="2811787"/>
              <a:ext cx="1864247" cy="1242831"/>
            </a:xfrm>
            <a:prstGeom prst="rect">
              <a:avLst/>
            </a:prstGeom>
            <a:noFill/>
            <a:extLst>
              <a:ext uri="{909E8E84-426E-40DD-AFC4-6F175D3DCCD1}">
                <a14:hiddenFill xmlns:a14="http://schemas.microsoft.com/office/drawing/2010/main">
                  <a:solidFill>
                    <a:srgbClr val="FFFFFF"/>
                  </a:solidFill>
                </a14:hiddenFill>
              </a:ext>
            </a:extLst>
          </p:spPr>
        </p:pic>
        <p:pic>
          <p:nvPicPr>
            <p:cNvPr id="6" name="圖片 8">
              <a:extLst>
                <a:ext uri="{FF2B5EF4-FFF2-40B4-BE49-F238E27FC236}">
                  <a16:creationId xmlns:a16="http://schemas.microsoft.com/office/drawing/2014/main" id="{C9B00387-1969-4F30-B6B7-112648EA0A23}"/>
                </a:ext>
              </a:extLst>
            </p:cNvPr>
            <p:cNvPicPr>
              <a:picLocks noChangeAspect="1"/>
            </p:cNvPicPr>
            <p:nvPr/>
          </p:nvPicPr>
          <p:blipFill>
            <a:blip r:embed="rId5"/>
            <a:stretch>
              <a:fillRect/>
            </a:stretch>
          </p:blipFill>
          <p:spPr>
            <a:xfrm>
              <a:off x="3127415" y="3028815"/>
              <a:ext cx="1613426" cy="959886"/>
            </a:xfrm>
            <a:prstGeom prst="rect">
              <a:avLst/>
            </a:prstGeom>
          </p:spPr>
        </p:pic>
        <p:sp>
          <p:nvSpPr>
            <p:cNvPr id="7" name="雲朵形圖說文字 9">
              <a:extLst>
                <a:ext uri="{FF2B5EF4-FFF2-40B4-BE49-F238E27FC236}">
                  <a16:creationId xmlns:a16="http://schemas.microsoft.com/office/drawing/2014/main" id="{81951013-B32E-4427-A85D-CED93971AC6B}"/>
                </a:ext>
              </a:extLst>
            </p:cNvPr>
            <p:cNvSpPr/>
            <p:nvPr/>
          </p:nvSpPr>
          <p:spPr>
            <a:xfrm>
              <a:off x="4124532" y="2697175"/>
              <a:ext cx="2477747" cy="713780"/>
            </a:xfrm>
            <a:prstGeom prst="cloudCallout">
              <a:avLst>
                <a:gd name="adj1" fmla="val -48303"/>
                <a:gd name="adj2" fmla="val 55890"/>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dirty="0"/>
                <a:t>“左上方鸟嘴”检测</a:t>
              </a:r>
              <a:endParaRPr lang="zh-TW" altLang="en-US" sz="1800" dirty="0"/>
            </a:p>
          </p:txBody>
        </p:sp>
        <p:sp>
          <p:nvSpPr>
            <p:cNvPr id="8" name="矩形 11">
              <a:extLst>
                <a:ext uri="{FF2B5EF4-FFF2-40B4-BE49-F238E27FC236}">
                  <a16:creationId xmlns:a16="http://schemas.microsoft.com/office/drawing/2014/main" id="{91A5F0BE-BA43-496E-9839-454D2D504D2D}"/>
                </a:ext>
              </a:extLst>
            </p:cNvPr>
            <p:cNvSpPr/>
            <p:nvPr/>
          </p:nvSpPr>
          <p:spPr>
            <a:xfrm>
              <a:off x="1284841" y="2849233"/>
              <a:ext cx="304800" cy="28459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800"/>
            </a:p>
          </p:txBody>
        </p:sp>
        <p:sp>
          <p:nvSpPr>
            <p:cNvPr id="9" name="矩形 12">
              <a:extLst>
                <a:ext uri="{FF2B5EF4-FFF2-40B4-BE49-F238E27FC236}">
                  <a16:creationId xmlns:a16="http://schemas.microsoft.com/office/drawing/2014/main" id="{CC4F262C-F8CF-4E36-B30E-3A4112E07639}"/>
                </a:ext>
              </a:extLst>
            </p:cNvPr>
            <p:cNvSpPr/>
            <p:nvPr/>
          </p:nvSpPr>
          <p:spPr>
            <a:xfrm>
              <a:off x="1670944" y="4623283"/>
              <a:ext cx="304800" cy="28459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800"/>
            </a:p>
          </p:txBody>
        </p:sp>
        <p:pic>
          <p:nvPicPr>
            <p:cNvPr id="10" name="圖片 4">
              <a:extLst>
                <a:ext uri="{FF2B5EF4-FFF2-40B4-BE49-F238E27FC236}">
                  <a16:creationId xmlns:a16="http://schemas.microsoft.com/office/drawing/2014/main" id="{CCD1497D-D106-41FD-8BBB-94DEF9584C53}"/>
                </a:ext>
              </a:extLst>
            </p:cNvPr>
            <p:cNvPicPr>
              <a:picLocks noChangeAspect="1"/>
            </p:cNvPicPr>
            <p:nvPr/>
          </p:nvPicPr>
          <p:blipFill>
            <a:blip r:embed="rId6"/>
            <a:stretch>
              <a:fillRect/>
            </a:stretch>
          </p:blipFill>
          <p:spPr>
            <a:xfrm>
              <a:off x="3073307" y="4367624"/>
              <a:ext cx="1721644" cy="1193006"/>
            </a:xfrm>
            <a:prstGeom prst="rect">
              <a:avLst/>
            </a:prstGeom>
          </p:spPr>
        </p:pic>
        <p:sp>
          <p:nvSpPr>
            <p:cNvPr id="11" name="雲朵形圖說文字 30">
              <a:extLst>
                <a:ext uri="{FF2B5EF4-FFF2-40B4-BE49-F238E27FC236}">
                  <a16:creationId xmlns:a16="http://schemas.microsoft.com/office/drawing/2014/main" id="{5CDA4531-BC3F-4584-8F1A-646DBE5C4370}"/>
                </a:ext>
              </a:extLst>
            </p:cNvPr>
            <p:cNvSpPr/>
            <p:nvPr/>
          </p:nvSpPr>
          <p:spPr>
            <a:xfrm>
              <a:off x="4124532" y="5013127"/>
              <a:ext cx="2477747" cy="713780"/>
            </a:xfrm>
            <a:prstGeom prst="cloudCallout">
              <a:avLst>
                <a:gd name="adj1" fmla="val -40531"/>
                <a:gd name="adj2" fmla="val -60650"/>
              </a:avLst>
            </a:prstGeom>
            <a:solidFill>
              <a:srgbClr val="FD6B31"/>
            </a:solidFill>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1800" dirty="0"/>
                <a:t>中间鸟嘴检测</a:t>
              </a:r>
              <a:endParaRPr lang="zh-TW" altLang="en-US" sz="1800" dirty="0"/>
            </a:p>
          </p:txBody>
        </p:sp>
        <p:sp>
          <p:nvSpPr>
            <p:cNvPr id="13" name="矩形 33">
              <a:extLst>
                <a:ext uri="{FF2B5EF4-FFF2-40B4-BE49-F238E27FC236}">
                  <a16:creationId xmlns:a16="http://schemas.microsoft.com/office/drawing/2014/main" id="{9E138CC1-4F0B-450B-91F7-78110DB6F7D9}"/>
                </a:ext>
              </a:extLst>
            </p:cNvPr>
            <p:cNvSpPr/>
            <p:nvPr/>
          </p:nvSpPr>
          <p:spPr>
            <a:xfrm>
              <a:off x="3694342" y="3785998"/>
              <a:ext cx="2031325" cy="369332"/>
            </a:xfrm>
            <a:prstGeom prst="rect">
              <a:avLst/>
            </a:prstGeom>
          </p:spPr>
          <p:txBody>
            <a:bodyPr wrap="none">
              <a:spAutoFit/>
            </a:bodyPr>
            <a:lstStyle/>
            <a:p>
              <a:r>
                <a:rPr lang="zh-CN" altLang="en-US" sz="1800" dirty="0"/>
                <a:t>做几乎相同的事情</a:t>
              </a:r>
              <a:endParaRPr lang="zh-TW" altLang="en-US" sz="1800" dirty="0"/>
            </a:p>
          </p:txBody>
        </p:sp>
        <p:cxnSp>
          <p:nvCxnSpPr>
            <p:cNvPr id="14" name="直線單箭頭接點 7">
              <a:extLst>
                <a:ext uri="{FF2B5EF4-FFF2-40B4-BE49-F238E27FC236}">
                  <a16:creationId xmlns:a16="http://schemas.microsoft.com/office/drawing/2014/main" id="{B999A6F9-F208-4221-B82B-34FE0727000C}"/>
                </a:ext>
              </a:extLst>
            </p:cNvPr>
            <p:cNvCxnSpPr/>
            <p:nvPr/>
          </p:nvCxnSpPr>
          <p:spPr>
            <a:xfrm>
              <a:off x="3652139" y="3703833"/>
              <a:ext cx="0" cy="1006031"/>
            </a:xfrm>
            <a:prstGeom prst="straightConnector1">
              <a:avLst/>
            </a:prstGeom>
            <a:ln w="76200">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17" name="Title 1">
            <a:extLst>
              <a:ext uri="{FF2B5EF4-FFF2-40B4-BE49-F238E27FC236}">
                <a16:creationId xmlns:a16="http://schemas.microsoft.com/office/drawing/2014/main" id="{9A3C1DAD-CC80-43EC-86F6-2622AD226AB0}"/>
              </a:ext>
            </a:extLst>
          </p:cNvPr>
          <p:cNvSpPr>
            <a:spLocks noGrp="1"/>
          </p:cNvSpPr>
          <p:nvPr>
            <p:ph type="title"/>
          </p:nvPr>
        </p:nvSpPr>
        <p:spPr>
          <a:xfrm>
            <a:off x="685800" y="381000"/>
            <a:ext cx="7772400" cy="762000"/>
          </a:xfrm>
        </p:spPr>
        <p:txBody>
          <a:bodyPr/>
          <a:lstStyle/>
          <a:p>
            <a:r>
              <a:rPr lang="en-US" altLang="zh-CN" sz="3200" dirty="0">
                <a:solidFill>
                  <a:srgbClr val="FF0000"/>
                </a:solidFill>
              </a:rPr>
              <a:t>CNN</a:t>
            </a:r>
            <a:r>
              <a:rPr lang="zh-CN" altLang="en-US" sz="3200" dirty="0">
                <a:solidFill>
                  <a:srgbClr val="FF0000"/>
                </a:solidFill>
              </a:rPr>
              <a:t>三个特征来源于图像识别的需求</a:t>
            </a:r>
            <a:endParaRPr lang="en-US" sz="3200" dirty="0">
              <a:solidFill>
                <a:srgbClr val="FF0000"/>
              </a:solidFill>
            </a:endParaRPr>
          </a:p>
        </p:txBody>
      </p:sp>
    </p:spTree>
    <p:extLst>
      <p:ext uri="{BB962C8B-B14F-4D97-AF65-F5344CB8AC3E}">
        <p14:creationId xmlns:p14="http://schemas.microsoft.com/office/powerpoint/2010/main" val="420607144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2"/>
          <p:cNvSpPr>
            <a:spLocks noGrp="1" noChangeArrowheads="1"/>
          </p:cNvSpPr>
          <p:nvPr>
            <p:ph type="title"/>
          </p:nvPr>
        </p:nvSpPr>
        <p:spPr>
          <a:xfrm>
            <a:off x="0" y="404813"/>
            <a:ext cx="7772400" cy="762000"/>
          </a:xfrm>
        </p:spPr>
        <p:txBody>
          <a:bodyPr/>
          <a:lstStyle/>
          <a:p>
            <a:pPr algn="l"/>
            <a:r>
              <a:rPr lang="zh-CN" altLang="en-US" dirty="0">
                <a:solidFill>
                  <a:srgbClr val="FF0000"/>
                </a:solidFill>
                <a:latin typeface="黑体" panose="02010609060101010101" pitchFamily="49" charset="-122"/>
                <a:ea typeface="黑体" panose="02010609060101010101" pitchFamily="49" charset="-122"/>
              </a:rPr>
              <a:t> 卷积神经网络</a:t>
            </a:r>
            <a:r>
              <a:rPr lang="en-US" altLang="zh-CN" dirty="0">
                <a:solidFill>
                  <a:srgbClr val="FF0000"/>
                </a:solidFill>
                <a:latin typeface="Arial Black" panose="020B0A04020102020204" pitchFamily="34" charset="0"/>
              </a:rPr>
              <a:t>——CNN</a:t>
            </a:r>
            <a:endParaRPr lang="zh-CN" altLang="en-US" sz="4000" b="1" dirty="0">
              <a:solidFill>
                <a:srgbClr val="FF0000"/>
              </a:solidFill>
              <a:ea typeface="隶书" panose="02010509060101010101" pitchFamily="49" charset="-122"/>
            </a:endParaRPr>
          </a:p>
        </p:txBody>
      </p:sp>
      <p:sp>
        <p:nvSpPr>
          <p:cNvPr id="5" name="Rectangle 3"/>
          <p:cNvSpPr txBox="1">
            <a:spLocks noChangeArrowheads="1"/>
          </p:cNvSpPr>
          <p:nvPr/>
        </p:nvSpPr>
        <p:spPr bwMode="auto">
          <a:xfrm>
            <a:off x="395288" y="1557338"/>
            <a:ext cx="8281168" cy="4538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24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50000"/>
              </a:lnSpc>
              <a:buFontTx/>
              <a:buNone/>
            </a:pPr>
            <a:r>
              <a:rPr lang="zh-CN" altLang="en-US" sz="2800" dirty="0"/>
              <a:t>    一、</a:t>
            </a:r>
            <a:r>
              <a:rPr lang="en-US" altLang="zh-CN" sz="2800" dirty="0">
                <a:solidFill>
                  <a:srgbClr val="FF0000"/>
                </a:solidFill>
              </a:rPr>
              <a:t> CNN</a:t>
            </a:r>
            <a:r>
              <a:rPr lang="zh-CN" altLang="en-US" sz="2800" dirty="0">
                <a:solidFill>
                  <a:srgbClr val="FF0000"/>
                </a:solidFill>
              </a:rPr>
              <a:t>概念</a:t>
            </a:r>
            <a:endParaRPr lang="en-US" altLang="zh-CN" sz="2800" dirty="0">
              <a:solidFill>
                <a:srgbClr val="FF0000"/>
              </a:solidFill>
            </a:endParaRPr>
          </a:p>
          <a:p>
            <a:pPr algn="just">
              <a:lnSpc>
                <a:spcPct val="150000"/>
              </a:lnSpc>
              <a:buFontTx/>
              <a:buNone/>
            </a:pPr>
            <a:r>
              <a:rPr lang="zh-CN" altLang="en-US" sz="2600" dirty="0"/>
              <a:t>          卷积神经网络（</a:t>
            </a:r>
            <a:r>
              <a:rPr lang="en-US" altLang="zh-CN" sz="2600" dirty="0"/>
              <a:t>Convolutional Neural Networks, CNN</a:t>
            </a:r>
            <a:r>
              <a:rPr lang="zh-CN" altLang="en-US" sz="2600" dirty="0"/>
              <a:t>）是一类包含</a:t>
            </a:r>
            <a:r>
              <a:rPr lang="zh-CN" altLang="en-US" sz="2600" dirty="0">
                <a:solidFill>
                  <a:srgbClr val="FF0000"/>
                </a:solidFill>
              </a:rPr>
              <a:t>卷积计算</a:t>
            </a:r>
            <a:r>
              <a:rPr lang="zh-CN" altLang="en-US" sz="2600" dirty="0"/>
              <a:t>，且具有</a:t>
            </a:r>
            <a:r>
              <a:rPr lang="zh-CN" altLang="zh-CN" sz="2600" dirty="0"/>
              <a:t>神经元间的连接是</a:t>
            </a:r>
            <a:r>
              <a:rPr lang="zh-CN" altLang="en-US" sz="2600" dirty="0">
                <a:solidFill>
                  <a:srgbClr val="FF0000"/>
                </a:solidFill>
              </a:rPr>
              <a:t>稀疏连接（</a:t>
            </a:r>
            <a:r>
              <a:rPr lang="zh-CN" altLang="en-US" sz="2600" dirty="0"/>
              <a:t> </a:t>
            </a:r>
            <a:r>
              <a:rPr lang="zh-CN" altLang="en-US" sz="2600" dirty="0">
                <a:solidFill>
                  <a:srgbClr val="FF0000"/>
                </a:solidFill>
              </a:rPr>
              <a:t>局部视野）</a:t>
            </a:r>
            <a:r>
              <a:rPr lang="zh-CN" altLang="en-US" sz="2600" dirty="0"/>
              <a:t>（即</a:t>
            </a:r>
            <a:r>
              <a:rPr lang="zh-CN" altLang="zh-CN" sz="2600" dirty="0"/>
              <a:t>非全连接</a:t>
            </a:r>
            <a:r>
              <a:rPr lang="zh-CN" altLang="en-US" sz="2600" dirty="0"/>
              <a:t>）</a:t>
            </a:r>
            <a:r>
              <a:rPr lang="zh-CN" altLang="zh-CN" sz="2600" dirty="0"/>
              <a:t>的</a:t>
            </a:r>
            <a:r>
              <a:rPr lang="zh-CN" altLang="en-US" sz="2600" dirty="0"/>
              <a:t>、</a:t>
            </a:r>
            <a:r>
              <a:rPr lang="zh-CN" altLang="zh-CN" sz="2600" dirty="0"/>
              <a:t>同一层中某些神经元</a:t>
            </a:r>
            <a:r>
              <a:rPr lang="zh-CN" altLang="en-US" sz="2600" dirty="0"/>
              <a:t>与上层神经元</a:t>
            </a:r>
            <a:r>
              <a:rPr lang="zh-CN" altLang="zh-CN" sz="2600" dirty="0"/>
              <a:t>之间连接</a:t>
            </a:r>
            <a:r>
              <a:rPr lang="zh-CN" altLang="en-US" sz="2600" dirty="0"/>
              <a:t>是</a:t>
            </a:r>
            <a:r>
              <a:rPr lang="zh-CN" altLang="zh-CN" sz="2600" dirty="0">
                <a:solidFill>
                  <a:srgbClr val="FF0000"/>
                </a:solidFill>
              </a:rPr>
              <a:t>权</a:t>
            </a:r>
            <a:r>
              <a:rPr lang="zh-CN" altLang="en-US" sz="2600" dirty="0">
                <a:solidFill>
                  <a:srgbClr val="FF0000"/>
                </a:solidFill>
              </a:rPr>
              <a:t>值</a:t>
            </a:r>
            <a:r>
              <a:rPr lang="zh-CN" altLang="zh-CN" sz="2600" dirty="0">
                <a:solidFill>
                  <a:srgbClr val="FF0000"/>
                </a:solidFill>
              </a:rPr>
              <a:t>共享</a:t>
            </a:r>
            <a:r>
              <a:rPr lang="zh-CN" altLang="en-US" sz="2600" dirty="0"/>
              <a:t>（即权重值相同）</a:t>
            </a:r>
            <a:r>
              <a:rPr lang="zh-CN" altLang="zh-CN" sz="2600" dirty="0"/>
              <a:t>的</a:t>
            </a:r>
            <a:r>
              <a:rPr lang="zh-CN" altLang="en-US" sz="2600" dirty="0"/>
              <a:t>、高层特征获取依据</a:t>
            </a:r>
            <a:r>
              <a:rPr lang="zh-CN" altLang="en-US" sz="2600" dirty="0">
                <a:solidFill>
                  <a:srgbClr val="FF0000"/>
                </a:solidFill>
              </a:rPr>
              <a:t>池化（子采样）</a:t>
            </a:r>
            <a:r>
              <a:rPr lang="zh-CN" altLang="en-US" sz="2600" dirty="0"/>
              <a:t>的三个特征的深度前馈神经网络 。</a:t>
            </a:r>
            <a:endParaRPr lang="en-US" altLang="zh-CN" sz="2600" dirty="0"/>
          </a:p>
          <a:p>
            <a:pPr>
              <a:lnSpc>
                <a:spcPct val="80000"/>
              </a:lnSpc>
              <a:buFontTx/>
              <a:buNone/>
            </a:pPr>
            <a:endParaRPr lang="zh-CN" altLang="en-US" sz="2800" dirty="0"/>
          </a:p>
        </p:txBody>
      </p:sp>
    </p:spTree>
    <p:extLst>
      <p:ext uri="{BB962C8B-B14F-4D97-AF65-F5344CB8AC3E}">
        <p14:creationId xmlns:p14="http://schemas.microsoft.com/office/powerpoint/2010/main" val="151852138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F9744CD-E701-4B60-8E53-EE7CAD035C1D}"/>
              </a:ext>
            </a:extLst>
          </p:cNvPr>
          <p:cNvSpPr>
            <a:spLocks noGrp="1"/>
          </p:cNvSpPr>
          <p:nvPr>
            <p:ph idx="1"/>
          </p:nvPr>
        </p:nvSpPr>
        <p:spPr/>
        <p:txBody>
          <a:bodyPr/>
          <a:lstStyle/>
          <a:p>
            <a:r>
              <a:rPr lang="zh-CN" altLang="en-US" dirty="0"/>
              <a:t>对像素进行子采样不会改变对象，对图像识别无影响</a:t>
            </a:r>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zh-CN" altLang="en-US" dirty="0"/>
              <a:t>可由</a:t>
            </a:r>
            <a:r>
              <a:rPr lang="en-US" altLang="zh-CN" dirty="0"/>
              <a:t>CNN</a:t>
            </a:r>
            <a:r>
              <a:rPr lang="zh-CN" altLang="en-US" dirty="0"/>
              <a:t>的</a:t>
            </a:r>
            <a:r>
              <a:rPr lang="zh-CN" altLang="en-US" dirty="0">
                <a:solidFill>
                  <a:srgbClr val="00B050"/>
                </a:solidFill>
              </a:rPr>
              <a:t>子采样</a:t>
            </a:r>
            <a:r>
              <a:rPr lang="en-US" altLang="zh-CN" dirty="0">
                <a:solidFill>
                  <a:srgbClr val="00B050"/>
                </a:solidFill>
              </a:rPr>
              <a:t>/</a:t>
            </a:r>
            <a:r>
              <a:rPr lang="zh-CN" altLang="en-US" dirty="0">
                <a:solidFill>
                  <a:srgbClr val="00B050"/>
                </a:solidFill>
              </a:rPr>
              <a:t>池化</a:t>
            </a:r>
            <a:r>
              <a:rPr lang="zh-CN" altLang="en-US" dirty="0"/>
              <a:t>技术实现</a:t>
            </a:r>
            <a:endParaRPr lang="en-US" altLang="zh-CN" dirty="0"/>
          </a:p>
          <a:p>
            <a:endParaRPr lang="en-US" dirty="0"/>
          </a:p>
        </p:txBody>
      </p:sp>
      <p:grpSp>
        <p:nvGrpSpPr>
          <p:cNvPr id="9" name="组合 8"/>
          <p:cNvGrpSpPr/>
          <p:nvPr/>
        </p:nvGrpSpPr>
        <p:grpSpPr>
          <a:xfrm>
            <a:off x="539552" y="2204864"/>
            <a:ext cx="5455277" cy="1694944"/>
            <a:chOff x="900569" y="2204864"/>
            <a:chExt cx="5455277" cy="1694944"/>
          </a:xfrm>
        </p:grpSpPr>
        <p:pic>
          <p:nvPicPr>
            <p:cNvPr id="4" name="Picture 2" descr="http://insider.si.edu/wordpress/wp-content/uploads/2016/04/Mountain_Bluebird.jpg">
              <a:extLst>
                <a:ext uri="{FF2B5EF4-FFF2-40B4-BE49-F238E27FC236}">
                  <a16:creationId xmlns:a16="http://schemas.microsoft.com/office/drawing/2014/main" id="{A87A4B52-7CA9-4CBE-B8DF-E35E5CA47E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0569" y="2204864"/>
              <a:ext cx="2502060" cy="169494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http://insider.si.edu/wordpress/wp-content/uploads/2016/04/Mountain_Bluebird.jpg">
              <a:extLst>
                <a:ext uri="{FF2B5EF4-FFF2-40B4-BE49-F238E27FC236}">
                  <a16:creationId xmlns:a16="http://schemas.microsoft.com/office/drawing/2014/main" id="{D10C80F5-4EC9-4687-A3A5-E42BC94A728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38289" y="2586996"/>
              <a:ext cx="1317557" cy="892539"/>
            </a:xfrm>
            <a:prstGeom prst="rect">
              <a:avLst/>
            </a:prstGeom>
            <a:noFill/>
            <a:extLst>
              <a:ext uri="{909E8E84-426E-40DD-AFC4-6F175D3DCCD1}">
                <a14:hiddenFill xmlns:a14="http://schemas.microsoft.com/office/drawing/2010/main">
                  <a:solidFill>
                    <a:srgbClr val="FFFFFF"/>
                  </a:solidFill>
                </a14:hiddenFill>
              </a:ext>
            </a:extLst>
          </p:spPr>
        </p:pic>
        <p:sp>
          <p:nvSpPr>
            <p:cNvPr id="6" name="向右箭號 3">
              <a:extLst>
                <a:ext uri="{FF2B5EF4-FFF2-40B4-BE49-F238E27FC236}">
                  <a16:creationId xmlns:a16="http://schemas.microsoft.com/office/drawing/2014/main" id="{0E47A799-E7BC-45E0-9F44-B9CAC5270EC8}"/>
                </a:ext>
              </a:extLst>
            </p:cNvPr>
            <p:cNvSpPr/>
            <p:nvPr/>
          </p:nvSpPr>
          <p:spPr>
            <a:xfrm>
              <a:off x="3481631" y="2732166"/>
              <a:ext cx="1395501" cy="602201"/>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sz="1800"/>
            </a:p>
          </p:txBody>
        </p:sp>
        <p:sp>
          <p:nvSpPr>
            <p:cNvPr id="7" name="文字方塊 5">
              <a:extLst>
                <a:ext uri="{FF2B5EF4-FFF2-40B4-BE49-F238E27FC236}">
                  <a16:creationId xmlns:a16="http://schemas.microsoft.com/office/drawing/2014/main" id="{98D781CF-36B0-4988-8483-40458A86917D}"/>
                </a:ext>
              </a:extLst>
            </p:cNvPr>
            <p:cNvSpPr txBox="1"/>
            <p:nvPr/>
          </p:nvSpPr>
          <p:spPr>
            <a:xfrm>
              <a:off x="3402629" y="3330403"/>
              <a:ext cx="1556657" cy="415498"/>
            </a:xfrm>
            <a:prstGeom prst="rect">
              <a:avLst/>
            </a:prstGeom>
            <a:noFill/>
          </p:spPr>
          <p:txBody>
            <a:bodyPr wrap="square" rtlCol="0">
              <a:spAutoFit/>
            </a:bodyPr>
            <a:lstStyle/>
            <a:p>
              <a:pPr algn="ctr"/>
              <a:r>
                <a:rPr lang="zh-CN" altLang="en-US" sz="2100" dirty="0">
                  <a:solidFill>
                    <a:srgbClr val="FF0000"/>
                  </a:solidFill>
                </a:rPr>
                <a:t>子采样</a:t>
              </a:r>
              <a:endParaRPr lang="zh-TW" altLang="en-US" sz="2100" dirty="0">
                <a:solidFill>
                  <a:srgbClr val="FF0000"/>
                </a:solidFill>
              </a:endParaRPr>
            </a:p>
          </p:txBody>
        </p:sp>
      </p:grpSp>
      <p:grpSp>
        <p:nvGrpSpPr>
          <p:cNvPr id="14" name="组合 13"/>
          <p:cNvGrpSpPr/>
          <p:nvPr/>
        </p:nvGrpSpPr>
        <p:grpSpPr>
          <a:xfrm>
            <a:off x="424674" y="4149080"/>
            <a:ext cx="9547926" cy="396055"/>
            <a:chOff x="768955" y="4982633"/>
            <a:chExt cx="9547926" cy="396055"/>
          </a:xfrm>
        </p:grpSpPr>
        <p:sp>
          <p:nvSpPr>
            <p:cNvPr id="10" name="文字方塊 7">
              <a:extLst>
                <a:ext uri="{FF2B5EF4-FFF2-40B4-BE49-F238E27FC236}">
                  <a16:creationId xmlns:a16="http://schemas.microsoft.com/office/drawing/2014/main" id="{DC6D1CE4-8E82-42AF-B513-3A972E9AC4FD}"/>
                </a:ext>
              </a:extLst>
            </p:cNvPr>
            <p:cNvSpPr txBox="1"/>
            <p:nvPr/>
          </p:nvSpPr>
          <p:spPr>
            <a:xfrm>
              <a:off x="768955" y="4982633"/>
              <a:ext cx="5267348" cy="369332"/>
            </a:xfrm>
            <a:prstGeom prst="rect">
              <a:avLst/>
            </a:prstGeom>
            <a:noFill/>
          </p:spPr>
          <p:txBody>
            <a:bodyPr wrap="square" rtlCol="0">
              <a:spAutoFit/>
            </a:bodyPr>
            <a:lstStyle/>
            <a:p>
              <a:r>
                <a:rPr lang="zh-CN" altLang="en-US" sz="1800" dirty="0"/>
                <a:t>对图像进行下采样可以使图片更小</a:t>
              </a:r>
              <a:endParaRPr lang="zh-TW" altLang="en-US" sz="1800" dirty="0"/>
            </a:p>
          </p:txBody>
        </p:sp>
        <p:sp>
          <p:nvSpPr>
            <p:cNvPr id="11" name="文字方塊 12">
              <a:extLst>
                <a:ext uri="{FF2B5EF4-FFF2-40B4-BE49-F238E27FC236}">
                  <a16:creationId xmlns:a16="http://schemas.microsoft.com/office/drawing/2014/main" id="{9A0F8933-8D53-44FD-8F8C-7C532FC47D5B}"/>
                </a:ext>
              </a:extLst>
            </p:cNvPr>
            <p:cNvSpPr txBox="1"/>
            <p:nvPr/>
          </p:nvSpPr>
          <p:spPr>
            <a:xfrm>
              <a:off x="5049533" y="4995995"/>
              <a:ext cx="5267348" cy="369332"/>
            </a:xfrm>
            <a:prstGeom prst="rect">
              <a:avLst/>
            </a:prstGeom>
            <a:noFill/>
          </p:spPr>
          <p:txBody>
            <a:bodyPr wrap="square" rtlCol="0">
              <a:spAutoFit/>
            </a:bodyPr>
            <a:lstStyle/>
            <a:p>
              <a:r>
                <a:rPr lang="zh-CN" altLang="en-US" sz="1800" dirty="0"/>
                <a:t>能够在图像识别过程中使用更少的参数</a:t>
              </a:r>
              <a:endParaRPr lang="zh-TW" altLang="en-US" sz="1800" dirty="0"/>
            </a:p>
          </p:txBody>
        </p:sp>
        <p:sp>
          <p:nvSpPr>
            <p:cNvPr id="12" name="向右箭號 11">
              <a:extLst>
                <a:ext uri="{FF2B5EF4-FFF2-40B4-BE49-F238E27FC236}">
                  <a16:creationId xmlns:a16="http://schemas.microsoft.com/office/drawing/2014/main" id="{26A11369-A2F1-4890-8561-FA7A3DA7CCAB}"/>
                </a:ext>
              </a:extLst>
            </p:cNvPr>
            <p:cNvSpPr/>
            <p:nvPr/>
          </p:nvSpPr>
          <p:spPr>
            <a:xfrm>
              <a:off x="4347873" y="5016532"/>
              <a:ext cx="690416" cy="362156"/>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sz="1800"/>
            </a:p>
          </p:txBody>
        </p:sp>
      </p:grpSp>
      <p:sp>
        <p:nvSpPr>
          <p:cNvPr id="13" name="Title 1">
            <a:extLst>
              <a:ext uri="{FF2B5EF4-FFF2-40B4-BE49-F238E27FC236}">
                <a16:creationId xmlns:a16="http://schemas.microsoft.com/office/drawing/2014/main" id="{9A3C1DAD-CC80-43EC-86F6-2622AD226AB0}"/>
              </a:ext>
            </a:extLst>
          </p:cNvPr>
          <p:cNvSpPr>
            <a:spLocks noGrp="1"/>
          </p:cNvSpPr>
          <p:nvPr>
            <p:ph type="title"/>
          </p:nvPr>
        </p:nvSpPr>
        <p:spPr>
          <a:xfrm>
            <a:off x="685800" y="381000"/>
            <a:ext cx="7772400" cy="762000"/>
          </a:xfrm>
        </p:spPr>
        <p:txBody>
          <a:bodyPr/>
          <a:lstStyle/>
          <a:p>
            <a:r>
              <a:rPr lang="en-US" altLang="zh-CN" sz="3200" dirty="0">
                <a:solidFill>
                  <a:srgbClr val="FF0000"/>
                </a:solidFill>
              </a:rPr>
              <a:t>CNN</a:t>
            </a:r>
            <a:r>
              <a:rPr lang="zh-CN" altLang="en-US" sz="3200" dirty="0">
                <a:solidFill>
                  <a:srgbClr val="FF0000"/>
                </a:solidFill>
              </a:rPr>
              <a:t>三个特征来源于图像识别的需求</a:t>
            </a:r>
            <a:endParaRPr lang="en-US" sz="3200" dirty="0">
              <a:solidFill>
                <a:srgbClr val="FF0000"/>
              </a:solidFill>
            </a:endParaRPr>
          </a:p>
        </p:txBody>
      </p:sp>
      <p:sp>
        <p:nvSpPr>
          <p:cNvPr id="15" name="文本框 14"/>
          <p:cNvSpPr txBox="1"/>
          <p:nvPr/>
        </p:nvSpPr>
        <p:spPr>
          <a:xfrm>
            <a:off x="6012160" y="2802432"/>
            <a:ext cx="2954655" cy="461665"/>
          </a:xfrm>
          <a:prstGeom prst="rect">
            <a:avLst/>
          </a:prstGeom>
          <a:noFill/>
        </p:spPr>
        <p:txBody>
          <a:bodyPr wrap="none" rtlCol="0">
            <a:spAutoFit/>
          </a:bodyPr>
          <a:lstStyle/>
          <a:p>
            <a:r>
              <a:rPr lang="zh-CN" altLang="en-US" dirty="0"/>
              <a:t>（该小图分辨率低）</a:t>
            </a:r>
          </a:p>
        </p:txBody>
      </p:sp>
    </p:spTree>
    <p:extLst>
      <p:ext uri="{BB962C8B-B14F-4D97-AF65-F5344CB8AC3E}">
        <p14:creationId xmlns:p14="http://schemas.microsoft.com/office/powerpoint/2010/main" val="173875791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a:extLst>
              <a:ext uri="{FF2B5EF4-FFF2-40B4-BE49-F238E27FC236}">
                <a16:creationId xmlns:a16="http://schemas.microsoft.com/office/drawing/2014/main" id="{F30AD32A-A9D7-43CA-AF92-155810C85A3E}"/>
              </a:ext>
            </a:extLst>
          </p:cNvPr>
          <p:cNvSpPr>
            <a:spLocks noGrp="1"/>
          </p:cNvSpPr>
          <p:nvPr>
            <p:ph idx="1"/>
          </p:nvPr>
        </p:nvSpPr>
        <p:spPr>
          <a:xfrm>
            <a:off x="611560" y="2708920"/>
            <a:ext cx="7772400" cy="2448272"/>
          </a:xfrm>
        </p:spPr>
        <p:txBody>
          <a:bodyPr/>
          <a:lstStyle/>
          <a:p>
            <a:pPr marL="0" indent="0" algn="ctr">
              <a:lnSpc>
                <a:spcPct val="150000"/>
              </a:lnSpc>
              <a:buNone/>
            </a:pPr>
            <a:r>
              <a:rPr lang="zh-CN" altLang="en-US" sz="4800" dirty="0">
                <a:solidFill>
                  <a:srgbClr val="00B050"/>
                </a:solidFill>
              </a:rPr>
              <a:t>第一个特征：局部感受野</a:t>
            </a:r>
            <a:endParaRPr lang="en-US" altLang="zh-CN" sz="4800" dirty="0">
              <a:solidFill>
                <a:srgbClr val="00B050"/>
              </a:solidFill>
            </a:endParaRPr>
          </a:p>
          <a:p>
            <a:pPr marL="0" indent="0" algn="ctr">
              <a:lnSpc>
                <a:spcPct val="150000"/>
              </a:lnSpc>
              <a:buNone/>
            </a:pPr>
            <a:r>
              <a:rPr lang="en-US" altLang="zh-CN" sz="4400" b="1" dirty="0">
                <a:solidFill>
                  <a:srgbClr val="FF0000"/>
                </a:solidFill>
              </a:rPr>
              <a:t>Local receptive fields</a:t>
            </a:r>
            <a:endParaRPr lang="zh-CN" altLang="en-US" sz="4400" dirty="0">
              <a:solidFill>
                <a:srgbClr val="FF0000"/>
              </a:solidFill>
            </a:endParaRPr>
          </a:p>
        </p:txBody>
      </p:sp>
      <p:sp>
        <p:nvSpPr>
          <p:cNvPr id="5" name="Rectangle 2"/>
          <p:cNvSpPr>
            <a:spLocks noGrp="1" noChangeArrowheads="1"/>
          </p:cNvSpPr>
          <p:nvPr>
            <p:ph type="title"/>
          </p:nvPr>
        </p:nvSpPr>
        <p:spPr>
          <a:xfrm>
            <a:off x="0" y="404813"/>
            <a:ext cx="8676456" cy="762000"/>
          </a:xfrm>
        </p:spPr>
        <p:txBody>
          <a:bodyPr/>
          <a:lstStyle/>
          <a:p>
            <a:pPr marL="0" indent="0">
              <a:lnSpc>
                <a:spcPct val="150000"/>
              </a:lnSpc>
              <a:buNone/>
            </a:pPr>
            <a:r>
              <a:rPr lang="zh-CN" altLang="en-US" dirty="0">
                <a:solidFill>
                  <a:srgbClr val="FF0000"/>
                </a:solidFill>
              </a:rPr>
              <a:t>三、概念要点</a:t>
            </a:r>
            <a:r>
              <a:rPr lang="en-US" altLang="zh-CN" dirty="0">
                <a:solidFill>
                  <a:srgbClr val="FF0000"/>
                </a:solidFill>
              </a:rPr>
              <a:t>2</a:t>
            </a:r>
            <a:r>
              <a:rPr lang="en-US" altLang="zh-CN" dirty="0">
                <a:solidFill>
                  <a:srgbClr val="FF0000"/>
                </a:solidFill>
                <a:latin typeface="Arial Black" panose="020B0A04020102020204" pitchFamily="34" charset="0"/>
              </a:rPr>
              <a:t> —CNN</a:t>
            </a:r>
            <a:r>
              <a:rPr lang="zh-CN" altLang="en-US" dirty="0">
                <a:solidFill>
                  <a:srgbClr val="FF0000"/>
                </a:solidFill>
                <a:latin typeface="Arial Black" panose="020B0A04020102020204" pitchFamily="34" charset="0"/>
              </a:rPr>
              <a:t>三个特征</a:t>
            </a:r>
            <a:endParaRPr lang="en-US" altLang="zh-CN" dirty="0">
              <a:solidFill>
                <a:srgbClr val="FF0000"/>
              </a:solidFill>
            </a:endParaRPr>
          </a:p>
        </p:txBody>
      </p:sp>
    </p:spTree>
    <p:extLst>
      <p:ext uri="{BB962C8B-B14F-4D97-AF65-F5344CB8AC3E}">
        <p14:creationId xmlns:p14="http://schemas.microsoft.com/office/powerpoint/2010/main" val="225849993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B05125-0A19-41A7-8300-F37BC0A0A16B}"/>
              </a:ext>
            </a:extLst>
          </p:cNvPr>
          <p:cNvSpPr>
            <a:spLocks noGrp="1"/>
          </p:cNvSpPr>
          <p:nvPr>
            <p:ph type="title"/>
          </p:nvPr>
        </p:nvSpPr>
        <p:spPr/>
        <p:txBody>
          <a:bodyPr/>
          <a:lstStyle/>
          <a:p>
            <a:r>
              <a:rPr lang="en-US" altLang="zh-CN" dirty="0">
                <a:solidFill>
                  <a:srgbClr val="00B050"/>
                </a:solidFill>
              </a:rPr>
              <a:t>1</a:t>
            </a:r>
            <a:r>
              <a:rPr lang="zh-CN" altLang="en-US" dirty="0">
                <a:solidFill>
                  <a:srgbClr val="00B050"/>
                </a:solidFill>
              </a:rPr>
              <a:t>、局部感受野的理解</a:t>
            </a: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1186" y="1273958"/>
            <a:ext cx="7521628" cy="4635495"/>
          </a:xfrm>
          <a:prstGeom prst="rect">
            <a:avLst/>
          </a:prstGeom>
        </p:spPr>
      </p:pic>
      <p:sp>
        <p:nvSpPr>
          <p:cNvPr id="4" name="文本框 3"/>
          <p:cNvSpPr txBox="1"/>
          <p:nvPr/>
        </p:nvSpPr>
        <p:spPr>
          <a:xfrm>
            <a:off x="1259632" y="6040411"/>
            <a:ext cx="6336704" cy="830997"/>
          </a:xfrm>
          <a:prstGeom prst="rect">
            <a:avLst/>
          </a:prstGeom>
          <a:noFill/>
        </p:spPr>
        <p:txBody>
          <a:bodyPr wrap="square" rtlCol="0">
            <a:spAutoFit/>
          </a:bodyPr>
          <a:lstStyle/>
          <a:p>
            <a:r>
              <a:rPr lang="zh-CN" altLang="en-US" b="1" dirty="0">
                <a:solidFill>
                  <a:srgbClr val="FF0000"/>
                </a:solidFill>
              </a:rPr>
              <a:t>一个灰白图像</a:t>
            </a:r>
            <a:r>
              <a:rPr lang="zh-CN" altLang="en-US" b="1" dirty="0" smtClean="0">
                <a:solidFill>
                  <a:srgbClr val="FF0000"/>
                </a:solidFill>
              </a:rPr>
              <a:t>计算机看到</a:t>
            </a:r>
            <a:r>
              <a:rPr lang="zh-CN" altLang="en-US" b="1" dirty="0">
                <a:solidFill>
                  <a:srgbClr val="FF0000"/>
                </a:solidFill>
              </a:rPr>
              <a:t>的是左侧像素值矩阵</a:t>
            </a:r>
          </a:p>
          <a:p>
            <a:endParaRPr lang="zh-CN" altLang="en-US" dirty="0"/>
          </a:p>
        </p:txBody>
      </p:sp>
    </p:spTree>
    <p:extLst>
      <p:ext uri="{BB962C8B-B14F-4D97-AF65-F5344CB8AC3E}">
        <p14:creationId xmlns:p14="http://schemas.microsoft.com/office/powerpoint/2010/main" val="222107547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B05125-0A19-41A7-8300-F37BC0A0A16B}"/>
              </a:ext>
            </a:extLst>
          </p:cNvPr>
          <p:cNvSpPr>
            <a:spLocks noGrp="1"/>
          </p:cNvSpPr>
          <p:nvPr>
            <p:ph type="title"/>
          </p:nvPr>
        </p:nvSpPr>
        <p:spPr/>
        <p:txBody>
          <a:bodyPr/>
          <a:lstStyle/>
          <a:p>
            <a:r>
              <a:rPr lang="en-US" altLang="zh-CN" dirty="0">
                <a:solidFill>
                  <a:srgbClr val="00B050"/>
                </a:solidFill>
              </a:rPr>
              <a:t>1</a:t>
            </a:r>
            <a:r>
              <a:rPr lang="zh-CN" altLang="en-US" dirty="0">
                <a:solidFill>
                  <a:srgbClr val="00B050"/>
                </a:solidFill>
              </a:rPr>
              <a:t>、局部感受野的理解</a:t>
            </a:r>
          </a:p>
        </p:txBody>
      </p:sp>
      <p:sp>
        <p:nvSpPr>
          <p:cNvPr id="4" name="文本框 3"/>
          <p:cNvSpPr txBox="1"/>
          <p:nvPr/>
        </p:nvSpPr>
        <p:spPr>
          <a:xfrm>
            <a:off x="1187624" y="5829336"/>
            <a:ext cx="6336704" cy="461665"/>
          </a:xfrm>
          <a:prstGeom prst="rect">
            <a:avLst/>
          </a:prstGeom>
          <a:noFill/>
        </p:spPr>
        <p:txBody>
          <a:bodyPr wrap="square" rtlCol="0">
            <a:spAutoFit/>
          </a:bodyPr>
          <a:lstStyle/>
          <a:p>
            <a:r>
              <a:rPr lang="zh-CN" altLang="en-US" b="1" dirty="0">
                <a:solidFill>
                  <a:srgbClr val="FF0000"/>
                </a:solidFill>
              </a:rPr>
              <a:t>一个彩色图像计算机看到的是左侧像素值张量</a:t>
            </a:r>
            <a:endParaRPr lang="zh-CN" altLang="en-US" dirty="0"/>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6919" y="1730734"/>
            <a:ext cx="8630162" cy="3510868"/>
          </a:xfrm>
          <a:prstGeom prst="rect">
            <a:avLst/>
          </a:prstGeom>
        </p:spPr>
      </p:pic>
    </p:spTree>
    <p:extLst>
      <p:ext uri="{BB962C8B-B14F-4D97-AF65-F5344CB8AC3E}">
        <p14:creationId xmlns:p14="http://schemas.microsoft.com/office/powerpoint/2010/main" val="35479163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B05125-0A19-41A7-8300-F37BC0A0A16B}"/>
              </a:ext>
            </a:extLst>
          </p:cNvPr>
          <p:cNvSpPr>
            <a:spLocks noGrp="1"/>
          </p:cNvSpPr>
          <p:nvPr>
            <p:ph type="title"/>
          </p:nvPr>
        </p:nvSpPr>
        <p:spPr/>
        <p:txBody>
          <a:bodyPr/>
          <a:lstStyle/>
          <a:p>
            <a:r>
              <a:rPr lang="en-US" altLang="zh-CN" dirty="0">
                <a:solidFill>
                  <a:srgbClr val="00B050"/>
                </a:solidFill>
              </a:rPr>
              <a:t>1</a:t>
            </a:r>
            <a:r>
              <a:rPr lang="zh-CN" altLang="en-US" dirty="0">
                <a:solidFill>
                  <a:srgbClr val="00B050"/>
                </a:solidFill>
              </a:rPr>
              <a:t>、局部感受野的理解</a:t>
            </a:r>
          </a:p>
        </p:txBody>
      </p:sp>
      <p:pic>
        <p:nvPicPr>
          <p:cNvPr id="6" name="图片 5"/>
          <p:cNvPicPr>
            <a:picLocks noChangeAspect="1"/>
          </p:cNvPicPr>
          <p:nvPr/>
        </p:nvPicPr>
        <p:blipFill>
          <a:blip r:embed="rId2"/>
          <a:stretch>
            <a:fillRect/>
          </a:stretch>
        </p:blipFill>
        <p:spPr>
          <a:xfrm>
            <a:off x="188472" y="1484784"/>
            <a:ext cx="8767056" cy="4819700"/>
          </a:xfrm>
          <a:prstGeom prst="rect">
            <a:avLst/>
          </a:prstGeom>
        </p:spPr>
      </p:pic>
    </p:spTree>
    <p:extLst>
      <p:ext uri="{BB962C8B-B14F-4D97-AF65-F5344CB8AC3E}">
        <p14:creationId xmlns:p14="http://schemas.microsoft.com/office/powerpoint/2010/main" val="111562365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67544" y="1444709"/>
            <a:ext cx="8352928" cy="576248"/>
          </a:xfrm>
          <a:prstGeom prst="rect">
            <a:avLst/>
          </a:prstGeom>
          <a:noFill/>
        </p:spPr>
        <p:txBody>
          <a:bodyPr wrap="square" rtlCol="0">
            <a:spAutoFit/>
          </a:bodyPr>
          <a:lstStyle/>
          <a:p>
            <a:pPr>
              <a:lnSpc>
                <a:spcPct val="150000"/>
              </a:lnSpc>
            </a:pPr>
            <a:r>
              <a:rPr lang="zh-CN" altLang="en-US" sz="2400" dirty="0">
                <a:solidFill>
                  <a:srgbClr val="FF0000"/>
                </a:solidFill>
              </a:rPr>
              <a:t>示例：</a:t>
            </a:r>
            <a:endParaRPr lang="en-US" altLang="zh-CN" sz="2400" dirty="0">
              <a:solidFill>
                <a:srgbClr val="FF0000"/>
              </a:solidFill>
            </a:endParaRP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66925" y="1600200"/>
            <a:ext cx="5010150" cy="3657600"/>
          </a:xfrm>
          <a:prstGeom prst="rect">
            <a:avLst/>
          </a:prstGeom>
        </p:spPr>
      </p:pic>
      <p:sp>
        <p:nvSpPr>
          <p:cNvPr id="6" name="标题 1">
            <a:extLst>
              <a:ext uri="{FF2B5EF4-FFF2-40B4-BE49-F238E27FC236}">
                <a16:creationId xmlns:a16="http://schemas.microsoft.com/office/drawing/2014/main" id="{3BB05125-0A19-41A7-8300-F37BC0A0A16B}"/>
              </a:ext>
            </a:extLst>
          </p:cNvPr>
          <p:cNvSpPr>
            <a:spLocks noGrp="1"/>
          </p:cNvSpPr>
          <p:nvPr>
            <p:ph type="title"/>
          </p:nvPr>
        </p:nvSpPr>
        <p:spPr>
          <a:xfrm>
            <a:off x="685800" y="381000"/>
            <a:ext cx="7772400" cy="762000"/>
          </a:xfrm>
        </p:spPr>
        <p:txBody>
          <a:bodyPr/>
          <a:lstStyle/>
          <a:p>
            <a:r>
              <a:rPr lang="en-US" altLang="zh-CN" dirty="0">
                <a:solidFill>
                  <a:srgbClr val="00B050"/>
                </a:solidFill>
              </a:rPr>
              <a:t>1</a:t>
            </a:r>
            <a:r>
              <a:rPr lang="zh-CN" altLang="en-US" dirty="0">
                <a:solidFill>
                  <a:srgbClr val="00B050"/>
                </a:solidFill>
              </a:rPr>
              <a:t>、局部感受野的理解</a:t>
            </a:r>
          </a:p>
        </p:txBody>
      </p:sp>
      <p:sp>
        <p:nvSpPr>
          <p:cNvPr id="5" name="文本框 4"/>
          <p:cNvSpPr txBox="1"/>
          <p:nvPr/>
        </p:nvSpPr>
        <p:spPr>
          <a:xfrm>
            <a:off x="899592" y="5661248"/>
            <a:ext cx="7630616" cy="461665"/>
          </a:xfrm>
          <a:prstGeom prst="rect">
            <a:avLst/>
          </a:prstGeom>
          <a:noFill/>
        </p:spPr>
        <p:txBody>
          <a:bodyPr wrap="square" rtlCol="0">
            <a:spAutoFit/>
          </a:bodyPr>
          <a:lstStyle/>
          <a:p>
            <a:pPr algn="ctr"/>
            <a:r>
              <a:rPr lang="en-US" altLang="zh-CN" dirty="0">
                <a:solidFill>
                  <a:srgbClr val="FF0000"/>
                </a:solidFill>
              </a:rPr>
              <a:t>5x5</a:t>
            </a:r>
            <a:r>
              <a:rPr lang="zh-CN" altLang="en-US" dirty="0">
                <a:solidFill>
                  <a:srgbClr val="FF0000"/>
                </a:solidFill>
              </a:rPr>
              <a:t>的图像包含多少个</a:t>
            </a:r>
            <a:r>
              <a:rPr lang="en-US" altLang="zh-CN" dirty="0">
                <a:solidFill>
                  <a:srgbClr val="FF0000"/>
                </a:solidFill>
              </a:rPr>
              <a:t>3x3</a:t>
            </a:r>
            <a:r>
              <a:rPr lang="zh-CN" altLang="en-US" dirty="0">
                <a:solidFill>
                  <a:srgbClr val="FF0000"/>
                </a:solidFill>
              </a:rPr>
              <a:t>面片的动态演示</a:t>
            </a:r>
          </a:p>
        </p:txBody>
      </p:sp>
    </p:spTree>
    <p:extLst>
      <p:ext uri="{BB962C8B-B14F-4D97-AF65-F5344CB8AC3E}">
        <p14:creationId xmlns:p14="http://schemas.microsoft.com/office/powerpoint/2010/main" val="182751551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B05125-0A19-41A7-8300-F37BC0A0A16B}"/>
              </a:ext>
            </a:extLst>
          </p:cNvPr>
          <p:cNvSpPr>
            <a:spLocks noGrp="1"/>
          </p:cNvSpPr>
          <p:nvPr>
            <p:ph type="title"/>
          </p:nvPr>
        </p:nvSpPr>
        <p:spPr>
          <a:xfrm>
            <a:off x="467544" y="381000"/>
            <a:ext cx="8280920" cy="762000"/>
          </a:xfrm>
        </p:spPr>
        <p:txBody>
          <a:bodyPr/>
          <a:lstStyle/>
          <a:p>
            <a:r>
              <a:rPr lang="en-US" altLang="zh-CN" sz="4000" dirty="0">
                <a:solidFill>
                  <a:srgbClr val="00B050"/>
                </a:solidFill>
              </a:rPr>
              <a:t>2</a:t>
            </a:r>
            <a:r>
              <a:rPr lang="zh-CN" altLang="en-US" sz="4000" dirty="0">
                <a:solidFill>
                  <a:srgbClr val="00B050"/>
                </a:solidFill>
              </a:rPr>
              <a:t>、局部感受野与隐层神经元的关系</a:t>
            </a:r>
          </a:p>
        </p:txBody>
      </p:sp>
      <p:sp>
        <p:nvSpPr>
          <p:cNvPr id="3" name="内容占位符 2">
            <a:extLst>
              <a:ext uri="{FF2B5EF4-FFF2-40B4-BE49-F238E27FC236}">
                <a16:creationId xmlns:a16="http://schemas.microsoft.com/office/drawing/2014/main" id="{5899FC12-5B62-42ED-80A4-49BB5EA51BE5}"/>
              </a:ext>
            </a:extLst>
          </p:cNvPr>
          <p:cNvSpPr>
            <a:spLocks noGrp="1"/>
          </p:cNvSpPr>
          <p:nvPr>
            <p:ph idx="1"/>
          </p:nvPr>
        </p:nvSpPr>
        <p:spPr/>
        <p:txBody>
          <a:bodyPr/>
          <a:lstStyle/>
          <a:p>
            <a:r>
              <a:rPr lang="zh-CN" altLang="en-US" dirty="0"/>
              <a:t>输入是 </a:t>
            </a:r>
            <a:r>
              <a:rPr lang="en-US" altLang="zh-CN" dirty="0"/>
              <a:t>28x28</a:t>
            </a:r>
            <a:r>
              <a:rPr lang="zh-CN" altLang="en-US" dirty="0"/>
              <a:t>的像素值（后面多以此矩阵为例）</a:t>
            </a:r>
            <a:endParaRPr lang="en-US" altLang="zh-CN" dirty="0"/>
          </a:p>
          <a:p>
            <a:endParaRPr lang="zh-CN" altLang="en-US" dirty="0"/>
          </a:p>
        </p:txBody>
      </p:sp>
      <p:pic>
        <p:nvPicPr>
          <p:cNvPr id="5" name="图片 4">
            <a:extLst>
              <a:ext uri="{FF2B5EF4-FFF2-40B4-BE49-F238E27FC236}">
                <a16:creationId xmlns:a16="http://schemas.microsoft.com/office/drawing/2014/main" id="{8C124B3E-B723-47E6-AD4F-EC6D77548AE4}"/>
              </a:ext>
            </a:extLst>
          </p:cNvPr>
          <p:cNvPicPr>
            <a:picLocks noChangeAspect="1"/>
          </p:cNvPicPr>
          <p:nvPr/>
        </p:nvPicPr>
        <p:blipFill>
          <a:blip r:embed="rId2"/>
          <a:stretch>
            <a:fillRect/>
          </a:stretch>
        </p:blipFill>
        <p:spPr>
          <a:xfrm>
            <a:off x="2555776" y="2132856"/>
            <a:ext cx="3819699" cy="3798673"/>
          </a:xfrm>
          <a:prstGeom prst="rect">
            <a:avLst/>
          </a:prstGeom>
        </p:spPr>
      </p:pic>
    </p:spTree>
    <p:extLst>
      <p:ext uri="{BB962C8B-B14F-4D97-AF65-F5344CB8AC3E}">
        <p14:creationId xmlns:p14="http://schemas.microsoft.com/office/powerpoint/2010/main" val="130259831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5899FC12-5B62-42ED-80A4-49BB5EA51BE5}"/>
              </a:ext>
            </a:extLst>
          </p:cNvPr>
          <p:cNvSpPr>
            <a:spLocks noGrp="1"/>
          </p:cNvSpPr>
          <p:nvPr>
            <p:ph idx="1"/>
          </p:nvPr>
        </p:nvSpPr>
        <p:spPr/>
        <p:txBody>
          <a:bodyPr/>
          <a:lstStyle/>
          <a:p>
            <a:r>
              <a:rPr lang="zh-CN" altLang="en-US" dirty="0"/>
              <a:t>对于第一个隐藏层，每一个隐藏层神经元与输入层中 </a:t>
            </a:r>
            <a:r>
              <a:rPr lang="en-US" altLang="zh-CN" dirty="0"/>
              <a:t>5x5</a:t>
            </a:r>
            <a:r>
              <a:rPr lang="zh-CN" altLang="en-US" dirty="0"/>
              <a:t>的神经元有连接</a:t>
            </a:r>
          </a:p>
        </p:txBody>
      </p:sp>
      <p:pic>
        <p:nvPicPr>
          <p:cNvPr id="6" name="图片 5">
            <a:extLst>
              <a:ext uri="{FF2B5EF4-FFF2-40B4-BE49-F238E27FC236}">
                <a16:creationId xmlns:a16="http://schemas.microsoft.com/office/drawing/2014/main" id="{99304FEB-C721-4E13-BE34-887915BEABF2}"/>
              </a:ext>
            </a:extLst>
          </p:cNvPr>
          <p:cNvPicPr>
            <a:picLocks noChangeAspect="1"/>
          </p:cNvPicPr>
          <p:nvPr/>
        </p:nvPicPr>
        <p:blipFill>
          <a:blip r:embed="rId3"/>
          <a:stretch>
            <a:fillRect/>
          </a:stretch>
        </p:blipFill>
        <p:spPr>
          <a:xfrm>
            <a:off x="2194570" y="2420888"/>
            <a:ext cx="4754860" cy="3641294"/>
          </a:xfrm>
          <a:prstGeom prst="rect">
            <a:avLst/>
          </a:prstGeom>
        </p:spPr>
      </p:pic>
      <p:sp>
        <p:nvSpPr>
          <p:cNvPr id="7" name="标题 1">
            <a:extLst>
              <a:ext uri="{FF2B5EF4-FFF2-40B4-BE49-F238E27FC236}">
                <a16:creationId xmlns:a16="http://schemas.microsoft.com/office/drawing/2014/main" id="{3BB05125-0A19-41A7-8300-F37BC0A0A16B}"/>
              </a:ext>
            </a:extLst>
          </p:cNvPr>
          <p:cNvSpPr>
            <a:spLocks noGrp="1"/>
          </p:cNvSpPr>
          <p:nvPr>
            <p:ph type="title"/>
          </p:nvPr>
        </p:nvSpPr>
        <p:spPr>
          <a:xfrm>
            <a:off x="685800" y="381000"/>
            <a:ext cx="8062664" cy="762000"/>
          </a:xfrm>
        </p:spPr>
        <p:txBody>
          <a:bodyPr/>
          <a:lstStyle/>
          <a:p>
            <a:r>
              <a:rPr lang="en-US" altLang="zh-CN" sz="4000" dirty="0">
                <a:solidFill>
                  <a:srgbClr val="00B050"/>
                </a:solidFill>
              </a:rPr>
              <a:t>2</a:t>
            </a:r>
            <a:r>
              <a:rPr lang="zh-CN" altLang="en-US" sz="4000" dirty="0">
                <a:solidFill>
                  <a:srgbClr val="00B050"/>
                </a:solidFill>
              </a:rPr>
              <a:t>、局部感受野与隐层神经元的关系</a:t>
            </a:r>
          </a:p>
        </p:txBody>
      </p:sp>
    </p:spTree>
    <p:extLst>
      <p:ext uri="{BB962C8B-B14F-4D97-AF65-F5344CB8AC3E}">
        <p14:creationId xmlns:p14="http://schemas.microsoft.com/office/powerpoint/2010/main" val="409117147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5899FC12-5B62-42ED-80A4-49BB5EA51BE5}"/>
              </a:ext>
            </a:extLst>
          </p:cNvPr>
          <p:cNvSpPr>
            <a:spLocks noGrp="1"/>
          </p:cNvSpPr>
          <p:nvPr>
            <p:ph idx="1"/>
          </p:nvPr>
        </p:nvSpPr>
        <p:spPr>
          <a:xfrm>
            <a:off x="544016" y="1371600"/>
            <a:ext cx="7772400" cy="4114800"/>
          </a:xfrm>
        </p:spPr>
        <p:txBody>
          <a:bodyPr/>
          <a:lstStyle/>
          <a:p>
            <a:r>
              <a:rPr lang="zh-CN" altLang="en-US" dirty="0">
                <a:solidFill>
                  <a:srgbClr val="FF0000"/>
                </a:solidFill>
              </a:rPr>
              <a:t>卷积核：每一个隐藏层神经元与输入层中 </a:t>
            </a:r>
            <a:r>
              <a:rPr lang="en-US" altLang="zh-CN" dirty="0">
                <a:solidFill>
                  <a:srgbClr val="FF0000"/>
                </a:solidFill>
              </a:rPr>
              <a:t>5x5</a:t>
            </a:r>
            <a:r>
              <a:rPr lang="zh-CN" altLang="en-US" dirty="0">
                <a:solidFill>
                  <a:srgbClr val="FF0000"/>
                </a:solidFill>
              </a:rPr>
              <a:t>的神经元有连接，连接权系数构成的矩阵称为卷积核</a:t>
            </a:r>
            <a:r>
              <a:rPr lang="en-US" altLang="zh-CN" dirty="0">
                <a:solidFill>
                  <a:srgbClr val="FF0000"/>
                </a:solidFill>
              </a:rPr>
              <a:t>kernel/</a:t>
            </a:r>
            <a:r>
              <a:rPr lang="zh-CN" altLang="en-US" dirty="0">
                <a:solidFill>
                  <a:srgbClr val="FF0000"/>
                </a:solidFill>
              </a:rPr>
              <a:t>过滤器</a:t>
            </a:r>
            <a:r>
              <a:rPr lang="en-US" altLang="zh-CN" dirty="0">
                <a:solidFill>
                  <a:srgbClr val="FF0000"/>
                </a:solidFill>
              </a:rPr>
              <a:t>filter</a:t>
            </a:r>
            <a:r>
              <a:rPr lang="zh-CN" altLang="en-US" dirty="0">
                <a:solidFill>
                  <a:srgbClr val="FF0000"/>
                </a:solidFill>
              </a:rPr>
              <a:t>。</a:t>
            </a:r>
          </a:p>
        </p:txBody>
      </p:sp>
      <p:sp>
        <p:nvSpPr>
          <p:cNvPr id="7" name="标题 1">
            <a:extLst>
              <a:ext uri="{FF2B5EF4-FFF2-40B4-BE49-F238E27FC236}">
                <a16:creationId xmlns:a16="http://schemas.microsoft.com/office/drawing/2014/main" id="{3BB05125-0A19-41A7-8300-F37BC0A0A16B}"/>
              </a:ext>
            </a:extLst>
          </p:cNvPr>
          <p:cNvSpPr>
            <a:spLocks noGrp="1"/>
          </p:cNvSpPr>
          <p:nvPr>
            <p:ph type="title"/>
          </p:nvPr>
        </p:nvSpPr>
        <p:spPr>
          <a:xfrm>
            <a:off x="685800" y="381000"/>
            <a:ext cx="8062664" cy="762000"/>
          </a:xfrm>
        </p:spPr>
        <p:txBody>
          <a:bodyPr/>
          <a:lstStyle/>
          <a:p>
            <a:r>
              <a:rPr lang="en-US" altLang="zh-CN" sz="4000" dirty="0">
                <a:solidFill>
                  <a:srgbClr val="00B050"/>
                </a:solidFill>
              </a:rPr>
              <a:t>3</a:t>
            </a:r>
            <a:r>
              <a:rPr lang="zh-CN" altLang="en-US" sz="4000" dirty="0">
                <a:solidFill>
                  <a:srgbClr val="00B050"/>
                </a:solidFill>
              </a:rPr>
              <a:t>、局部感受野与卷积核</a:t>
            </a:r>
          </a:p>
        </p:txBody>
      </p:sp>
      <p:pic>
        <p:nvPicPr>
          <p:cNvPr id="2" name="图片 1"/>
          <p:cNvPicPr>
            <a:picLocks noChangeAspect="1"/>
          </p:cNvPicPr>
          <p:nvPr/>
        </p:nvPicPr>
        <p:blipFill>
          <a:blip r:embed="rId3"/>
          <a:stretch>
            <a:fillRect/>
          </a:stretch>
        </p:blipFill>
        <p:spPr>
          <a:xfrm>
            <a:off x="2195736" y="2132856"/>
            <a:ext cx="5823917" cy="4265234"/>
          </a:xfrm>
          <a:prstGeom prst="rect">
            <a:avLst/>
          </a:prstGeom>
        </p:spPr>
      </p:pic>
    </p:spTree>
    <p:extLst>
      <p:ext uri="{BB962C8B-B14F-4D97-AF65-F5344CB8AC3E}">
        <p14:creationId xmlns:p14="http://schemas.microsoft.com/office/powerpoint/2010/main" val="273761253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5899FC12-5B62-42ED-80A4-49BB5EA51BE5}"/>
              </a:ext>
            </a:extLst>
          </p:cNvPr>
          <p:cNvSpPr>
            <a:spLocks noGrp="1"/>
          </p:cNvSpPr>
          <p:nvPr>
            <p:ph idx="1"/>
          </p:nvPr>
        </p:nvSpPr>
        <p:spPr/>
        <p:txBody>
          <a:bodyPr/>
          <a:lstStyle/>
          <a:p>
            <a:r>
              <a:rPr lang="zh-CN" altLang="en-US" dirty="0"/>
              <a:t>当 </a:t>
            </a:r>
            <a:r>
              <a:rPr lang="en-US" altLang="zh-CN" i="1" dirty="0"/>
              <a:t>local receptive field </a:t>
            </a:r>
            <a:r>
              <a:rPr lang="zh-CN" altLang="en-US" dirty="0"/>
              <a:t>沿着 整个输入照片向右（向下）滑动时，每一个 </a:t>
            </a:r>
            <a:r>
              <a:rPr lang="en-US" altLang="zh-CN" i="1" dirty="0"/>
              <a:t>local receptive field </a:t>
            </a:r>
            <a:r>
              <a:rPr lang="zh-CN" altLang="en-US" i="1" dirty="0"/>
              <a:t>在第一个隐藏层都</a:t>
            </a:r>
            <a:r>
              <a:rPr lang="zh-CN" altLang="en-US" dirty="0"/>
              <a:t>对应一个隐藏神经元。</a:t>
            </a:r>
          </a:p>
        </p:txBody>
      </p:sp>
      <p:pic>
        <p:nvPicPr>
          <p:cNvPr id="5" name="图片 4">
            <a:extLst>
              <a:ext uri="{FF2B5EF4-FFF2-40B4-BE49-F238E27FC236}">
                <a16:creationId xmlns:a16="http://schemas.microsoft.com/office/drawing/2014/main" id="{7FDCBEEE-D136-4E56-855E-9D07E706605A}"/>
              </a:ext>
            </a:extLst>
          </p:cNvPr>
          <p:cNvPicPr>
            <a:picLocks noChangeAspect="1"/>
          </p:cNvPicPr>
          <p:nvPr/>
        </p:nvPicPr>
        <p:blipFill>
          <a:blip r:embed="rId3"/>
          <a:stretch>
            <a:fillRect/>
          </a:stretch>
        </p:blipFill>
        <p:spPr>
          <a:xfrm>
            <a:off x="948410" y="2508865"/>
            <a:ext cx="7247180" cy="3534542"/>
          </a:xfrm>
          <a:prstGeom prst="rect">
            <a:avLst/>
          </a:prstGeom>
        </p:spPr>
      </p:pic>
      <p:sp>
        <p:nvSpPr>
          <p:cNvPr id="7" name="文本框 6">
            <a:extLst>
              <a:ext uri="{FF2B5EF4-FFF2-40B4-BE49-F238E27FC236}">
                <a16:creationId xmlns:a16="http://schemas.microsoft.com/office/drawing/2014/main" id="{18DC3D5B-1AEF-4AE4-A373-F7359CE9C128}"/>
              </a:ext>
            </a:extLst>
          </p:cNvPr>
          <p:cNvSpPr txBox="1"/>
          <p:nvPr/>
        </p:nvSpPr>
        <p:spPr>
          <a:xfrm>
            <a:off x="3203848" y="6043407"/>
            <a:ext cx="3168352" cy="400110"/>
          </a:xfrm>
          <a:prstGeom prst="rect">
            <a:avLst/>
          </a:prstGeom>
          <a:noFill/>
        </p:spPr>
        <p:txBody>
          <a:bodyPr wrap="square" rtlCol="0">
            <a:spAutoFit/>
          </a:bodyPr>
          <a:lstStyle/>
          <a:p>
            <a:r>
              <a:rPr lang="zh-CN" altLang="en-US" sz="2000" dirty="0"/>
              <a:t> 第一个 </a:t>
            </a:r>
            <a:r>
              <a:rPr lang="en-US" altLang="zh-CN" sz="2000" i="1" dirty="0"/>
              <a:t>local receptive field</a:t>
            </a:r>
            <a:endParaRPr lang="zh-CN" altLang="en-US" sz="2000" dirty="0"/>
          </a:p>
        </p:txBody>
      </p:sp>
      <p:sp>
        <p:nvSpPr>
          <p:cNvPr id="10" name="标题 1">
            <a:extLst>
              <a:ext uri="{FF2B5EF4-FFF2-40B4-BE49-F238E27FC236}">
                <a16:creationId xmlns:a16="http://schemas.microsoft.com/office/drawing/2014/main" id="{3BB05125-0A19-41A7-8300-F37BC0A0A16B}"/>
              </a:ext>
            </a:extLst>
          </p:cNvPr>
          <p:cNvSpPr>
            <a:spLocks noGrp="1"/>
          </p:cNvSpPr>
          <p:nvPr>
            <p:ph type="title"/>
          </p:nvPr>
        </p:nvSpPr>
        <p:spPr>
          <a:xfrm>
            <a:off x="685800" y="381000"/>
            <a:ext cx="7772400" cy="762000"/>
          </a:xfrm>
        </p:spPr>
        <p:txBody>
          <a:bodyPr/>
          <a:lstStyle/>
          <a:p>
            <a:r>
              <a:rPr lang="en-US" altLang="zh-CN" dirty="0">
                <a:solidFill>
                  <a:srgbClr val="00B050"/>
                </a:solidFill>
              </a:rPr>
              <a:t>4</a:t>
            </a:r>
            <a:r>
              <a:rPr lang="zh-CN" altLang="en-US" dirty="0">
                <a:solidFill>
                  <a:srgbClr val="00B050"/>
                </a:solidFill>
              </a:rPr>
              <a:t>、局部感受野的滑动</a:t>
            </a:r>
          </a:p>
        </p:txBody>
      </p:sp>
    </p:spTree>
    <p:extLst>
      <p:ext uri="{BB962C8B-B14F-4D97-AF65-F5344CB8AC3E}">
        <p14:creationId xmlns:p14="http://schemas.microsoft.com/office/powerpoint/2010/main" val="72273488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39552" y="1340768"/>
            <a:ext cx="8064896" cy="2518959"/>
          </a:xfrm>
          <a:prstGeom prst="rect">
            <a:avLst/>
          </a:prstGeom>
          <a:noFill/>
        </p:spPr>
        <p:txBody>
          <a:bodyPr wrap="square" rtlCol="0">
            <a:spAutoFit/>
          </a:bodyPr>
          <a:lstStyle/>
          <a:p>
            <a:pPr>
              <a:lnSpc>
                <a:spcPct val="150000"/>
              </a:lnSpc>
            </a:pPr>
            <a:r>
              <a:rPr lang="zh-CN" altLang="en-US" sz="2800" dirty="0">
                <a:solidFill>
                  <a:srgbClr val="FF0000"/>
                </a:solidFill>
              </a:rPr>
              <a:t>二、概念要点</a:t>
            </a:r>
            <a:r>
              <a:rPr lang="en-US" altLang="zh-CN" sz="2800" dirty="0">
                <a:solidFill>
                  <a:srgbClr val="FF0000"/>
                </a:solidFill>
              </a:rPr>
              <a:t>1</a:t>
            </a:r>
            <a:r>
              <a:rPr lang="en-US" altLang="zh-CN" sz="2800" dirty="0">
                <a:solidFill>
                  <a:srgbClr val="FF0000"/>
                </a:solidFill>
                <a:latin typeface="Arial Black" panose="020B0A04020102020204" pitchFamily="34" charset="0"/>
              </a:rPr>
              <a:t> —</a:t>
            </a:r>
            <a:r>
              <a:rPr lang="zh-CN" altLang="en-US" sz="2800" dirty="0">
                <a:solidFill>
                  <a:srgbClr val="FF0000"/>
                </a:solidFill>
                <a:latin typeface="Arial Black" panose="020B0A04020102020204" pitchFamily="34" charset="0"/>
              </a:rPr>
              <a:t>卷积计算</a:t>
            </a:r>
            <a:endParaRPr lang="en-US" altLang="zh-CN" sz="2800" dirty="0">
              <a:solidFill>
                <a:srgbClr val="FF0000"/>
              </a:solidFill>
              <a:latin typeface="Arial Black" panose="020B0A04020102020204" pitchFamily="34" charset="0"/>
            </a:endParaRPr>
          </a:p>
          <a:p>
            <a:pPr>
              <a:lnSpc>
                <a:spcPct val="150000"/>
              </a:lnSpc>
            </a:pPr>
            <a:r>
              <a:rPr lang="zh-CN" altLang="en-US" sz="2800" dirty="0">
                <a:solidFill>
                  <a:srgbClr val="FF0000"/>
                </a:solidFill>
                <a:latin typeface="Arial Black" panose="020B0A04020102020204" pitchFamily="34" charset="0"/>
              </a:rPr>
              <a:t>（一）基础知识</a:t>
            </a:r>
            <a:endParaRPr lang="en-US" altLang="zh-CN" sz="2800" dirty="0">
              <a:solidFill>
                <a:srgbClr val="FF0000"/>
              </a:solidFill>
            </a:endParaRPr>
          </a:p>
          <a:p>
            <a:pPr>
              <a:lnSpc>
                <a:spcPct val="150000"/>
              </a:lnSpc>
            </a:pPr>
            <a:r>
              <a:rPr lang="en-US" altLang="zh-CN" sz="2800" dirty="0">
                <a:solidFill>
                  <a:srgbClr val="FF0000"/>
                </a:solidFill>
              </a:rPr>
              <a:t>1</a:t>
            </a:r>
            <a:r>
              <a:rPr lang="zh-CN" altLang="en-US" sz="2800" dirty="0">
                <a:solidFill>
                  <a:srgbClr val="FF0000"/>
                </a:solidFill>
              </a:rPr>
              <a:t>、向量内积</a:t>
            </a:r>
            <a:endParaRPr lang="en-US" altLang="zh-CN" sz="2800" dirty="0">
              <a:solidFill>
                <a:srgbClr val="FF0000"/>
              </a:solidFill>
            </a:endParaRPr>
          </a:p>
          <a:p>
            <a:pPr>
              <a:lnSpc>
                <a:spcPct val="150000"/>
              </a:lnSpc>
            </a:pPr>
            <a:endParaRPr lang="en-US" altLang="zh-CN" dirty="0">
              <a:solidFill>
                <a:srgbClr val="FF0000"/>
              </a:solidFill>
            </a:endParaRPr>
          </a:p>
        </p:txBody>
      </p:sp>
      <p:sp>
        <p:nvSpPr>
          <p:cNvPr id="5" name="Rectangle 2"/>
          <p:cNvSpPr>
            <a:spLocks noGrp="1" noChangeArrowheads="1"/>
          </p:cNvSpPr>
          <p:nvPr>
            <p:ph type="title"/>
          </p:nvPr>
        </p:nvSpPr>
        <p:spPr>
          <a:xfrm>
            <a:off x="0" y="404813"/>
            <a:ext cx="7772400" cy="762000"/>
          </a:xfrm>
        </p:spPr>
        <p:txBody>
          <a:bodyPr/>
          <a:lstStyle/>
          <a:p>
            <a:pPr algn="l"/>
            <a:r>
              <a:rPr lang="zh-CN" altLang="en-US" dirty="0">
                <a:solidFill>
                  <a:srgbClr val="FF0000"/>
                </a:solidFill>
                <a:latin typeface="黑体" panose="02010609060101010101" pitchFamily="49" charset="-122"/>
                <a:ea typeface="黑体" panose="02010609060101010101" pitchFamily="49" charset="-122"/>
              </a:rPr>
              <a:t> 卷积神经网络</a:t>
            </a:r>
            <a:r>
              <a:rPr lang="en-US" altLang="zh-CN" dirty="0">
                <a:solidFill>
                  <a:srgbClr val="FF0000"/>
                </a:solidFill>
                <a:latin typeface="Arial Black" panose="020B0A04020102020204" pitchFamily="34" charset="0"/>
              </a:rPr>
              <a:t>—CNN</a:t>
            </a:r>
            <a:endParaRPr lang="zh-CN" altLang="en-US" sz="4000" b="1" dirty="0">
              <a:solidFill>
                <a:srgbClr val="FF0000"/>
              </a:solidFill>
              <a:ea typeface="隶书" panose="02010509060101010101" pitchFamily="49" charset="-122"/>
            </a:endParaRPr>
          </a:p>
        </p:txBody>
      </p:sp>
      <p:pic>
        <p:nvPicPr>
          <p:cNvPr id="6" name="Content Placeholder 5">
            <a:extLst>
              <a:ext uri="{FF2B5EF4-FFF2-40B4-BE49-F238E27FC236}">
                <a16:creationId xmlns:a16="http://schemas.microsoft.com/office/drawing/2014/main" id="{7806529E-F64D-4883-B28F-8E08924D8D14}"/>
              </a:ext>
            </a:extLst>
          </p:cNvPr>
          <p:cNvPicPr>
            <a:picLocks noChangeAspect="1"/>
          </p:cNvPicPr>
          <p:nvPr/>
        </p:nvPicPr>
        <p:blipFill>
          <a:blip r:embed="rId3"/>
          <a:stretch>
            <a:fillRect/>
          </a:stretch>
        </p:blipFill>
        <p:spPr bwMode="auto">
          <a:xfrm>
            <a:off x="1907704" y="3212976"/>
            <a:ext cx="6547186" cy="27960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a:extLst>
        </p:spPr>
      </p:pic>
    </p:spTree>
    <p:extLst>
      <p:ext uri="{BB962C8B-B14F-4D97-AF65-F5344CB8AC3E}">
        <p14:creationId xmlns:p14="http://schemas.microsoft.com/office/powerpoint/2010/main" val="399226476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DEE42BFB-8312-4168-AFB8-10AE261AD8B2}"/>
              </a:ext>
            </a:extLst>
          </p:cNvPr>
          <p:cNvPicPr>
            <a:picLocks noChangeAspect="1"/>
          </p:cNvPicPr>
          <p:nvPr/>
        </p:nvPicPr>
        <p:blipFill>
          <a:blip r:embed="rId3"/>
          <a:stretch>
            <a:fillRect/>
          </a:stretch>
        </p:blipFill>
        <p:spPr>
          <a:xfrm>
            <a:off x="989856" y="2418211"/>
            <a:ext cx="7164288" cy="3599218"/>
          </a:xfrm>
          <a:prstGeom prst="rect">
            <a:avLst/>
          </a:prstGeom>
        </p:spPr>
      </p:pic>
      <p:sp>
        <p:nvSpPr>
          <p:cNvPr id="2" name="标题 1">
            <a:extLst>
              <a:ext uri="{FF2B5EF4-FFF2-40B4-BE49-F238E27FC236}">
                <a16:creationId xmlns:a16="http://schemas.microsoft.com/office/drawing/2014/main" id="{3BB05125-0A19-41A7-8300-F37BC0A0A16B}"/>
              </a:ext>
            </a:extLst>
          </p:cNvPr>
          <p:cNvSpPr>
            <a:spLocks noGrp="1"/>
          </p:cNvSpPr>
          <p:nvPr>
            <p:ph type="title"/>
          </p:nvPr>
        </p:nvSpPr>
        <p:spPr/>
        <p:txBody>
          <a:bodyPr/>
          <a:lstStyle/>
          <a:p>
            <a:r>
              <a:rPr lang="en-US" altLang="zh-CN" dirty="0">
                <a:solidFill>
                  <a:srgbClr val="00B050"/>
                </a:solidFill>
              </a:rPr>
              <a:t>4</a:t>
            </a:r>
            <a:r>
              <a:rPr lang="zh-CN" altLang="en-US" dirty="0">
                <a:solidFill>
                  <a:srgbClr val="00B050"/>
                </a:solidFill>
              </a:rPr>
              <a:t>、局部感受野的滑动</a:t>
            </a:r>
          </a:p>
        </p:txBody>
      </p:sp>
      <p:sp>
        <p:nvSpPr>
          <p:cNvPr id="3" name="内容占位符 2">
            <a:extLst>
              <a:ext uri="{FF2B5EF4-FFF2-40B4-BE49-F238E27FC236}">
                <a16:creationId xmlns:a16="http://schemas.microsoft.com/office/drawing/2014/main" id="{5899FC12-5B62-42ED-80A4-49BB5EA51BE5}"/>
              </a:ext>
            </a:extLst>
          </p:cNvPr>
          <p:cNvSpPr>
            <a:spLocks noGrp="1"/>
          </p:cNvSpPr>
          <p:nvPr>
            <p:ph idx="1"/>
          </p:nvPr>
        </p:nvSpPr>
        <p:spPr/>
        <p:txBody>
          <a:bodyPr/>
          <a:lstStyle/>
          <a:p>
            <a:r>
              <a:rPr lang="zh-CN" altLang="en-US" dirty="0"/>
              <a:t>当 </a:t>
            </a:r>
            <a:r>
              <a:rPr lang="en-US" altLang="zh-CN" i="1" dirty="0"/>
              <a:t>local receptive field </a:t>
            </a:r>
            <a:r>
              <a:rPr lang="zh-CN" altLang="en-US" dirty="0"/>
              <a:t>沿着 整个输入照片向右（向下）滑动时，每一个 </a:t>
            </a:r>
            <a:r>
              <a:rPr lang="en-US" altLang="zh-CN" i="1" dirty="0"/>
              <a:t>local receptive field </a:t>
            </a:r>
            <a:r>
              <a:rPr lang="zh-CN" altLang="en-US" i="1" dirty="0"/>
              <a:t>在第一个隐藏层都</a:t>
            </a:r>
            <a:r>
              <a:rPr lang="zh-CN" altLang="en-US" dirty="0"/>
              <a:t>对应一个隐藏神经元。</a:t>
            </a:r>
          </a:p>
        </p:txBody>
      </p:sp>
      <p:sp>
        <p:nvSpPr>
          <p:cNvPr id="7" name="文本框 6">
            <a:extLst>
              <a:ext uri="{FF2B5EF4-FFF2-40B4-BE49-F238E27FC236}">
                <a16:creationId xmlns:a16="http://schemas.microsoft.com/office/drawing/2014/main" id="{18DC3D5B-1AEF-4AE4-A373-F7359CE9C128}"/>
              </a:ext>
            </a:extLst>
          </p:cNvPr>
          <p:cNvSpPr txBox="1"/>
          <p:nvPr/>
        </p:nvSpPr>
        <p:spPr>
          <a:xfrm>
            <a:off x="3203848" y="6043407"/>
            <a:ext cx="3168352" cy="400110"/>
          </a:xfrm>
          <a:prstGeom prst="rect">
            <a:avLst/>
          </a:prstGeom>
          <a:noFill/>
        </p:spPr>
        <p:txBody>
          <a:bodyPr wrap="square" rtlCol="0">
            <a:spAutoFit/>
          </a:bodyPr>
          <a:lstStyle/>
          <a:p>
            <a:r>
              <a:rPr lang="zh-CN" altLang="en-US" sz="2000" dirty="0"/>
              <a:t> 第二个 </a:t>
            </a:r>
            <a:r>
              <a:rPr lang="en-US" altLang="zh-CN" sz="2000" i="1" dirty="0"/>
              <a:t>local receptive field</a:t>
            </a:r>
            <a:endParaRPr lang="zh-CN" altLang="en-US" sz="2000" dirty="0"/>
          </a:p>
        </p:txBody>
      </p:sp>
    </p:spTree>
    <p:extLst>
      <p:ext uri="{BB962C8B-B14F-4D97-AF65-F5344CB8AC3E}">
        <p14:creationId xmlns:p14="http://schemas.microsoft.com/office/powerpoint/2010/main" val="158781155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5899FC12-5B62-42ED-80A4-49BB5EA51BE5}"/>
              </a:ext>
            </a:extLst>
          </p:cNvPr>
          <p:cNvSpPr>
            <a:spLocks noGrp="1"/>
          </p:cNvSpPr>
          <p:nvPr>
            <p:ph idx="1"/>
          </p:nvPr>
        </p:nvSpPr>
        <p:spPr>
          <a:xfrm>
            <a:off x="395536" y="1628800"/>
            <a:ext cx="8568952" cy="4114800"/>
          </a:xfrm>
        </p:spPr>
        <p:txBody>
          <a:bodyPr/>
          <a:lstStyle/>
          <a:p>
            <a:r>
              <a:rPr lang="zh-CN" altLang="en-US" dirty="0"/>
              <a:t>不断的向右（向下）滑动就可以得到第一个隐藏层。</a:t>
            </a:r>
            <a:endParaRPr lang="en-US" altLang="zh-CN" dirty="0"/>
          </a:p>
          <a:p>
            <a:pPr marL="0" indent="0">
              <a:buNone/>
            </a:pPr>
            <a:endParaRPr lang="en-US" altLang="zh-CN" dirty="0"/>
          </a:p>
          <a:p>
            <a:pPr marL="0" indent="0">
              <a:buNone/>
            </a:pPr>
            <a:r>
              <a:rPr lang="zh-CN" altLang="en-US" dirty="0">
                <a:solidFill>
                  <a:srgbClr val="FF0000"/>
                </a:solidFill>
              </a:rPr>
              <a:t>例</a:t>
            </a:r>
            <a:r>
              <a:rPr lang="en-US" altLang="zh-CN" dirty="0">
                <a:solidFill>
                  <a:srgbClr val="FF0000"/>
                </a:solidFill>
              </a:rPr>
              <a:t>1</a:t>
            </a:r>
            <a:r>
              <a:rPr lang="zh-CN" altLang="en-US" dirty="0">
                <a:solidFill>
                  <a:srgbClr val="FF0000"/>
                </a:solidFill>
              </a:rPr>
              <a:t>：</a:t>
            </a:r>
            <a:endParaRPr lang="en-US" altLang="zh-CN" dirty="0">
              <a:solidFill>
                <a:srgbClr val="FF0000"/>
              </a:solidFill>
            </a:endParaRPr>
          </a:p>
          <a:p>
            <a:r>
              <a:rPr lang="en-US" altLang="zh-CN" dirty="0"/>
              <a:t>28x28 </a:t>
            </a:r>
            <a:r>
              <a:rPr lang="zh-CN" altLang="en-US" dirty="0"/>
              <a:t>的输入照片 （</a:t>
            </a:r>
            <a:r>
              <a:rPr lang="en-US" altLang="zh-CN" dirty="0"/>
              <a:t>W=28</a:t>
            </a:r>
            <a:r>
              <a:rPr lang="zh-CN" altLang="en-US" dirty="0"/>
              <a:t>）</a:t>
            </a:r>
          </a:p>
          <a:p>
            <a:r>
              <a:rPr lang="en-US" altLang="zh-CN" dirty="0"/>
              <a:t>5x5</a:t>
            </a:r>
            <a:r>
              <a:rPr lang="zh-CN" altLang="en-US" dirty="0"/>
              <a:t>的</a:t>
            </a:r>
            <a:r>
              <a:rPr lang="en-US" altLang="zh-CN" dirty="0"/>
              <a:t>local receptive fields(</a:t>
            </a:r>
            <a:r>
              <a:rPr lang="zh-CN" altLang="en-US" dirty="0"/>
              <a:t>滑窗，也叫卷积核 ）（</a:t>
            </a:r>
            <a:r>
              <a:rPr lang="en-US" altLang="zh-CN" dirty="0"/>
              <a:t>K=5)</a:t>
            </a:r>
          </a:p>
          <a:p>
            <a:r>
              <a:rPr lang="zh-CN" altLang="en-US" dirty="0"/>
              <a:t>滑动步长</a:t>
            </a:r>
            <a:r>
              <a:rPr lang="en-US" altLang="zh-CN" i="1" dirty="0"/>
              <a:t>stride</a:t>
            </a:r>
            <a:r>
              <a:rPr lang="zh-CN" altLang="en-US" dirty="0"/>
              <a:t>为</a:t>
            </a:r>
            <a:r>
              <a:rPr lang="en-US" altLang="zh-CN" dirty="0"/>
              <a:t>1 </a:t>
            </a:r>
            <a:r>
              <a:rPr lang="zh-CN" altLang="en-US" dirty="0"/>
              <a:t>（</a:t>
            </a:r>
            <a:r>
              <a:rPr lang="en-US" altLang="zh-CN" dirty="0"/>
              <a:t>S </a:t>
            </a:r>
            <a:r>
              <a:rPr lang="en-US" altLang="zh-CN" i="1" dirty="0"/>
              <a:t>= </a:t>
            </a:r>
            <a:r>
              <a:rPr lang="en-US" altLang="zh-CN" dirty="0"/>
              <a:t>1</a:t>
            </a:r>
            <a:r>
              <a:rPr lang="zh-CN" altLang="en-US" dirty="0"/>
              <a:t>）</a:t>
            </a:r>
            <a:endParaRPr lang="en-US" altLang="zh-CN" dirty="0"/>
          </a:p>
          <a:p>
            <a:r>
              <a:rPr lang="zh-CN" altLang="en-US" dirty="0"/>
              <a:t>可以得到 </a:t>
            </a:r>
            <a:r>
              <a:rPr lang="en-US" altLang="zh-CN" dirty="0"/>
              <a:t>24x24</a:t>
            </a:r>
            <a:r>
              <a:rPr lang="zh-CN" altLang="en-US" dirty="0"/>
              <a:t>的隐藏层神经元。</a:t>
            </a:r>
            <a:endParaRPr lang="en-US" altLang="zh-CN" dirty="0"/>
          </a:p>
          <a:p>
            <a:r>
              <a:rPr lang="zh-CN" altLang="en-US" b="1" dirty="0">
                <a:solidFill>
                  <a:srgbClr val="FF0000"/>
                </a:solidFill>
              </a:rPr>
              <a:t>问题：在 </a:t>
            </a:r>
            <a:r>
              <a:rPr lang="en-US" altLang="zh-CN" b="1" dirty="0">
                <a:solidFill>
                  <a:srgbClr val="FF0000"/>
                </a:solidFill>
              </a:rPr>
              <a:t>W=15,  K=5,</a:t>
            </a:r>
            <a:r>
              <a:rPr lang="zh-CN" altLang="en-US" b="1" dirty="0">
                <a:solidFill>
                  <a:srgbClr val="FF0000"/>
                </a:solidFill>
              </a:rPr>
              <a:t>  </a:t>
            </a:r>
            <a:r>
              <a:rPr lang="en-US" altLang="zh-CN" b="1" dirty="0">
                <a:solidFill>
                  <a:srgbClr val="FF0000"/>
                </a:solidFill>
              </a:rPr>
              <a:t>S=2</a:t>
            </a:r>
            <a:r>
              <a:rPr lang="zh-CN" altLang="en-US" b="1" dirty="0">
                <a:solidFill>
                  <a:srgbClr val="FF0000"/>
                </a:solidFill>
              </a:rPr>
              <a:t>时</a:t>
            </a:r>
            <a:r>
              <a:rPr lang="en-US" altLang="zh-CN" b="1" dirty="0">
                <a:solidFill>
                  <a:srgbClr val="FF0000"/>
                </a:solidFill>
              </a:rPr>
              <a:t> </a:t>
            </a:r>
            <a:r>
              <a:rPr lang="zh-CN" altLang="en-US" b="1" dirty="0">
                <a:solidFill>
                  <a:srgbClr val="FF0000"/>
                </a:solidFill>
              </a:rPr>
              <a:t>对应的隐藏神经元是多少个？</a:t>
            </a:r>
          </a:p>
          <a:p>
            <a:endParaRPr lang="zh-CN" altLang="en-US" dirty="0"/>
          </a:p>
        </p:txBody>
      </p:sp>
      <p:sp>
        <p:nvSpPr>
          <p:cNvPr id="5" name="标题 1">
            <a:extLst>
              <a:ext uri="{FF2B5EF4-FFF2-40B4-BE49-F238E27FC236}">
                <a16:creationId xmlns:a16="http://schemas.microsoft.com/office/drawing/2014/main" id="{3BB05125-0A19-41A7-8300-F37BC0A0A16B}"/>
              </a:ext>
            </a:extLst>
          </p:cNvPr>
          <p:cNvSpPr>
            <a:spLocks noGrp="1"/>
          </p:cNvSpPr>
          <p:nvPr>
            <p:ph type="title"/>
          </p:nvPr>
        </p:nvSpPr>
        <p:spPr>
          <a:xfrm>
            <a:off x="685800" y="381000"/>
            <a:ext cx="7772400" cy="762000"/>
          </a:xfrm>
        </p:spPr>
        <p:txBody>
          <a:bodyPr/>
          <a:lstStyle/>
          <a:p>
            <a:r>
              <a:rPr lang="en-US" altLang="zh-CN" dirty="0">
                <a:solidFill>
                  <a:srgbClr val="00B050"/>
                </a:solidFill>
              </a:rPr>
              <a:t>4</a:t>
            </a:r>
            <a:r>
              <a:rPr lang="zh-CN" altLang="en-US" dirty="0">
                <a:solidFill>
                  <a:srgbClr val="00B050"/>
                </a:solidFill>
              </a:rPr>
              <a:t>、局部感受野的滑动</a:t>
            </a:r>
          </a:p>
        </p:txBody>
      </p:sp>
    </p:spTree>
    <p:extLst>
      <p:ext uri="{BB962C8B-B14F-4D97-AF65-F5344CB8AC3E}">
        <p14:creationId xmlns:p14="http://schemas.microsoft.com/office/powerpoint/2010/main" val="132881518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5899FC12-5B62-42ED-80A4-49BB5EA51BE5}"/>
              </a:ext>
            </a:extLst>
          </p:cNvPr>
          <p:cNvSpPr>
            <a:spLocks noGrp="1"/>
          </p:cNvSpPr>
          <p:nvPr>
            <p:ph idx="1"/>
          </p:nvPr>
        </p:nvSpPr>
        <p:spPr/>
        <p:txBody>
          <a:bodyPr/>
          <a:lstStyle/>
          <a:p>
            <a:r>
              <a:rPr lang="zh-CN" altLang="en-US" dirty="0"/>
              <a:t>蓝色表示 左上角的</a:t>
            </a:r>
            <a:r>
              <a:rPr lang="en-US" altLang="zh-CN" dirty="0"/>
              <a:t>5x5</a:t>
            </a:r>
            <a:r>
              <a:rPr lang="zh-CN" altLang="en-US" dirty="0"/>
              <a:t>感受视野，绿色是其向右滑动 轨迹。</a:t>
            </a:r>
          </a:p>
        </p:txBody>
      </p:sp>
      <p:pic>
        <p:nvPicPr>
          <p:cNvPr id="5" name="图片 4">
            <a:extLst>
              <a:ext uri="{FF2B5EF4-FFF2-40B4-BE49-F238E27FC236}">
                <a16:creationId xmlns:a16="http://schemas.microsoft.com/office/drawing/2014/main" id="{D39E5B3B-E579-40EC-B225-2F299E37FA02}"/>
              </a:ext>
            </a:extLst>
          </p:cNvPr>
          <p:cNvPicPr>
            <a:picLocks noChangeAspect="1"/>
          </p:cNvPicPr>
          <p:nvPr/>
        </p:nvPicPr>
        <p:blipFill>
          <a:blip r:embed="rId3"/>
          <a:stretch>
            <a:fillRect/>
          </a:stretch>
        </p:blipFill>
        <p:spPr>
          <a:xfrm>
            <a:off x="1097868" y="2308048"/>
            <a:ext cx="6948264" cy="3785248"/>
          </a:xfrm>
          <a:prstGeom prst="rect">
            <a:avLst/>
          </a:prstGeom>
        </p:spPr>
      </p:pic>
      <p:sp>
        <p:nvSpPr>
          <p:cNvPr id="6" name="标题 1">
            <a:extLst>
              <a:ext uri="{FF2B5EF4-FFF2-40B4-BE49-F238E27FC236}">
                <a16:creationId xmlns:a16="http://schemas.microsoft.com/office/drawing/2014/main" id="{3BB05125-0A19-41A7-8300-F37BC0A0A16B}"/>
              </a:ext>
            </a:extLst>
          </p:cNvPr>
          <p:cNvSpPr>
            <a:spLocks noGrp="1"/>
          </p:cNvSpPr>
          <p:nvPr>
            <p:ph type="title"/>
          </p:nvPr>
        </p:nvSpPr>
        <p:spPr>
          <a:xfrm>
            <a:off x="685800" y="381000"/>
            <a:ext cx="7772400" cy="762000"/>
          </a:xfrm>
        </p:spPr>
        <p:txBody>
          <a:bodyPr/>
          <a:lstStyle/>
          <a:p>
            <a:r>
              <a:rPr lang="en-US" altLang="zh-CN" dirty="0">
                <a:solidFill>
                  <a:srgbClr val="00B050"/>
                </a:solidFill>
              </a:rPr>
              <a:t>4</a:t>
            </a:r>
            <a:r>
              <a:rPr lang="zh-CN" altLang="en-US" dirty="0">
                <a:solidFill>
                  <a:srgbClr val="00B050"/>
                </a:solidFill>
              </a:rPr>
              <a:t>、局部感受野的滑动</a:t>
            </a:r>
          </a:p>
        </p:txBody>
      </p:sp>
    </p:spTree>
    <p:extLst>
      <p:ext uri="{BB962C8B-B14F-4D97-AF65-F5344CB8AC3E}">
        <p14:creationId xmlns:p14="http://schemas.microsoft.com/office/powerpoint/2010/main" val="134833078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EB96F607-29D1-48ED-906D-A484F183B21B}"/>
              </a:ext>
            </a:extLst>
          </p:cNvPr>
          <p:cNvPicPr>
            <a:picLocks noChangeAspect="1"/>
          </p:cNvPicPr>
          <p:nvPr/>
        </p:nvPicPr>
        <p:blipFill>
          <a:blip r:embed="rId3"/>
          <a:stretch>
            <a:fillRect/>
          </a:stretch>
        </p:blipFill>
        <p:spPr>
          <a:xfrm>
            <a:off x="953852" y="1916832"/>
            <a:ext cx="7236296" cy="4362623"/>
          </a:xfrm>
          <a:prstGeom prst="rect">
            <a:avLst/>
          </a:prstGeom>
        </p:spPr>
      </p:pic>
      <p:sp>
        <p:nvSpPr>
          <p:cNvPr id="3" name="内容占位符 2">
            <a:extLst>
              <a:ext uri="{FF2B5EF4-FFF2-40B4-BE49-F238E27FC236}">
                <a16:creationId xmlns:a16="http://schemas.microsoft.com/office/drawing/2014/main" id="{5899FC12-5B62-42ED-80A4-49BB5EA51BE5}"/>
              </a:ext>
            </a:extLst>
          </p:cNvPr>
          <p:cNvSpPr>
            <a:spLocks noGrp="1"/>
          </p:cNvSpPr>
          <p:nvPr>
            <p:ph idx="1"/>
          </p:nvPr>
        </p:nvSpPr>
        <p:spPr/>
        <p:txBody>
          <a:bodyPr/>
          <a:lstStyle/>
          <a:p>
            <a:r>
              <a:rPr lang="zh-CN" altLang="en-US" dirty="0"/>
              <a:t>蓝色表示 左上角的</a:t>
            </a:r>
            <a:r>
              <a:rPr lang="en-US" altLang="zh-CN" dirty="0"/>
              <a:t>5x5</a:t>
            </a:r>
            <a:r>
              <a:rPr lang="zh-CN" altLang="en-US" dirty="0"/>
              <a:t>感受视野，绿色是其向右滑动 轨迹。</a:t>
            </a:r>
            <a:endParaRPr lang="en-US" altLang="zh-CN" dirty="0"/>
          </a:p>
          <a:p>
            <a:endParaRPr lang="zh-CN" altLang="en-US" dirty="0"/>
          </a:p>
        </p:txBody>
      </p:sp>
      <p:sp>
        <p:nvSpPr>
          <p:cNvPr id="7" name="标题 1">
            <a:extLst>
              <a:ext uri="{FF2B5EF4-FFF2-40B4-BE49-F238E27FC236}">
                <a16:creationId xmlns:a16="http://schemas.microsoft.com/office/drawing/2014/main" id="{3BB05125-0A19-41A7-8300-F37BC0A0A16B}"/>
              </a:ext>
            </a:extLst>
          </p:cNvPr>
          <p:cNvSpPr>
            <a:spLocks noGrp="1"/>
          </p:cNvSpPr>
          <p:nvPr>
            <p:ph type="title"/>
          </p:nvPr>
        </p:nvSpPr>
        <p:spPr/>
        <p:txBody>
          <a:bodyPr/>
          <a:lstStyle/>
          <a:p>
            <a:r>
              <a:rPr lang="en-US" altLang="zh-CN" dirty="0">
                <a:solidFill>
                  <a:srgbClr val="00B050"/>
                </a:solidFill>
              </a:rPr>
              <a:t>4</a:t>
            </a:r>
            <a:r>
              <a:rPr lang="zh-CN" altLang="en-US" dirty="0">
                <a:solidFill>
                  <a:srgbClr val="00B050"/>
                </a:solidFill>
              </a:rPr>
              <a:t>、局部感受野的滑动</a:t>
            </a:r>
          </a:p>
        </p:txBody>
      </p:sp>
    </p:spTree>
    <p:extLst>
      <p:ext uri="{BB962C8B-B14F-4D97-AF65-F5344CB8AC3E}">
        <p14:creationId xmlns:p14="http://schemas.microsoft.com/office/powerpoint/2010/main" val="402074195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5899FC12-5B62-42ED-80A4-49BB5EA51BE5}"/>
              </a:ext>
            </a:extLst>
          </p:cNvPr>
          <p:cNvSpPr>
            <a:spLocks noGrp="1"/>
          </p:cNvSpPr>
          <p:nvPr>
            <p:ph idx="1"/>
          </p:nvPr>
        </p:nvSpPr>
        <p:spPr/>
        <p:txBody>
          <a:bodyPr/>
          <a:lstStyle/>
          <a:p>
            <a:r>
              <a:rPr lang="zh-CN" altLang="en-US" dirty="0"/>
              <a:t>因为 </a:t>
            </a:r>
            <a:r>
              <a:rPr lang="en-US" altLang="zh-CN" dirty="0"/>
              <a:t>W=15</a:t>
            </a:r>
            <a:r>
              <a:rPr lang="zh-CN" altLang="en-US" dirty="0"/>
              <a:t>，</a:t>
            </a:r>
            <a:r>
              <a:rPr lang="en-US" altLang="zh-CN" dirty="0"/>
              <a:t>K=5</a:t>
            </a:r>
            <a:r>
              <a:rPr lang="zh-CN" altLang="en-US" dirty="0"/>
              <a:t>， </a:t>
            </a:r>
            <a:r>
              <a:rPr lang="en-US" altLang="zh-CN" dirty="0"/>
              <a:t>S=2</a:t>
            </a:r>
          </a:p>
          <a:p>
            <a:endParaRPr lang="en-US" altLang="zh-CN" dirty="0"/>
          </a:p>
          <a:p>
            <a:r>
              <a:rPr lang="zh-CN" altLang="en-US" dirty="0"/>
              <a:t>从左向右滑动一行对应 </a:t>
            </a:r>
            <a:r>
              <a:rPr lang="en-US" altLang="zh-CN" dirty="0"/>
              <a:t>6</a:t>
            </a:r>
            <a:r>
              <a:rPr lang="zh-CN" altLang="en-US" dirty="0"/>
              <a:t>个隐藏神经元 </a:t>
            </a:r>
            <a:r>
              <a:rPr lang="en-US" altLang="zh-CN" dirty="0"/>
              <a:t>=&gt;</a:t>
            </a:r>
          </a:p>
          <a:p>
            <a:r>
              <a:rPr lang="en-US" altLang="zh-CN" dirty="0"/>
              <a:t>= 5</a:t>
            </a:r>
            <a:r>
              <a:rPr lang="zh-CN" altLang="en-US" dirty="0"/>
              <a:t>次滑动 </a:t>
            </a:r>
            <a:r>
              <a:rPr lang="en-US" altLang="zh-CN" dirty="0"/>
              <a:t>+ 1</a:t>
            </a:r>
            <a:r>
              <a:rPr lang="zh-CN" altLang="en-US" dirty="0"/>
              <a:t>个原始感受视野</a:t>
            </a:r>
          </a:p>
          <a:p>
            <a:r>
              <a:rPr lang="en-US" altLang="zh-CN" dirty="0"/>
              <a:t>= 10</a:t>
            </a:r>
            <a:r>
              <a:rPr lang="zh-CN" altLang="en-US" dirty="0"/>
              <a:t>个绿色区域</a:t>
            </a:r>
            <a:r>
              <a:rPr lang="en-US" altLang="zh-CN" dirty="0"/>
              <a:t>/</a:t>
            </a:r>
            <a:r>
              <a:rPr lang="zh-CN" altLang="en-US" dirty="0"/>
              <a:t>步长</a:t>
            </a:r>
            <a:r>
              <a:rPr lang="en-US" altLang="zh-CN" dirty="0"/>
              <a:t>2 + 1</a:t>
            </a:r>
            <a:r>
              <a:rPr lang="zh-CN" altLang="en-US" dirty="0"/>
              <a:t>个原始感受视野</a:t>
            </a:r>
          </a:p>
          <a:p>
            <a:r>
              <a:rPr lang="en-US" altLang="zh-CN" dirty="0"/>
              <a:t>= (W-K)/S + 1</a:t>
            </a:r>
          </a:p>
          <a:p>
            <a:endParaRPr lang="en-US" altLang="zh-CN" dirty="0"/>
          </a:p>
          <a:p>
            <a:r>
              <a:rPr lang="zh-CN" altLang="en-US" dirty="0"/>
              <a:t>得到隐藏层对应的计算公式：</a:t>
            </a:r>
            <a:endParaRPr lang="en-US" altLang="zh-CN" dirty="0"/>
          </a:p>
          <a:p>
            <a:r>
              <a:rPr lang="zh-CN" altLang="en-US" b="1" dirty="0"/>
              <a:t>隐藏层边长 </a:t>
            </a:r>
            <a:r>
              <a:rPr lang="en-US" altLang="zh-CN" b="1" dirty="0"/>
              <a:t>= (W-K)/S + 1 </a:t>
            </a:r>
            <a:r>
              <a:rPr lang="zh-CN" altLang="en-US" b="1" dirty="0"/>
              <a:t>。</a:t>
            </a:r>
          </a:p>
        </p:txBody>
      </p:sp>
      <p:sp>
        <p:nvSpPr>
          <p:cNvPr id="5" name="标题 1">
            <a:extLst>
              <a:ext uri="{FF2B5EF4-FFF2-40B4-BE49-F238E27FC236}">
                <a16:creationId xmlns:a16="http://schemas.microsoft.com/office/drawing/2014/main" id="{3BB05125-0A19-41A7-8300-F37BC0A0A16B}"/>
              </a:ext>
            </a:extLst>
          </p:cNvPr>
          <p:cNvSpPr>
            <a:spLocks noGrp="1"/>
          </p:cNvSpPr>
          <p:nvPr>
            <p:ph type="title"/>
          </p:nvPr>
        </p:nvSpPr>
        <p:spPr/>
        <p:txBody>
          <a:bodyPr/>
          <a:lstStyle/>
          <a:p>
            <a:r>
              <a:rPr lang="en-US" altLang="zh-CN" dirty="0">
                <a:solidFill>
                  <a:srgbClr val="00B050"/>
                </a:solidFill>
              </a:rPr>
              <a:t>4</a:t>
            </a:r>
            <a:r>
              <a:rPr lang="zh-CN" altLang="en-US" dirty="0">
                <a:solidFill>
                  <a:srgbClr val="00B050"/>
                </a:solidFill>
              </a:rPr>
              <a:t>、局部感受野的滑动</a:t>
            </a:r>
          </a:p>
        </p:txBody>
      </p:sp>
    </p:spTree>
    <p:extLst>
      <p:ext uri="{BB962C8B-B14F-4D97-AF65-F5344CB8AC3E}">
        <p14:creationId xmlns:p14="http://schemas.microsoft.com/office/powerpoint/2010/main" val="372477962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4" name="Image" descr="Image"/>
          <p:cNvPicPr>
            <a:picLocks noChangeAspect="1"/>
          </p:cNvPicPr>
          <p:nvPr/>
        </p:nvPicPr>
        <p:blipFill>
          <a:blip r:embed="rId3"/>
          <a:srcRect t="25654"/>
          <a:stretch>
            <a:fillRect/>
          </a:stretch>
        </p:blipFill>
        <p:spPr>
          <a:xfrm>
            <a:off x="1115616" y="1687014"/>
            <a:ext cx="5371962" cy="1590051"/>
          </a:xfrm>
          <a:prstGeom prst="rect">
            <a:avLst/>
          </a:prstGeom>
          <a:ln w="12700">
            <a:miter lim="400000"/>
          </a:ln>
        </p:spPr>
      </p:pic>
      <p:sp>
        <p:nvSpPr>
          <p:cNvPr id="245" name="2-D Convolution Layer"/>
          <p:cNvSpPr txBox="1">
            <a:spLocks noGrp="1"/>
          </p:cNvSpPr>
          <p:nvPr>
            <p:ph type="title"/>
          </p:nvPr>
        </p:nvSpPr>
        <p:spPr>
          <a:prstGeom prst="rect">
            <a:avLst/>
          </a:prstGeom>
        </p:spPr>
        <p:txBody>
          <a:bodyPr/>
          <a:lstStyle/>
          <a:p>
            <a:r>
              <a:rPr lang="en-US" altLang="zh-CN" dirty="0">
                <a:solidFill>
                  <a:srgbClr val="00B050"/>
                </a:solidFill>
              </a:rPr>
              <a:t>5</a:t>
            </a:r>
            <a:r>
              <a:rPr lang="zh-CN" altLang="en-US" dirty="0">
                <a:solidFill>
                  <a:srgbClr val="00B050"/>
                </a:solidFill>
              </a:rPr>
              <a:t>、局部卷积输出矩阵</a:t>
            </a:r>
            <a:endParaRPr dirty="0">
              <a:solidFill>
                <a:srgbClr val="00B050"/>
              </a:solidFill>
            </a:endParaRPr>
          </a:p>
        </p:txBody>
      </p:sp>
      <mc:AlternateContent xmlns:mc="http://schemas.openxmlformats.org/markup-compatibility/2006" xmlns:a14="http://schemas.microsoft.com/office/drawing/2010/main">
        <mc:Choice Requires="a14">
          <p:sp>
            <p:nvSpPr>
              <p:cNvPr id="246" name="input matrix…"/>
              <p:cNvSpPr txBox="1">
                <a:spLocks noGrp="1"/>
              </p:cNvSpPr>
              <p:nvPr>
                <p:ph type="body" idx="1"/>
              </p:nvPr>
            </p:nvSpPr>
            <p:spPr>
              <a:xfrm>
                <a:off x="323528" y="3424371"/>
                <a:ext cx="8205305" cy="2667678"/>
              </a:xfrm>
              <a:prstGeom prst="rect">
                <a:avLst/>
              </a:prstGeom>
            </p:spPr>
            <p:txBody>
              <a:bodyPr>
                <a:normAutofit fontScale="85000" lnSpcReduction="20000"/>
              </a:bodyPr>
              <a:lstStyle/>
              <a:p>
                <a14:m>
                  <m:oMath xmlns:m="http://schemas.openxmlformats.org/officeDocument/2006/math">
                    <m:r>
                      <a:rPr lang="ar-AE" b="1" i="1" smtClean="0">
                        <a:latin typeface="Cambria Math" panose="02040503050406030204" pitchFamily="18" charset="0"/>
                      </a:rPr>
                      <m:t>𝑿</m:t>
                    </m:r>
                    <m:r>
                      <a:rPr lang="ar-AE" i="1">
                        <a:latin typeface="Cambria Math" panose="02040503050406030204" pitchFamily="18" charset="0"/>
                      </a:rPr>
                      <m:t>:</m:t>
                    </m:r>
                    <m:sSub>
                      <m:sSubPr>
                        <m:ctrlPr>
                          <a:rPr lang="ar-AE" i="1">
                            <a:latin typeface="Cambria Math" panose="02040503050406030204" pitchFamily="18" charset="0"/>
                          </a:rPr>
                        </m:ctrlPr>
                      </m:sSubPr>
                      <m:e>
                        <m:r>
                          <a:rPr lang="ar-AE" i="1">
                            <a:latin typeface="Cambria Math" panose="02040503050406030204" pitchFamily="18" charset="0"/>
                          </a:rPr>
                          <m:t>𝑛</m:t>
                        </m:r>
                      </m:e>
                      <m:sub>
                        <m:r>
                          <a:rPr lang="ar-AE" i="1">
                            <a:latin typeface="Cambria Math" panose="02040503050406030204" pitchFamily="18" charset="0"/>
                          </a:rPr>
                          <m:t>h</m:t>
                        </m:r>
                      </m:sub>
                    </m:sSub>
                    <m:r>
                      <a:rPr lang="ar-AE" i="1">
                        <a:latin typeface="Cambria Math" panose="02040503050406030204" pitchFamily="18" charset="0"/>
                      </a:rPr>
                      <m:t>×</m:t>
                    </m:r>
                    <m:sSub>
                      <m:sSubPr>
                        <m:ctrlPr>
                          <a:rPr lang="ar-AE" i="1">
                            <a:latin typeface="Cambria Math" panose="02040503050406030204" pitchFamily="18" charset="0"/>
                          </a:rPr>
                        </m:ctrlPr>
                      </m:sSubPr>
                      <m:e>
                        <m:r>
                          <a:rPr lang="ar-AE" i="1">
                            <a:latin typeface="Cambria Math" panose="02040503050406030204" pitchFamily="18" charset="0"/>
                          </a:rPr>
                          <m:t>𝑛</m:t>
                        </m:r>
                      </m:e>
                      <m:sub>
                        <m:r>
                          <a:rPr lang="ar-AE" i="1">
                            <a:latin typeface="Cambria Math" panose="02040503050406030204" pitchFamily="18" charset="0"/>
                          </a:rPr>
                          <m:t>𝑤</m:t>
                        </m:r>
                      </m:sub>
                    </m:sSub>
                  </m:oMath>
                </a14:m>
                <a:r>
                  <a:rPr lang="ar-AE" altLang="zh-CN" dirty="0"/>
                  <a:t> </a:t>
                </a:r>
                <a:r>
                  <a:rPr lang="zh-CN" altLang="en-US" dirty="0"/>
                  <a:t>输入矩阵</a:t>
                </a:r>
                <a:r>
                  <a:rPr lang="en-US" altLang="zh-CN" dirty="0"/>
                  <a:t>Input matrix</a:t>
                </a:r>
                <a:endParaRPr lang="zh-CN" altLang="en-US" dirty="0"/>
              </a:p>
              <a:p>
                <a14:m>
                  <m:oMath xmlns:m="http://schemas.openxmlformats.org/officeDocument/2006/math">
                    <m:r>
                      <a:rPr lang="zh-CN" altLang="en-US" b="1" i="1">
                        <a:latin typeface="Cambria Math" panose="02040503050406030204" pitchFamily="18" charset="0"/>
                      </a:rPr>
                      <m:t>𝑾</m:t>
                    </m:r>
                    <m:r>
                      <a:rPr lang="en-US" altLang="zh-CN" i="1">
                        <a:latin typeface="Cambria Math" panose="02040503050406030204" pitchFamily="18" charset="0"/>
                      </a:rPr>
                      <m:t>:</m:t>
                    </m:r>
                    <m:sSub>
                      <m:sSubPr>
                        <m:ctrlPr>
                          <a:rPr lang="ar-AE" i="1">
                            <a:latin typeface="Cambria Math" panose="02040503050406030204" pitchFamily="18" charset="0"/>
                          </a:rPr>
                        </m:ctrlPr>
                      </m:sSubPr>
                      <m:e>
                        <m:r>
                          <a:rPr lang="ar-AE" i="1">
                            <a:latin typeface="Cambria Math" panose="02040503050406030204" pitchFamily="18" charset="0"/>
                          </a:rPr>
                          <m:t>𝑘</m:t>
                        </m:r>
                      </m:e>
                      <m:sub>
                        <m:r>
                          <a:rPr lang="ar-AE" i="1">
                            <a:latin typeface="Cambria Math" panose="02040503050406030204" pitchFamily="18" charset="0"/>
                          </a:rPr>
                          <m:t>h</m:t>
                        </m:r>
                      </m:sub>
                    </m:sSub>
                    <m:r>
                      <a:rPr lang="ar-AE" i="1">
                        <a:latin typeface="Cambria Math" panose="02040503050406030204" pitchFamily="18" charset="0"/>
                      </a:rPr>
                      <m:t>×</m:t>
                    </m:r>
                    <m:sSub>
                      <m:sSubPr>
                        <m:ctrlPr>
                          <a:rPr lang="ar-AE" i="1">
                            <a:latin typeface="Cambria Math" panose="02040503050406030204" pitchFamily="18" charset="0"/>
                          </a:rPr>
                        </m:ctrlPr>
                      </m:sSubPr>
                      <m:e>
                        <m:r>
                          <a:rPr lang="ar-AE" i="1">
                            <a:latin typeface="Cambria Math" panose="02040503050406030204" pitchFamily="18" charset="0"/>
                          </a:rPr>
                          <m:t>𝑘</m:t>
                        </m:r>
                      </m:e>
                      <m:sub>
                        <m:r>
                          <a:rPr lang="ar-AE" i="1">
                            <a:latin typeface="Cambria Math" panose="02040503050406030204" pitchFamily="18" charset="0"/>
                          </a:rPr>
                          <m:t>𝑤</m:t>
                        </m:r>
                      </m:sub>
                    </m:sSub>
                  </m:oMath>
                </a14:m>
                <a:r>
                  <a:rPr lang="ar-AE" altLang="ja-JP" dirty="0"/>
                  <a:t> </a:t>
                </a:r>
                <a:r>
                  <a:rPr lang="zh-CN" altLang="en-US" dirty="0"/>
                  <a:t>卷积核</a:t>
                </a:r>
                <a:r>
                  <a:rPr lang="en-US" altLang="zh-CN" dirty="0"/>
                  <a:t>kernel/filter</a:t>
                </a:r>
                <a:endParaRPr lang="zh-CN" altLang="en-US" dirty="0"/>
              </a:p>
              <a:p>
                <a:r>
                  <a:rPr lang="en-US" b="1" dirty="0"/>
                  <a:t>b</a:t>
                </a:r>
                <a:r>
                  <a:rPr lang="en-US" dirty="0"/>
                  <a:t>: </a:t>
                </a:r>
                <a:r>
                  <a:rPr lang="zh-CN" altLang="en-US" dirty="0"/>
                  <a:t>偏倚量</a:t>
                </a:r>
                <a:r>
                  <a:rPr lang="en-US" dirty="0"/>
                  <a:t>scalar bias</a:t>
                </a:r>
              </a:p>
              <a:p>
                <a:r>
                  <a:rPr lang="en-US" altLang="zh-CN" dirty="0"/>
                  <a:t>S: </a:t>
                </a:r>
                <a:r>
                  <a:rPr lang="zh-CN" altLang="en-US" dirty="0"/>
                  <a:t>步长</a:t>
                </a:r>
                <a:r>
                  <a:rPr lang="en-US" altLang="zh-CN" dirty="0"/>
                  <a:t>stride</a:t>
                </a:r>
              </a:p>
              <a:p>
                <a:r>
                  <a:rPr lang="en-US" b="1" i="1" dirty="0"/>
                  <a:t>f</a:t>
                </a:r>
                <a:r>
                  <a:rPr lang="en-US" dirty="0"/>
                  <a:t>: </a:t>
                </a:r>
                <a:r>
                  <a:rPr lang="zh-CN" altLang="en-US" dirty="0"/>
                  <a:t>激活函数</a:t>
                </a:r>
                <a:r>
                  <a:rPr lang="en-US" altLang="zh-CN" dirty="0"/>
                  <a:t>Activation function</a:t>
                </a:r>
                <a:endParaRPr lang="en-US" dirty="0"/>
              </a:p>
              <a:p>
                <a14:m>
                  <m:oMath xmlns:m="http://schemas.openxmlformats.org/officeDocument/2006/math">
                    <m:r>
                      <a:rPr lang="en-US" i="1">
                        <a:latin typeface="Cambria Math" panose="02040503050406030204" pitchFamily="18" charset="0"/>
                      </a:rPr>
                      <m:t>𝐘</m:t>
                    </m:r>
                    <m:r>
                      <a:rPr lang="en-US" i="1">
                        <a:latin typeface="Cambria Math" panose="02040503050406030204" pitchFamily="18" charset="0"/>
                      </a:rPr>
                      <m:t>:((</m:t>
                    </m:r>
                    <m:sSub>
                      <m:sSubPr>
                        <m:ctrlPr>
                          <a:rPr lang="ar-AE" i="1">
                            <a:latin typeface="Cambria Math" panose="02040503050406030204" pitchFamily="18" charset="0"/>
                          </a:rPr>
                        </m:ctrlPr>
                      </m:sSubPr>
                      <m:e>
                        <m:r>
                          <a:rPr lang="ar-AE" i="1">
                            <a:latin typeface="Cambria Math" panose="02040503050406030204" pitchFamily="18" charset="0"/>
                          </a:rPr>
                          <m:t>𝑛</m:t>
                        </m:r>
                      </m:e>
                      <m:sub>
                        <m:r>
                          <a:rPr lang="ar-AE" i="1">
                            <a:latin typeface="Cambria Math" panose="02040503050406030204" pitchFamily="18" charset="0"/>
                          </a:rPr>
                          <m:t>h</m:t>
                        </m:r>
                      </m:sub>
                    </m:sSub>
                    <m:r>
                      <a:rPr lang="ar-AE" i="1">
                        <a:latin typeface="Cambria Math" panose="02040503050406030204" pitchFamily="18" charset="0"/>
                      </a:rPr>
                      <m:t>−</m:t>
                    </m:r>
                    <m:sSub>
                      <m:sSubPr>
                        <m:ctrlPr>
                          <a:rPr lang="ar-AE" i="1">
                            <a:latin typeface="Cambria Math" panose="02040503050406030204" pitchFamily="18" charset="0"/>
                          </a:rPr>
                        </m:ctrlPr>
                      </m:sSubPr>
                      <m:e>
                        <m:r>
                          <a:rPr lang="ar-AE" i="1">
                            <a:latin typeface="Cambria Math" panose="02040503050406030204" pitchFamily="18" charset="0"/>
                          </a:rPr>
                          <m:t>𝑘</m:t>
                        </m:r>
                      </m:e>
                      <m:sub>
                        <m:r>
                          <a:rPr lang="ar-AE" i="1">
                            <a:latin typeface="Cambria Math" panose="02040503050406030204" pitchFamily="18" charset="0"/>
                          </a:rPr>
                          <m:t>h</m:t>
                        </m:r>
                      </m:sub>
                    </m:sSub>
                    <m:r>
                      <a:rPr lang="en-US" b="0" i="1" smtClean="0">
                        <a:latin typeface="Cambria Math" panose="02040503050406030204" pitchFamily="18" charset="0"/>
                      </a:rPr>
                      <m:t>)/</m:t>
                    </m:r>
                    <m:r>
                      <a:rPr lang="en-US" b="0" i="1" smtClean="0">
                        <a:latin typeface="Cambria Math" panose="02040503050406030204" pitchFamily="18" charset="0"/>
                      </a:rPr>
                      <m:t>𝑆</m:t>
                    </m:r>
                    <m:r>
                      <a:rPr lang="ar-AE" i="1">
                        <a:latin typeface="Cambria Math" panose="02040503050406030204" pitchFamily="18" charset="0"/>
                      </a:rPr>
                      <m:t>+</m:t>
                    </m:r>
                    <m:r>
                      <a:rPr lang="ar-AE" i="1">
                        <a:latin typeface="Cambria Math" panose="02040503050406030204" pitchFamily="18" charset="0"/>
                      </a:rPr>
                      <m:t>1</m:t>
                    </m:r>
                    <m:r>
                      <a:rPr lang="ar-AE" i="1">
                        <a:latin typeface="Cambria Math" panose="02040503050406030204" pitchFamily="18" charset="0"/>
                      </a:rPr>
                      <m:t>)×((</m:t>
                    </m:r>
                    <m:sSub>
                      <m:sSubPr>
                        <m:ctrlPr>
                          <a:rPr lang="ar-AE" i="1">
                            <a:latin typeface="Cambria Math" panose="02040503050406030204" pitchFamily="18" charset="0"/>
                          </a:rPr>
                        </m:ctrlPr>
                      </m:sSubPr>
                      <m:e>
                        <m:r>
                          <a:rPr lang="ar-AE" i="1">
                            <a:latin typeface="Cambria Math" panose="02040503050406030204" pitchFamily="18" charset="0"/>
                          </a:rPr>
                          <m:t>𝑛</m:t>
                        </m:r>
                      </m:e>
                      <m:sub>
                        <m:r>
                          <a:rPr lang="ar-AE" i="1">
                            <a:latin typeface="Cambria Math" panose="02040503050406030204" pitchFamily="18" charset="0"/>
                          </a:rPr>
                          <m:t>𝑤</m:t>
                        </m:r>
                      </m:sub>
                    </m:sSub>
                    <m:r>
                      <a:rPr lang="ar-AE" i="1">
                        <a:latin typeface="Cambria Math" panose="02040503050406030204" pitchFamily="18" charset="0"/>
                      </a:rPr>
                      <m:t>−</m:t>
                    </m:r>
                    <m:sSub>
                      <m:sSubPr>
                        <m:ctrlPr>
                          <a:rPr lang="ar-AE" i="1">
                            <a:latin typeface="Cambria Math" panose="02040503050406030204" pitchFamily="18" charset="0"/>
                          </a:rPr>
                        </m:ctrlPr>
                      </m:sSubPr>
                      <m:e>
                        <m:r>
                          <a:rPr lang="ar-AE" i="1">
                            <a:latin typeface="Cambria Math" panose="02040503050406030204" pitchFamily="18" charset="0"/>
                          </a:rPr>
                          <m:t>𝑘</m:t>
                        </m:r>
                      </m:e>
                      <m:sub>
                        <m:r>
                          <a:rPr lang="ar-AE" i="1">
                            <a:latin typeface="Cambria Math" panose="02040503050406030204" pitchFamily="18" charset="0"/>
                          </a:rPr>
                          <m:t>𝑤</m:t>
                        </m:r>
                      </m:sub>
                    </m:sSub>
                    <m:r>
                      <a:rPr lang="en-US" b="0" i="1" smtClean="0">
                        <a:latin typeface="Cambria Math" panose="02040503050406030204" pitchFamily="18" charset="0"/>
                      </a:rPr>
                      <m:t>)/</m:t>
                    </m:r>
                    <m:r>
                      <a:rPr lang="en-US" b="0" i="1" smtClean="0">
                        <a:latin typeface="Cambria Math" panose="02040503050406030204" pitchFamily="18" charset="0"/>
                      </a:rPr>
                      <m:t>𝑆</m:t>
                    </m:r>
                    <m:r>
                      <a:rPr lang="ar-AE" i="1">
                        <a:latin typeface="Cambria Math" panose="02040503050406030204" pitchFamily="18" charset="0"/>
                      </a:rPr>
                      <m:t>+</m:t>
                    </m:r>
                    <m:r>
                      <a:rPr lang="ar-AE" i="1">
                        <a:latin typeface="Cambria Math" panose="02040503050406030204" pitchFamily="18" charset="0"/>
                      </a:rPr>
                      <m:t>1</m:t>
                    </m:r>
                    <m:r>
                      <a:rPr lang="ar-AE" i="1">
                        <a:latin typeface="Cambria Math" panose="02040503050406030204" pitchFamily="18" charset="0"/>
                      </a:rPr>
                      <m:t>)</m:t>
                    </m:r>
                  </m:oMath>
                </a14:m>
                <a:r>
                  <a:rPr lang="ar-AE" altLang="zh-CN" dirty="0"/>
                  <a:t> </a:t>
                </a:r>
                <a:r>
                  <a:rPr lang="zh-CN" altLang="en-US" dirty="0"/>
                  <a:t>输出矩阵</a:t>
                </a:r>
                <a:br>
                  <a:rPr lang="zh-CN" altLang="en-US" dirty="0"/>
                </a:br>
                <a:r>
                  <a:rPr lang="zh-CN" altLang="en-US" dirty="0"/>
                  <a:t/>
                </a:r>
                <a:br>
                  <a:rPr lang="zh-CN" altLang="en-US" dirty="0"/>
                </a:br>
                <a:r>
                  <a:rPr lang="zh-CN" altLang="en-US" dirty="0"/>
                  <a:t>                                    </a:t>
                </a:r>
              </a:p>
              <a:p>
                <a:r>
                  <a:rPr lang="en-US" b="1" dirty="0"/>
                  <a:t>W</a:t>
                </a:r>
                <a:r>
                  <a:rPr lang="en-US" altLang="zh-CN" dirty="0"/>
                  <a:t> </a:t>
                </a:r>
                <a:r>
                  <a:rPr lang="zh-CN" altLang="en-US" dirty="0"/>
                  <a:t>和 </a:t>
                </a:r>
                <a:r>
                  <a:rPr lang="en-US" b="1" dirty="0"/>
                  <a:t>b</a:t>
                </a:r>
                <a:r>
                  <a:rPr lang="en-US" altLang="zh-CN" dirty="0"/>
                  <a:t> </a:t>
                </a:r>
                <a:r>
                  <a:rPr lang="zh-CN" altLang="en-US" dirty="0"/>
                  <a:t>是可学习的参数</a:t>
                </a:r>
                <a:endParaRPr dirty="0"/>
              </a:p>
            </p:txBody>
          </p:sp>
        </mc:Choice>
        <mc:Fallback xmlns="">
          <p:sp>
            <p:nvSpPr>
              <p:cNvPr id="246" name="input matrix…"/>
              <p:cNvSpPr txBox="1">
                <a:spLocks noGrp="1" noRot="1" noChangeAspect="1" noMove="1" noResize="1" noEditPoints="1" noAdjustHandles="1" noChangeArrowheads="1" noChangeShapeType="1" noTextEdit="1"/>
              </p:cNvSpPr>
              <p:nvPr>
                <p:ph type="body" idx="1"/>
              </p:nvPr>
            </p:nvSpPr>
            <p:spPr>
              <a:xfrm>
                <a:off x="323528" y="3424371"/>
                <a:ext cx="8205305" cy="2667678"/>
              </a:xfrm>
              <a:prstGeom prst="rect">
                <a:avLst/>
              </a:prstGeom>
              <a:blipFill>
                <a:blip r:embed="rId4"/>
                <a:stretch>
                  <a:fillRect l="-743" t="-4119" b="-389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7" name="Equation"/>
              <p:cNvSpPr txBox="1"/>
              <p:nvPr/>
            </p:nvSpPr>
            <p:spPr>
              <a:xfrm>
                <a:off x="1979712" y="5291916"/>
                <a:ext cx="4894866" cy="369332"/>
              </a:xfrm>
              <a:prstGeom prst="rect">
                <a:avLst/>
              </a:prstGeom>
              <a:ln w="12700">
                <a:miter lim="400000"/>
              </a:ln>
            </p:spPr>
            <p:txBody>
              <a:bodyPr wrap="none" lIns="0" tIns="0" rIns="0" bIns="0">
                <a:spAutoFit/>
              </a:bodyPr>
              <a:lstStyle/>
              <a:p>
                <a:pPr defTabSz="914378" latinLnBrk="1">
                  <a:defRPr>
                    <a:solidFill>
                      <a:srgbClr val="000000"/>
                    </a:solidFill>
                  </a:defRPr>
                </a:pPr>
                <a14:m>
                  <m:oMath xmlns:m="http://schemas.openxmlformats.org/officeDocument/2006/math">
                    <m:r>
                      <a:rPr lang="zh-CN" altLang="en-US" b="1" i="1" smtClean="0">
                        <a:solidFill>
                          <a:srgbClr val="000000"/>
                        </a:solidFill>
                        <a:latin typeface="Cambria Math" panose="02040503050406030204" pitchFamily="18" charset="0"/>
                      </a:rPr>
                      <m:t>𝒀</m:t>
                    </m:r>
                    <m:r>
                      <a:rPr lang="en-US" altLang="zh-CN" b="1" i="1">
                        <a:solidFill>
                          <a:srgbClr val="000000"/>
                        </a:solidFill>
                        <a:latin typeface="Cambria Math" panose="02040503050406030204" pitchFamily="18" charset="0"/>
                      </a:rPr>
                      <m:t>=</m:t>
                    </m:r>
                    <m:r>
                      <a:rPr lang="en-US" altLang="zh-CN" b="1" i="1" smtClean="0">
                        <a:solidFill>
                          <a:srgbClr val="000000"/>
                        </a:solidFill>
                        <a:latin typeface="Cambria Math" panose="02040503050406030204" pitchFamily="18" charset="0"/>
                      </a:rPr>
                      <m:t>𝒇</m:t>
                    </m:r>
                    <m:r>
                      <a:rPr lang="en-US" altLang="zh-CN" b="1" i="1" smtClean="0">
                        <a:solidFill>
                          <a:srgbClr val="000000"/>
                        </a:solidFill>
                        <a:latin typeface="Cambria Math" panose="02040503050406030204" pitchFamily="18" charset="0"/>
                      </a:rPr>
                      <m:t>(</m:t>
                    </m:r>
                    <m:r>
                      <a:rPr lang="zh-CN" altLang="en-US" b="1" i="1">
                        <a:solidFill>
                          <a:srgbClr val="000000"/>
                        </a:solidFill>
                        <a:latin typeface="Cambria Math" panose="02040503050406030204" pitchFamily="18" charset="0"/>
                      </a:rPr>
                      <m:t>𝑿</m:t>
                    </m:r>
                    <m:r>
                      <a:rPr lang="zh-CN" altLang="en-US" b="1" i="1">
                        <a:solidFill>
                          <a:srgbClr val="000000"/>
                        </a:solidFill>
                        <a:latin typeface="Cambria Math" panose="02040503050406030204" pitchFamily="18" charset="0"/>
                      </a:rPr>
                      <m:t>⋆</m:t>
                    </m:r>
                    <m:r>
                      <a:rPr lang="zh-CN" altLang="en-US" b="1" i="1">
                        <a:solidFill>
                          <a:srgbClr val="000000"/>
                        </a:solidFill>
                        <a:latin typeface="Cambria Math" panose="02040503050406030204" pitchFamily="18" charset="0"/>
                      </a:rPr>
                      <m:t>𝑾</m:t>
                    </m:r>
                    <m:r>
                      <a:rPr lang="en-US" altLang="zh-CN" i="1">
                        <a:solidFill>
                          <a:srgbClr val="000000"/>
                        </a:solidFill>
                        <a:latin typeface="Cambria Math" panose="02040503050406030204" pitchFamily="18" charset="0"/>
                      </a:rPr>
                      <m:t>+</m:t>
                    </m:r>
                    <m:r>
                      <a:rPr lang="zh-CN" altLang="en-US" b="1" i="1">
                        <a:solidFill>
                          <a:srgbClr val="000000"/>
                        </a:solidFill>
                        <a:latin typeface="Cambria Math" panose="02040503050406030204" pitchFamily="18" charset="0"/>
                      </a:rPr>
                      <m:t>𝒃</m:t>
                    </m:r>
                    <m:r>
                      <a:rPr lang="en-US" altLang="zh-CN" b="0" i="1" smtClean="0">
                        <a:solidFill>
                          <a:srgbClr val="000000"/>
                        </a:solidFill>
                        <a:latin typeface="Cambria Math" panose="02040503050406030204" pitchFamily="18" charset="0"/>
                      </a:rPr>
                      <m:t>)</m:t>
                    </m:r>
                  </m:oMath>
                </a14:m>
                <a:r>
                  <a:rPr lang="zh-CN" altLang="en-US" dirty="0"/>
                  <a:t> </a:t>
                </a:r>
                <a14:m>
                  <m:oMath xmlns:m="http://schemas.openxmlformats.org/officeDocument/2006/math">
                    <m:r>
                      <a:rPr lang="zh-CN" altLang="en-US" b="0" i="0" smtClean="0">
                        <a:solidFill>
                          <a:srgbClr val="000000"/>
                        </a:solidFill>
                        <a:latin typeface="Cambria Math" panose="02040503050406030204" pitchFamily="18" charset="0"/>
                      </a:rPr>
                      <m:t> </m:t>
                    </m:r>
                    <m:r>
                      <a:rPr lang="en-US" altLang="zh-CN" b="0" i="0" smtClean="0">
                        <a:solidFill>
                          <a:srgbClr val="000000"/>
                        </a:solidFill>
                        <a:latin typeface="Cambria Math" panose="02040503050406030204" pitchFamily="18" charset="0"/>
                      </a:rPr>
                      <m:t>          </m:t>
                    </m:r>
                    <m:r>
                      <a:rPr lang="zh-CN" altLang="en-US" b="1" i="1">
                        <a:solidFill>
                          <a:srgbClr val="000000"/>
                        </a:solidFill>
                        <a:latin typeface="Cambria Math" panose="02040503050406030204" pitchFamily="18" charset="0"/>
                      </a:rPr>
                      <m:t>⋆</m:t>
                    </m:r>
                  </m:oMath>
                </a14:m>
                <a:r>
                  <a:rPr lang="zh-CN" altLang="en-US" dirty="0"/>
                  <a:t>为内积运算</a:t>
                </a:r>
                <a:endParaRPr dirty="0"/>
              </a:p>
            </p:txBody>
          </p:sp>
        </mc:Choice>
        <mc:Fallback xmlns="">
          <p:sp>
            <p:nvSpPr>
              <p:cNvPr id="247" name="Equation"/>
              <p:cNvSpPr txBox="1">
                <a:spLocks noRot="1" noChangeAspect="1" noMove="1" noResize="1" noEditPoints="1" noAdjustHandles="1" noChangeArrowheads="1" noChangeShapeType="1" noTextEdit="1"/>
              </p:cNvSpPr>
              <p:nvPr/>
            </p:nvSpPr>
            <p:spPr>
              <a:xfrm>
                <a:off x="1979712" y="5291916"/>
                <a:ext cx="4894866" cy="369332"/>
              </a:xfrm>
              <a:prstGeom prst="rect">
                <a:avLst/>
              </a:prstGeom>
              <a:blipFill>
                <a:blip r:embed="rId5"/>
                <a:stretch>
                  <a:fillRect l="-2242" t="-29508" r="-2989" b="-44262"/>
                </a:stretch>
              </a:blipFill>
              <a:ln w="12700">
                <a:miter lim="400000"/>
              </a:ln>
            </p:spPr>
            <p:txBody>
              <a:bodyPr/>
              <a:lstStyle/>
              <a:p>
                <a:r>
                  <a:rPr lang="zh-CN" altLang="en-US">
                    <a:noFill/>
                  </a:rPr>
                  <a:t> </a:t>
                </a:r>
              </a:p>
            </p:txBody>
          </p:sp>
        </mc:Fallback>
      </mc:AlternateContent>
      <p:sp>
        <p:nvSpPr>
          <p:cNvPr id="248" name="Equation"/>
          <p:cNvSpPr txBox="1"/>
          <p:nvPr/>
        </p:nvSpPr>
        <p:spPr>
          <a:xfrm>
            <a:off x="668245" y="3092399"/>
            <a:ext cx="65" cy="369332"/>
          </a:xfrm>
          <a:prstGeom prst="rect">
            <a:avLst/>
          </a:prstGeom>
          <a:ln w="12700">
            <a:miter lim="400000"/>
          </a:ln>
        </p:spPr>
        <p:txBody>
          <a:bodyPr wrap="none" lIns="0" tIns="0" rIns="0" bIns="0">
            <a:spAutoFit/>
          </a:bodyPr>
          <a:lstStyle/>
          <a:p>
            <a:pPr defTabSz="914378" latinLnBrk="1">
              <a:defRPr>
                <a:solidFill>
                  <a:srgbClr val="000000"/>
                </a:solidFill>
              </a:defRPr>
            </a:pPr>
            <a:endParaRPr dirty="0"/>
          </a:p>
        </p:txBody>
      </p:sp>
      <p:sp>
        <p:nvSpPr>
          <p:cNvPr id="249" name="Equation"/>
          <p:cNvSpPr txBox="1"/>
          <p:nvPr/>
        </p:nvSpPr>
        <p:spPr>
          <a:xfrm>
            <a:off x="641728" y="3523028"/>
            <a:ext cx="65" cy="369332"/>
          </a:xfrm>
          <a:prstGeom prst="rect">
            <a:avLst/>
          </a:prstGeom>
          <a:ln w="12700">
            <a:miter lim="400000"/>
          </a:ln>
        </p:spPr>
        <p:txBody>
          <a:bodyPr wrap="none" lIns="0" tIns="0" rIns="0" bIns="0">
            <a:spAutoFit/>
          </a:bodyPr>
          <a:lstStyle/>
          <a:p>
            <a:pPr defTabSz="914378" latinLnBrk="1">
              <a:defRPr>
                <a:solidFill>
                  <a:srgbClr val="000000"/>
                </a:solidFill>
              </a:defRPr>
            </a:pPr>
            <a:endParaRPr dirty="0"/>
          </a:p>
        </p:txBody>
      </p:sp>
      <p:sp>
        <p:nvSpPr>
          <p:cNvPr id="250" name="Equation"/>
          <p:cNvSpPr txBox="1"/>
          <p:nvPr/>
        </p:nvSpPr>
        <p:spPr>
          <a:xfrm>
            <a:off x="620014" y="4388878"/>
            <a:ext cx="65" cy="369332"/>
          </a:xfrm>
          <a:prstGeom prst="rect">
            <a:avLst/>
          </a:prstGeom>
          <a:ln w="12700">
            <a:miter lim="400000"/>
          </a:ln>
        </p:spPr>
        <p:txBody>
          <a:bodyPr wrap="none" lIns="0" tIns="0" rIns="0" bIns="0">
            <a:spAutoFit/>
          </a:bodyPr>
          <a:lstStyle/>
          <a:p>
            <a:pPr defTabSz="914378" latinLnBrk="1">
              <a:defRPr>
                <a:solidFill>
                  <a:srgbClr val="000000"/>
                </a:solidFill>
              </a:defRPr>
            </a:pPr>
            <a:endParaRPr dirty="0"/>
          </a:p>
        </p:txBody>
      </p:sp>
      <p:sp>
        <p:nvSpPr>
          <p:cNvPr id="2" name="文本框 1"/>
          <p:cNvSpPr txBox="1"/>
          <p:nvPr/>
        </p:nvSpPr>
        <p:spPr>
          <a:xfrm>
            <a:off x="1583668" y="1308875"/>
            <a:ext cx="792088" cy="461665"/>
          </a:xfrm>
          <a:prstGeom prst="rect">
            <a:avLst/>
          </a:prstGeom>
          <a:noFill/>
        </p:spPr>
        <p:txBody>
          <a:bodyPr wrap="square" rtlCol="0">
            <a:spAutoFit/>
          </a:bodyPr>
          <a:lstStyle/>
          <a:p>
            <a:r>
              <a:rPr lang="en-US" altLang="zh-CN" b="1" dirty="0"/>
              <a:t>X</a:t>
            </a:r>
            <a:endParaRPr lang="zh-CN" altLang="en-US" b="1" dirty="0"/>
          </a:p>
        </p:txBody>
      </p:sp>
      <p:sp>
        <p:nvSpPr>
          <p:cNvPr id="3" name="文本框 2"/>
          <p:cNvSpPr txBox="1"/>
          <p:nvPr/>
        </p:nvSpPr>
        <p:spPr>
          <a:xfrm>
            <a:off x="3635896" y="1311151"/>
            <a:ext cx="648072" cy="461665"/>
          </a:xfrm>
          <a:prstGeom prst="rect">
            <a:avLst/>
          </a:prstGeom>
          <a:noFill/>
        </p:spPr>
        <p:txBody>
          <a:bodyPr wrap="square" rtlCol="0">
            <a:spAutoFit/>
          </a:bodyPr>
          <a:lstStyle/>
          <a:p>
            <a:r>
              <a:rPr lang="en-US" altLang="zh-CN" b="1" dirty="0"/>
              <a:t>W</a:t>
            </a:r>
            <a:endParaRPr lang="zh-CN" altLang="en-US" b="1" dirty="0"/>
          </a:p>
        </p:txBody>
      </p:sp>
      <p:sp>
        <p:nvSpPr>
          <p:cNvPr id="4" name="文本框 3"/>
          <p:cNvSpPr txBox="1"/>
          <p:nvPr/>
        </p:nvSpPr>
        <p:spPr>
          <a:xfrm>
            <a:off x="5724128" y="1311151"/>
            <a:ext cx="360040" cy="461665"/>
          </a:xfrm>
          <a:prstGeom prst="rect">
            <a:avLst/>
          </a:prstGeom>
          <a:noFill/>
        </p:spPr>
        <p:txBody>
          <a:bodyPr wrap="square" rtlCol="0">
            <a:spAutoFit/>
          </a:bodyPr>
          <a:lstStyle/>
          <a:p>
            <a:r>
              <a:rPr lang="en-US" altLang="zh-CN" b="1" dirty="0"/>
              <a:t>Y</a:t>
            </a:r>
            <a:endParaRPr lang="zh-CN" altLang="en-US" b="1" dirty="0"/>
          </a:p>
        </p:txBody>
      </p:sp>
    </p:spTree>
    <p:extLst>
      <p:ext uri="{BB962C8B-B14F-4D97-AF65-F5344CB8AC3E}">
        <p14:creationId xmlns:p14="http://schemas.microsoft.com/office/powerpoint/2010/main" val="290630230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Examples"/>
          <p:cNvSpPr txBox="1">
            <a:spLocks noGrp="1"/>
          </p:cNvSpPr>
          <p:nvPr>
            <p:ph type="title"/>
          </p:nvPr>
        </p:nvSpPr>
        <p:spPr>
          <a:prstGeom prst="rect">
            <a:avLst/>
          </a:prstGeom>
        </p:spPr>
        <p:txBody>
          <a:bodyPr/>
          <a:lstStyle/>
          <a:p>
            <a:r>
              <a:rPr lang="en-US" altLang="zh-CN" dirty="0">
                <a:solidFill>
                  <a:srgbClr val="00B050"/>
                </a:solidFill>
              </a:rPr>
              <a:t>5</a:t>
            </a:r>
            <a:r>
              <a:rPr lang="zh-CN" altLang="en-US" dirty="0">
                <a:solidFill>
                  <a:srgbClr val="00B050"/>
                </a:solidFill>
              </a:rPr>
              <a:t>、卷积核的作用</a:t>
            </a:r>
            <a:endParaRPr dirty="0">
              <a:solidFill>
                <a:srgbClr val="00B050"/>
              </a:solidFill>
            </a:endParaRPr>
          </a:p>
        </p:txBody>
      </p:sp>
      <p:pic>
        <p:nvPicPr>
          <p:cNvPr id="253" name="Vd-Orig.png" descr="Vd-Orig.png"/>
          <p:cNvPicPr>
            <a:picLocks noChangeAspect="1"/>
          </p:cNvPicPr>
          <p:nvPr/>
        </p:nvPicPr>
        <p:blipFill>
          <a:blip r:embed="rId3"/>
          <a:stretch>
            <a:fillRect/>
          </a:stretch>
        </p:blipFill>
        <p:spPr>
          <a:xfrm>
            <a:off x="584131" y="3064650"/>
            <a:ext cx="1524001" cy="1524001"/>
          </a:xfrm>
          <a:prstGeom prst="rect">
            <a:avLst/>
          </a:prstGeom>
          <a:ln w="12700">
            <a:miter lim="400000"/>
          </a:ln>
        </p:spPr>
      </p:pic>
      <p:pic>
        <p:nvPicPr>
          <p:cNvPr id="254" name="Vd-Edge3.png" descr="Vd-Edge3.png"/>
          <p:cNvPicPr>
            <a:picLocks noChangeAspect="1"/>
          </p:cNvPicPr>
          <p:nvPr/>
        </p:nvPicPr>
        <p:blipFill>
          <a:blip r:embed="rId4"/>
          <a:stretch>
            <a:fillRect/>
          </a:stretch>
        </p:blipFill>
        <p:spPr>
          <a:xfrm>
            <a:off x="5096541" y="1471944"/>
            <a:ext cx="1524001" cy="1524001"/>
          </a:xfrm>
          <a:prstGeom prst="rect">
            <a:avLst/>
          </a:prstGeom>
          <a:ln w="12700">
            <a:miter lim="400000"/>
          </a:ln>
        </p:spPr>
      </p:pic>
      <p:pic>
        <p:nvPicPr>
          <p:cNvPr id="255" name="Vd-Sharp.png" descr="Vd-Sharp.png"/>
          <p:cNvPicPr>
            <a:picLocks noChangeAspect="1"/>
          </p:cNvPicPr>
          <p:nvPr/>
        </p:nvPicPr>
        <p:blipFill>
          <a:blip r:embed="rId5"/>
          <a:stretch>
            <a:fillRect/>
          </a:stretch>
        </p:blipFill>
        <p:spPr>
          <a:xfrm>
            <a:off x="5096541" y="3125925"/>
            <a:ext cx="1524001" cy="1524001"/>
          </a:xfrm>
          <a:prstGeom prst="rect">
            <a:avLst/>
          </a:prstGeom>
          <a:ln w="12700">
            <a:miter lim="400000"/>
          </a:ln>
        </p:spPr>
      </p:pic>
      <p:pic>
        <p:nvPicPr>
          <p:cNvPr id="256" name="Vd-Blur1.png" descr="Vd-Blur1.png"/>
          <p:cNvPicPr>
            <a:picLocks noChangeAspect="1"/>
          </p:cNvPicPr>
          <p:nvPr/>
        </p:nvPicPr>
        <p:blipFill>
          <a:blip r:embed="rId6"/>
          <a:stretch>
            <a:fillRect/>
          </a:stretch>
        </p:blipFill>
        <p:spPr>
          <a:xfrm>
            <a:off x="5096541" y="4785319"/>
            <a:ext cx="1524001" cy="1524001"/>
          </a:xfrm>
          <a:prstGeom prst="rect">
            <a:avLst/>
          </a:prstGeom>
          <a:ln w="12700">
            <a:miter lim="400000"/>
          </a:ln>
        </p:spPr>
      </p:pic>
      <p:pic>
        <p:nvPicPr>
          <p:cNvPr id="257" name="Screen Shot 2019-02-15 at 1.57.57 PM.png" descr="Screen Shot 2019-02-15 at 1.57.57 PM.png"/>
          <p:cNvPicPr>
            <a:picLocks noChangeAspect="1"/>
          </p:cNvPicPr>
          <p:nvPr/>
        </p:nvPicPr>
        <p:blipFill>
          <a:blip r:embed="rId7"/>
          <a:stretch>
            <a:fillRect/>
          </a:stretch>
        </p:blipFill>
        <p:spPr>
          <a:xfrm>
            <a:off x="2629199" y="4896066"/>
            <a:ext cx="1946275" cy="1302508"/>
          </a:xfrm>
          <a:prstGeom prst="rect">
            <a:avLst/>
          </a:prstGeom>
          <a:ln w="12700">
            <a:miter lim="400000"/>
          </a:ln>
        </p:spPr>
      </p:pic>
      <p:pic>
        <p:nvPicPr>
          <p:cNvPr id="258" name="Screen Shot 2019-02-15 at 1.57.49 PM.png" descr="Screen Shot 2019-02-15 at 1.57.49 PM.png"/>
          <p:cNvPicPr>
            <a:picLocks noChangeAspect="1"/>
          </p:cNvPicPr>
          <p:nvPr/>
        </p:nvPicPr>
        <p:blipFill>
          <a:blip r:embed="rId8"/>
          <a:stretch>
            <a:fillRect/>
          </a:stretch>
        </p:blipFill>
        <p:spPr>
          <a:xfrm>
            <a:off x="2694185" y="3251706"/>
            <a:ext cx="1816303" cy="1149890"/>
          </a:xfrm>
          <a:prstGeom prst="rect">
            <a:avLst/>
          </a:prstGeom>
          <a:ln w="12700">
            <a:miter lim="400000"/>
          </a:ln>
        </p:spPr>
      </p:pic>
      <p:pic>
        <p:nvPicPr>
          <p:cNvPr id="259" name="Screen Shot 2019-02-15 at 1.57.41 PM.png" descr="Screen Shot 2019-02-15 at 1.57.41 PM.png"/>
          <p:cNvPicPr>
            <a:picLocks noChangeAspect="1"/>
          </p:cNvPicPr>
          <p:nvPr/>
        </p:nvPicPr>
        <p:blipFill>
          <a:blip r:embed="rId9"/>
          <a:stretch>
            <a:fillRect/>
          </a:stretch>
        </p:blipFill>
        <p:spPr>
          <a:xfrm>
            <a:off x="2694185" y="1692918"/>
            <a:ext cx="1816303" cy="1082053"/>
          </a:xfrm>
          <a:prstGeom prst="rect">
            <a:avLst/>
          </a:prstGeom>
          <a:ln w="12700">
            <a:miter lim="400000"/>
          </a:ln>
        </p:spPr>
      </p:pic>
      <p:sp>
        <p:nvSpPr>
          <p:cNvPr id="260" name="Edge Detection"/>
          <p:cNvSpPr txBox="1"/>
          <p:nvPr/>
        </p:nvSpPr>
        <p:spPr>
          <a:xfrm>
            <a:off x="6892588" y="2058613"/>
            <a:ext cx="1522210" cy="36933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r>
              <a:rPr lang="en-US" altLang="ja-JP" sz="1800" dirty="0"/>
              <a:t>Edge Detection</a:t>
            </a:r>
            <a:endParaRPr sz="1800" dirty="0"/>
          </a:p>
        </p:txBody>
      </p:sp>
      <p:sp>
        <p:nvSpPr>
          <p:cNvPr id="261" name="Sharpen"/>
          <p:cNvSpPr txBox="1"/>
          <p:nvPr/>
        </p:nvSpPr>
        <p:spPr>
          <a:xfrm>
            <a:off x="6892587" y="3726033"/>
            <a:ext cx="848948" cy="36933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r>
              <a:rPr lang="en-US" altLang="ja-JP" sz="1800" dirty="0"/>
              <a:t>Sharpen</a:t>
            </a:r>
            <a:endParaRPr sz="1800" dirty="0"/>
          </a:p>
        </p:txBody>
      </p:sp>
      <p:sp>
        <p:nvSpPr>
          <p:cNvPr id="262" name="Gaussian Blur"/>
          <p:cNvSpPr txBox="1"/>
          <p:nvPr/>
        </p:nvSpPr>
        <p:spPr>
          <a:xfrm>
            <a:off x="6892588" y="5371988"/>
            <a:ext cx="1406793" cy="36933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r>
              <a:rPr lang="en-US" altLang="ja-JP" sz="1800" dirty="0"/>
              <a:t>Gaussian Blur</a:t>
            </a:r>
            <a:endParaRPr sz="1800" dirty="0"/>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3" name="Vd-Orig.png" descr="Vd-Orig.png"/>
          <p:cNvPicPr>
            <a:picLocks noChangeAspect="1"/>
          </p:cNvPicPr>
          <p:nvPr/>
        </p:nvPicPr>
        <p:blipFill>
          <a:blip r:embed="rId2"/>
          <a:stretch>
            <a:fillRect/>
          </a:stretch>
        </p:blipFill>
        <p:spPr>
          <a:xfrm>
            <a:off x="584131" y="3176631"/>
            <a:ext cx="1524001" cy="1524001"/>
          </a:xfrm>
          <a:prstGeom prst="rect">
            <a:avLst/>
          </a:prstGeom>
          <a:ln w="12700">
            <a:miter lim="400000"/>
          </a:ln>
        </p:spPr>
      </p:pic>
      <p:pic>
        <p:nvPicPr>
          <p:cNvPr id="254" name="Vd-Edge3.png" descr="Vd-Edge3.png"/>
          <p:cNvPicPr>
            <a:picLocks noChangeAspect="1"/>
          </p:cNvPicPr>
          <p:nvPr/>
        </p:nvPicPr>
        <p:blipFill>
          <a:blip r:embed="rId3"/>
          <a:stretch>
            <a:fillRect/>
          </a:stretch>
        </p:blipFill>
        <p:spPr>
          <a:xfrm>
            <a:off x="5096541" y="1616967"/>
            <a:ext cx="1524001" cy="1524001"/>
          </a:xfrm>
          <a:prstGeom prst="rect">
            <a:avLst/>
          </a:prstGeom>
          <a:ln w="12700">
            <a:miter lim="400000"/>
          </a:ln>
        </p:spPr>
      </p:pic>
      <p:pic>
        <p:nvPicPr>
          <p:cNvPr id="259" name="Screen Shot 2019-02-15 at 1.57.41 PM.png" descr="Screen Shot 2019-02-15 at 1.57.41 PM.png"/>
          <p:cNvPicPr>
            <a:picLocks noChangeAspect="1"/>
          </p:cNvPicPr>
          <p:nvPr/>
        </p:nvPicPr>
        <p:blipFill>
          <a:blip r:embed="rId4"/>
          <a:stretch>
            <a:fillRect/>
          </a:stretch>
        </p:blipFill>
        <p:spPr>
          <a:xfrm>
            <a:off x="2694185" y="1804899"/>
            <a:ext cx="1816303" cy="1082053"/>
          </a:xfrm>
          <a:prstGeom prst="rect">
            <a:avLst/>
          </a:prstGeom>
          <a:ln w="12700">
            <a:miter lim="400000"/>
          </a:ln>
        </p:spPr>
      </p:pic>
      <p:sp>
        <p:nvSpPr>
          <p:cNvPr id="260" name="Edge Detection"/>
          <p:cNvSpPr txBox="1"/>
          <p:nvPr/>
        </p:nvSpPr>
        <p:spPr>
          <a:xfrm>
            <a:off x="6892588" y="2170594"/>
            <a:ext cx="1522210" cy="36933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r>
              <a:rPr lang="en-US" altLang="ja-JP" sz="1800" dirty="0"/>
              <a:t>Edge Detection</a:t>
            </a:r>
            <a:endParaRPr sz="1800" dirty="0"/>
          </a:p>
        </p:txBody>
      </p:sp>
      <p:sp>
        <p:nvSpPr>
          <p:cNvPr id="13" name="object 9">
            <a:extLst>
              <a:ext uri="{FF2B5EF4-FFF2-40B4-BE49-F238E27FC236}">
                <a16:creationId xmlns:a16="http://schemas.microsoft.com/office/drawing/2014/main" id="{673DFC2E-317B-4A2B-B669-C02459B2E5E9}"/>
              </a:ext>
            </a:extLst>
          </p:cNvPr>
          <p:cNvSpPr/>
          <p:nvPr/>
        </p:nvSpPr>
        <p:spPr>
          <a:xfrm>
            <a:off x="5599705" y="4777399"/>
            <a:ext cx="45720" cy="8573"/>
          </a:xfrm>
          <a:custGeom>
            <a:avLst/>
            <a:gdLst/>
            <a:ahLst/>
            <a:cxnLst/>
            <a:rect l="l" t="t" r="r" b="b"/>
            <a:pathLst>
              <a:path w="60960" h="11429">
                <a:moveTo>
                  <a:pt x="0" y="11430"/>
                </a:moveTo>
                <a:lnTo>
                  <a:pt x="60722" y="11430"/>
                </a:lnTo>
                <a:lnTo>
                  <a:pt x="60722" y="0"/>
                </a:lnTo>
                <a:lnTo>
                  <a:pt x="0" y="0"/>
                </a:lnTo>
                <a:lnTo>
                  <a:pt x="0" y="11430"/>
                </a:lnTo>
                <a:close/>
              </a:path>
            </a:pathLst>
          </a:custGeom>
          <a:solidFill>
            <a:srgbClr val="000000"/>
          </a:solidFill>
        </p:spPr>
        <p:txBody>
          <a:bodyPr wrap="square" lIns="0" tIns="0" rIns="0" bIns="0" rtlCol="0"/>
          <a:lstStyle/>
          <a:p>
            <a:endParaRPr sz="1800"/>
          </a:p>
        </p:txBody>
      </p:sp>
      <p:sp>
        <p:nvSpPr>
          <p:cNvPr id="14" name="object 10">
            <a:extLst>
              <a:ext uri="{FF2B5EF4-FFF2-40B4-BE49-F238E27FC236}">
                <a16:creationId xmlns:a16="http://schemas.microsoft.com/office/drawing/2014/main" id="{D6E25D13-DE72-47D0-96E1-356390F51E29}"/>
              </a:ext>
            </a:extLst>
          </p:cNvPr>
          <p:cNvSpPr/>
          <p:nvPr/>
        </p:nvSpPr>
        <p:spPr>
          <a:xfrm>
            <a:off x="5636624" y="4285909"/>
            <a:ext cx="0" cy="491490"/>
          </a:xfrm>
          <a:custGeom>
            <a:avLst/>
            <a:gdLst/>
            <a:ahLst/>
            <a:cxnLst/>
            <a:rect l="l" t="t" r="r" b="b"/>
            <a:pathLst>
              <a:path h="655320">
                <a:moveTo>
                  <a:pt x="0" y="0"/>
                </a:moveTo>
                <a:lnTo>
                  <a:pt x="0" y="655319"/>
                </a:lnTo>
              </a:path>
            </a:pathLst>
          </a:custGeom>
          <a:ln w="22994">
            <a:solidFill>
              <a:srgbClr val="000000"/>
            </a:solidFill>
          </a:ln>
        </p:spPr>
        <p:txBody>
          <a:bodyPr wrap="square" lIns="0" tIns="0" rIns="0" bIns="0" rtlCol="0"/>
          <a:lstStyle/>
          <a:p>
            <a:endParaRPr sz="1800"/>
          </a:p>
        </p:txBody>
      </p:sp>
      <p:sp>
        <p:nvSpPr>
          <p:cNvPr id="15" name="object 11">
            <a:extLst>
              <a:ext uri="{FF2B5EF4-FFF2-40B4-BE49-F238E27FC236}">
                <a16:creationId xmlns:a16="http://schemas.microsoft.com/office/drawing/2014/main" id="{E07F5EEE-75B9-444C-B00D-95E128770A16}"/>
              </a:ext>
            </a:extLst>
          </p:cNvPr>
          <p:cNvSpPr/>
          <p:nvPr/>
        </p:nvSpPr>
        <p:spPr>
          <a:xfrm>
            <a:off x="5599705" y="4277336"/>
            <a:ext cx="45720" cy="8573"/>
          </a:xfrm>
          <a:custGeom>
            <a:avLst/>
            <a:gdLst/>
            <a:ahLst/>
            <a:cxnLst/>
            <a:rect l="l" t="t" r="r" b="b"/>
            <a:pathLst>
              <a:path w="60960" h="11429">
                <a:moveTo>
                  <a:pt x="0" y="11430"/>
                </a:moveTo>
                <a:lnTo>
                  <a:pt x="60722" y="11430"/>
                </a:lnTo>
                <a:lnTo>
                  <a:pt x="60722" y="0"/>
                </a:lnTo>
                <a:lnTo>
                  <a:pt x="0" y="0"/>
                </a:lnTo>
                <a:lnTo>
                  <a:pt x="0" y="11430"/>
                </a:lnTo>
                <a:close/>
              </a:path>
            </a:pathLst>
          </a:custGeom>
          <a:solidFill>
            <a:srgbClr val="000000"/>
          </a:solidFill>
        </p:spPr>
        <p:txBody>
          <a:bodyPr wrap="square" lIns="0" tIns="0" rIns="0" bIns="0" rtlCol="0"/>
          <a:lstStyle/>
          <a:p>
            <a:endParaRPr sz="1800"/>
          </a:p>
        </p:txBody>
      </p:sp>
      <p:sp>
        <p:nvSpPr>
          <p:cNvPr id="16" name="object 12">
            <a:extLst>
              <a:ext uri="{FF2B5EF4-FFF2-40B4-BE49-F238E27FC236}">
                <a16:creationId xmlns:a16="http://schemas.microsoft.com/office/drawing/2014/main" id="{4BAC2C1C-DBB5-4A6C-8DD8-6D70231B19AB}"/>
              </a:ext>
            </a:extLst>
          </p:cNvPr>
          <p:cNvSpPr/>
          <p:nvPr/>
        </p:nvSpPr>
        <p:spPr>
          <a:xfrm>
            <a:off x="4532223" y="4777399"/>
            <a:ext cx="45720" cy="8573"/>
          </a:xfrm>
          <a:custGeom>
            <a:avLst/>
            <a:gdLst/>
            <a:ahLst/>
            <a:cxnLst/>
            <a:rect l="l" t="t" r="r" b="b"/>
            <a:pathLst>
              <a:path w="60960" h="11429">
                <a:moveTo>
                  <a:pt x="0" y="11430"/>
                </a:moveTo>
                <a:lnTo>
                  <a:pt x="60722" y="11430"/>
                </a:lnTo>
                <a:lnTo>
                  <a:pt x="60722" y="0"/>
                </a:lnTo>
                <a:lnTo>
                  <a:pt x="0" y="0"/>
                </a:lnTo>
                <a:lnTo>
                  <a:pt x="0" y="11430"/>
                </a:lnTo>
                <a:close/>
              </a:path>
            </a:pathLst>
          </a:custGeom>
          <a:solidFill>
            <a:srgbClr val="000000"/>
          </a:solidFill>
        </p:spPr>
        <p:txBody>
          <a:bodyPr wrap="square" lIns="0" tIns="0" rIns="0" bIns="0" rtlCol="0"/>
          <a:lstStyle/>
          <a:p>
            <a:endParaRPr sz="1800"/>
          </a:p>
        </p:txBody>
      </p:sp>
      <p:sp>
        <p:nvSpPr>
          <p:cNvPr id="17" name="object 13">
            <a:extLst>
              <a:ext uri="{FF2B5EF4-FFF2-40B4-BE49-F238E27FC236}">
                <a16:creationId xmlns:a16="http://schemas.microsoft.com/office/drawing/2014/main" id="{3780C064-7722-4377-9C48-08974CA59424}"/>
              </a:ext>
            </a:extLst>
          </p:cNvPr>
          <p:cNvSpPr/>
          <p:nvPr/>
        </p:nvSpPr>
        <p:spPr>
          <a:xfrm>
            <a:off x="4540846" y="4285909"/>
            <a:ext cx="0" cy="491490"/>
          </a:xfrm>
          <a:custGeom>
            <a:avLst/>
            <a:gdLst/>
            <a:ahLst/>
            <a:cxnLst/>
            <a:rect l="l" t="t" r="r" b="b"/>
            <a:pathLst>
              <a:path h="655320">
                <a:moveTo>
                  <a:pt x="0" y="0"/>
                </a:moveTo>
                <a:lnTo>
                  <a:pt x="0" y="655319"/>
                </a:lnTo>
              </a:path>
            </a:pathLst>
          </a:custGeom>
          <a:ln w="22994">
            <a:solidFill>
              <a:srgbClr val="000000"/>
            </a:solidFill>
          </a:ln>
        </p:spPr>
        <p:txBody>
          <a:bodyPr wrap="square" lIns="0" tIns="0" rIns="0" bIns="0" rtlCol="0"/>
          <a:lstStyle/>
          <a:p>
            <a:endParaRPr sz="1800"/>
          </a:p>
        </p:txBody>
      </p:sp>
      <p:sp>
        <p:nvSpPr>
          <p:cNvPr id="18" name="object 14">
            <a:extLst>
              <a:ext uri="{FF2B5EF4-FFF2-40B4-BE49-F238E27FC236}">
                <a16:creationId xmlns:a16="http://schemas.microsoft.com/office/drawing/2014/main" id="{B5AB4A1F-EAC3-48FE-AA21-614F7FC7CA33}"/>
              </a:ext>
            </a:extLst>
          </p:cNvPr>
          <p:cNvSpPr/>
          <p:nvPr/>
        </p:nvSpPr>
        <p:spPr>
          <a:xfrm>
            <a:off x="4532223" y="4277336"/>
            <a:ext cx="45720" cy="8573"/>
          </a:xfrm>
          <a:custGeom>
            <a:avLst/>
            <a:gdLst/>
            <a:ahLst/>
            <a:cxnLst/>
            <a:rect l="l" t="t" r="r" b="b"/>
            <a:pathLst>
              <a:path w="60960" h="11429">
                <a:moveTo>
                  <a:pt x="0" y="11430"/>
                </a:moveTo>
                <a:lnTo>
                  <a:pt x="60722" y="11430"/>
                </a:lnTo>
                <a:lnTo>
                  <a:pt x="60722" y="0"/>
                </a:lnTo>
                <a:lnTo>
                  <a:pt x="0" y="0"/>
                </a:lnTo>
                <a:lnTo>
                  <a:pt x="0" y="11430"/>
                </a:lnTo>
                <a:close/>
              </a:path>
            </a:pathLst>
          </a:custGeom>
          <a:solidFill>
            <a:srgbClr val="000000"/>
          </a:solidFill>
        </p:spPr>
        <p:txBody>
          <a:bodyPr wrap="square" lIns="0" tIns="0" rIns="0" bIns="0" rtlCol="0"/>
          <a:lstStyle/>
          <a:p>
            <a:endParaRPr sz="1800"/>
          </a:p>
        </p:txBody>
      </p:sp>
      <p:sp>
        <p:nvSpPr>
          <p:cNvPr id="19" name="object 15">
            <a:extLst>
              <a:ext uri="{FF2B5EF4-FFF2-40B4-BE49-F238E27FC236}">
                <a16:creationId xmlns:a16="http://schemas.microsoft.com/office/drawing/2014/main" id="{D8C67D22-A57B-4390-8A16-686A9DC0F3C9}"/>
              </a:ext>
            </a:extLst>
          </p:cNvPr>
          <p:cNvSpPr txBox="1"/>
          <p:nvPr/>
        </p:nvSpPr>
        <p:spPr>
          <a:xfrm>
            <a:off x="2815685" y="4408476"/>
            <a:ext cx="1999298" cy="217367"/>
          </a:xfrm>
          <a:prstGeom prst="rect">
            <a:avLst/>
          </a:prstGeom>
        </p:spPr>
        <p:txBody>
          <a:bodyPr vert="horz" wrap="square" lIns="0" tIns="9525" rIns="0" bIns="0" rtlCol="0">
            <a:spAutoFit/>
          </a:bodyPr>
          <a:lstStyle/>
          <a:p>
            <a:pPr marL="223838" indent="-214313">
              <a:spcBef>
                <a:spcPts val="75"/>
              </a:spcBef>
              <a:buFont typeface="Arial"/>
              <a:buChar char="•"/>
              <a:tabLst>
                <a:tab pos="223361" algn="l"/>
                <a:tab pos="223838" algn="l"/>
                <a:tab pos="1765459" algn="l"/>
              </a:tabLst>
            </a:pPr>
            <a:r>
              <a:rPr sz="2025" spc="-5" baseline="3086" dirty="0">
                <a:latin typeface="Calibri"/>
                <a:cs typeface="Calibri"/>
              </a:rPr>
              <a:t>T</a:t>
            </a:r>
            <a:r>
              <a:rPr sz="2025" spc="5" baseline="3086" dirty="0">
                <a:latin typeface="Calibri"/>
                <a:cs typeface="Calibri"/>
              </a:rPr>
              <a:t>h</a:t>
            </a:r>
            <a:r>
              <a:rPr sz="2025" baseline="3086" dirty="0">
                <a:latin typeface="Calibri"/>
                <a:cs typeface="Calibri"/>
              </a:rPr>
              <a:t>e</a:t>
            </a:r>
            <a:r>
              <a:rPr sz="2025" spc="11" baseline="3086" dirty="0">
                <a:latin typeface="Calibri"/>
                <a:cs typeface="Calibri"/>
              </a:rPr>
              <a:t> </a:t>
            </a:r>
            <a:r>
              <a:rPr sz="2025" spc="-5" baseline="3086" dirty="0">
                <a:latin typeface="Calibri"/>
                <a:cs typeface="Calibri"/>
              </a:rPr>
              <a:t>i</a:t>
            </a:r>
            <a:r>
              <a:rPr sz="2025" baseline="3086" dirty="0">
                <a:latin typeface="Calibri"/>
                <a:cs typeface="Calibri"/>
              </a:rPr>
              <a:t>nner p</a:t>
            </a:r>
            <a:r>
              <a:rPr sz="2025" spc="-39" baseline="3086" dirty="0">
                <a:latin typeface="Calibri"/>
                <a:cs typeface="Calibri"/>
              </a:rPr>
              <a:t>r</a:t>
            </a:r>
            <a:r>
              <a:rPr sz="2025" baseline="3086" dirty="0">
                <a:latin typeface="Calibri"/>
                <a:cs typeface="Calibri"/>
              </a:rPr>
              <a:t>oduct of	</a:t>
            </a:r>
            <a:r>
              <a:rPr sz="1350" spc="4" dirty="0">
                <a:latin typeface="Cambria Math"/>
                <a:cs typeface="Cambria Math"/>
              </a:rPr>
              <a:t>−</a:t>
            </a:r>
            <a:r>
              <a:rPr sz="1350" dirty="0">
                <a:latin typeface="Cambria Math"/>
                <a:cs typeface="Cambria Math"/>
              </a:rPr>
              <a:t>1</a:t>
            </a:r>
            <a:endParaRPr sz="1350">
              <a:latin typeface="Cambria Math"/>
              <a:cs typeface="Cambria Math"/>
            </a:endParaRPr>
          </a:p>
        </p:txBody>
      </p:sp>
      <p:sp>
        <p:nvSpPr>
          <p:cNvPr id="20" name="object 16">
            <a:extLst>
              <a:ext uri="{FF2B5EF4-FFF2-40B4-BE49-F238E27FC236}">
                <a16:creationId xmlns:a16="http://schemas.microsoft.com/office/drawing/2014/main" id="{C0513346-D058-42D8-B96B-E8268C9A876F}"/>
              </a:ext>
            </a:extLst>
          </p:cNvPr>
          <p:cNvSpPr/>
          <p:nvPr/>
        </p:nvSpPr>
        <p:spPr>
          <a:xfrm>
            <a:off x="7178331" y="4777399"/>
            <a:ext cx="45720" cy="8573"/>
          </a:xfrm>
          <a:custGeom>
            <a:avLst/>
            <a:gdLst/>
            <a:ahLst/>
            <a:cxnLst/>
            <a:rect l="l" t="t" r="r" b="b"/>
            <a:pathLst>
              <a:path w="60959" h="11429">
                <a:moveTo>
                  <a:pt x="0" y="11430"/>
                </a:moveTo>
                <a:lnTo>
                  <a:pt x="60722" y="11430"/>
                </a:lnTo>
                <a:lnTo>
                  <a:pt x="60722" y="0"/>
                </a:lnTo>
                <a:lnTo>
                  <a:pt x="0" y="0"/>
                </a:lnTo>
                <a:lnTo>
                  <a:pt x="0" y="11430"/>
                </a:lnTo>
                <a:close/>
              </a:path>
            </a:pathLst>
          </a:custGeom>
          <a:solidFill>
            <a:srgbClr val="000000"/>
          </a:solidFill>
        </p:spPr>
        <p:txBody>
          <a:bodyPr wrap="square" lIns="0" tIns="0" rIns="0" bIns="0" rtlCol="0"/>
          <a:lstStyle/>
          <a:p>
            <a:endParaRPr sz="1800"/>
          </a:p>
        </p:txBody>
      </p:sp>
      <p:sp>
        <p:nvSpPr>
          <p:cNvPr id="21" name="object 17">
            <a:extLst>
              <a:ext uri="{FF2B5EF4-FFF2-40B4-BE49-F238E27FC236}">
                <a16:creationId xmlns:a16="http://schemas.microsoft.com/office/drawing/2014/main" id="{B5DC0435-226E-44EC-9C49-EF6D465FC9FC}"/>
              </a:ext>
            </a:extLst>
          </p:cNvPr>
          <p:cNvSpPr/>
          <p:nvPr/>
        </p:nvSpPr>
        <p:spPr>
          <a:xfrm>
            <a:off x="7215250" y="4285909"/>
            <a:ext cx="0" cy="491490"/>
          </a:xfrm>
          <a:custGeom>
            <a:avLst/>
            <a:gdLst/>
            <a:ahLst/>
            <a:cxnLst/>
            <a:rect l="l" t="t" r="r" b="b"/>
            <a:pathLst>
              <a:path h="655320">
                <a:moveTo>
                  <a:pt x="0" y="0"/>
                </a:moveTo>
                <a:lnTo>
                  <a:pt x="0" y="655319"/>
                </a:lnTo>
              </a:path>
            </a:pathLst>
          </a:custGeom>
          <a:ln w="22994">
            <a:solidFill>
              <a:srgbClr val="000000"/>
            </a:solidFill>
          </a:ln>
        </p:spPr>
        <p:txBody>
          <a:bodyPr wrap="square" lIns="0" tIns="0" rIns="0" bIns="0" rtlCol="0"/>
          <a:lstStyle/>
          <a:p>
            <a:endParaRPr sz="1800"/>
          </a:p>
        </p:txBody>
      </p:sp>
      <p:sp>
        <p:nvSpPr>
          <p:cNvPr id="22" name="object 18">
            <a:extLst>
              <a:ext uri="{FF2B5EF4-FFF2-40B4-BE49-F238E27FC236}">
                <a16:creationId xmlns:a16="http://schemas.microsoft.com/office/drawing/2014/main" id="{D44C311A-3BAC-465D-A7F8-F8369C0A1D4D}"/>
              </a:ext>
            </a:extLst>
          </p:cNvPr>
          <p:cNvSpPr/>
          <p:nvPr/>
        </p:nvSpPr>
        <p:spPr>
          <a:xfrm>
            <a:off x="7178331" y="4277336"/>
            <a:ext cx="45720" cy="8573"/>
          </a:xfrm>
          <a:custGeom>
            <a:avLst/>
            <a:gdLst/>
            <a:ahLst/>
            <a:cxnLst/>
            <a:rect l="l" t="t" r="r" b="b"/>
            <a:pathLst>
              <a:path w="60959" h="11429">
                <a:moveTo>
                  <a:pt x="0" y="11430"/>
                </a:moveTo>
                <a:lnTo>
                  <a:pt x="60722" y="11430"/>
                </a:lnTo>
                <a:lnTo>
                  <a:pt x="60722" y="0"/>
                </a:lnTo>
                <a:lnTo>
                  <a:pt x="0" y="0"/>
                </a:lnTo>
                <a:lnTo>
                  <a:pt x="0" y="11430"/>
                </a:lnTo>
                <a:close/>
              </a:path>
            </a:pathLst>
          </a:custGeom>
          <a:solidFill>
            <a:srgbClr val="000000"/>
          </a:solidFill>
        </p:spPr>
        <p:txBody>
          <a:bodyPr wrap="square" lIns="0" tIns="0" rIns="0" bIns="0" rtlCol="0"/>
          <a:lstStyle/>
          <a:p>
            <a:endParaRPr sz="1800"/>
          </a:p>
        </p:txBody>
      </p:sp>
      <p:sp>
        <p:nvSpPr>
          <p:cNvPr id="23" name="object 19">
            <a:extLst>
              <a:ext uri="{FF2B5EF4-FFF2-40B4-BE49-F238E27FC236}">
                <a16:creationId xmlns:a16="http://schemas.microsoft.com/office/drawing/2014/main" id="{6340F637-E3D1-4C3C-AA6E-D5554C60362E}"/>
              </a:ext>
            </a:extLst>
          </p:cNvPr>
          <p:cNvSpPr/>
          <p:nvPr/>
        </p:nvSpPr>
        <p:spPr>
          <a:xfrm>
            <a:off x="6103705" y="4777399"/>
            <a:ext cx="45720" cy="8573"/>
          </a:xfrm>
          <a:custGeom>
            <a:avLst/>
            <a:gdLst/>
            <a:ahLst/>
            <a:cxnLst/>
            <a:rect l="l" t="t" r="r" b="b"/>
            <a:pathLst>
              <a:path w="60959" h="11429">
                <a:moveTo>
                  <a:pt x="0" y="11430"/>
                </a:moveTo>
                <a:lnTo>
                  <a:pt x="60722" y="11430"/>
                </a:lnTo>
                <a:lnTo>
                  <a:pt x="60722" y="0"/>
                </a:lnTo>
                <a:lnTo>
                  <a:pt x="0" y="0"/>
                </a:lnTo>
                <a:lnTo>
                  <a:pt x="0" y="11430"/>
                </a:lnTo>
                <a:close/>
              </a:path>
            </a:pathLst>
          </a:custGeom>
          <a:solidFill>
            <a:srgbClr val="000000"/>
          </a:solidFill>
        </p:spPr>
        <p:txBody>
          <a:bodyPr wrap="square" lIns="0" tIns="0" rIns="0" bIns="0" rtlCol="0"/>
          <a:lstStyle/>
          <a:p>
            <a:endParaRPr sz="1800"/>
          </a:p>
        </p:txBody>
      </p:sp>
      <p:sp>
        <p:nvSpPr>
          <p:cNvPr id="24" name="object 20">
            <a:extLst>
              <a:ext uri="{FF2B5EF4-FFF2-40B4-BE49-F238E27FC236}">
                <a16:creationId xmlns:a16="http://schemas.microsoft.com/office/drawing/2014/main" id="{BF87F440-0230-43DE-9601-21E3F77D62F6}"/>
              </a:ext>
            </a:extLst>
          </p:cNvPr>
          <p:cNvSpPr/>
          <p:nvPr/>
        </p:nvSpPr>
        <p:spPr>
          <a:xfrm>
            <a:off x="6112328" y="4285909"/>
            <a:ext cx="0" cy="491490"/>
          </a:xfrm>
          <a:custGeom>
            <a:avLst/>
            <a:gdLst/>
            <a:ahLst/>
            <a:cxnLst/>
            <a:rect l="l" t="t" r="r" b="b"/>
            <a:pathLst>
              <a:path h="655320">
                <a:moveTo>
                  <a:pt x="0" y="0"/>
                </a:moveTo>
                <a:lnTo>
                  <a:pt x="0" y="655319"/>
                </a:lnTo>
              </a:path>
            </a:pathLst>
          </a:custGeom>
          <a:ln w="22994">
            <a:solidFill>
              <a:srgbClr val="000000"/>
            </a:solidFill>
          </a:ln>
        </p:spPr>
        <p:txBody>
          <a:bodyPr wrap="square" lIns="0" tIns="0" rIns="0" bIns="0" rtlCol="0"/>
          <a:lstStyle/>
          <a:p>
            <a:endParaRPr sz="1800"/>
          </a:p>
        </p:txBody>
      </p:sp>
      <p:sp>
        <p:nvSpPr>
          <p:cNvPr id="25" name="object 21">
            <a:extLst>
              <a:ext uri="{FF2B5EF4-FFF2-40B4-BE49-F238E27FC236}">
                <a16:creationId xmlns:a16="http://schemas.microsoft.com/office/drawing/2014/main" id="{7E46EE96-7DF8-41C5-A3C6-A843871D6685}"/>
              </a:ext>
            </a:extLst>
          </p:cNvPr>
          <p:cNvSpPr/>
          <p:nvPr/>
        </p:nvSpPr>
        <p:spPr>
          <a:xfrm>
            <a:off x="6103705" y="4277336"/>
            <a:ext cx="45720" cy="8573"/>
          </a:xfrm>
          <a:custGeom>
            <a:avLst/>
            <a:gdLst/>
            <a:ahLst/>
            <a:cxnLst/>
            <a:rect l="l" t="t" r="r" b="b"/>
            <a:pathLst>
              <a:path w="60959" h="11429">
                <a:moveTo>
                  <a:pt x="0" y="11430"/>
                </a:moveTo>
                <a:lnTo>
                  <a:pt x="60722" y="11430"/>
                </a:lnTo>
                <a:lnTo>
                  <a:pt x="60722" y="0"/>
                </a:lnTo>
                <a:lnTo>
                  <a:pt x="0" y="0"/>
                </a:lnTo>
                <a:lnTo>
                  <a:pt x="0" y="11430"/>
                </a:lnTo>
                <a:close/>
              </a:path>
            </a:pathLst>
          </a:custGeom>
          <a:solidFill>
            <a:srgbClr val="000000"/>
          </a:solidFill>
        </p:spPr>
        <p:txBody>
          <a:bodyPr wrap="square" lIns="0" tIns="0" rIns="0" bIns="0" rtlCol="0"/>
          <a:lstStyle/>
          <a:p>
            <a:endParaRPr sz="1800"/>
          </a:p>
        </p:txBody>
      </p:sp>
      <p:sp>
        <p:nvSpPr>
          <p:cNvPr id="26" name="object 22">
            <a:extLst>
              <a:ext uri="{FF2B5EF4-FFF2-40B4-BE49-F238E27FC236}">
                <a16:creationId xmlns:a16="http://schemas.microsoft.com/office/drawing/2014/main" id="{95782BD8-A558-4A7F-B6FE-2C89DD93CD04}"/>
              </a:ext>
            </a:extLst>
          </p:cNvPr>
          <p:cNvSpPr txBox="1"/>
          <p:nvPr/>
        </p:nvSpPr>
        <p:spPr>
          <a:xfrm>
            <a:off x="6938820" y="4407809"/>
            <a:ext cx="628650" cy="217367"/>
          </a:xfrm>
          <a:prstGeom prst="rect">
            <a:avLst/>
          </a:prstGeom>
        </p:spPr>
        <p:txBody>
          <a:bodyPr vert="horz" wrap="square" lIns="0" tIns="9525" rIns="0" bIns="0" rtlCol="0">
            <a:spAutoFit/>
          </a:bodyPr>
          <a:lstStyle/>
          <a:p>
            <a:pPr marL="9525">
              <a:spcBef>
                <a:spcPts val="75"/>
              </a:spcBef>
              <a:tabLst>
                <a:tab pos="343376" algn="l"/>
              </a:tabLst>
            </a:pPr>
            <a:r>
              <a:rPr sz="1350" dirty="0">
                <a:latin typeface="Cambria Math"/>
                <a:cs typeface="Cambria Math"/>
              </a:rPr>
              <a:t>0.1	</a:t>
            </a:r>
            <a:r>
              <a:rPr sz="2025" spc="-5" baseline="3086" dirty="0">
                <a:latin typeface="Calibri"/>
                <a:cs typeface="Calibri"/>
              </a:rPr>
              <a:t>is</a:t>
            </a:r>
            <a:r>
              <a:rPr sz="2025" spc="-84" baseline="3086" dirty="0">
                <a:latin typeface="Calibri"/>
                <a:cs typeface="Calibri"/>
              </a:rPr>
              <a:t> </a:t>
            </a:r>
            <a:r>
              <a:rPr sz="2025" baseline="3086" dirty="0">
                <a:solidFill>
                  <a:srgbClr val="FF0000"/>
                </a:solidFill>
                <a:latin typeface="Calibri"/>
                <a:cs typeface="Calibri"/>
              </a:rPr>
              <a:t>0</a:t>
            </a:r>
            <a:r>
              <a:rPr sz="2025" baseline="3086" dirty="0">
                <a:latin typeface="Calibri"/>
                <a:cs typeface="Calibri"/>
              </a:rPr>
              <a:t>.</a:t>
            </a:r>
            <a:endParaRPr sz="2025" baseline="3086">
              <a:latin typeface="Calibri"/>
              <a:cs typeface="Calibri"/>
            </a:endParaRPr>
          </a:p>
        </p:txBody>
      </p:sp>
      <p:sp>
        <p:nvSpPr>
          <p:cNvPr id="27" name="object 23">
            <a:extLst>
              <a:ext uri="{FF2B5EF4-FFF2-40B4-BE49-F238E27FC236}">
                <a16:creationId xmlns:a16="http://schemas.microsoft.com/office/drawing/2014/main" id="{6DA743C1-0AB0-48C2-A9B9-7DEC91D8A0F4}"/>
              </a:ext>
            </a:extLst>
          </p:cNvPr>
          <p:cNvSpPr/>
          <p:nvPr/>
        </p:nvSpPr>
        <p:spPr>
          <a:xfrm>
            <a:off x="5599705" y="5529874"/>
            <a:ext cx="45720" cy="8573"/>
          </a:xfrm>
          <a:custGeom>
            <a:avLst/>
            <a:gdLst/>
            <a:ahLst/>
            <a:cxnLst/>
            <a:rect l="l" t="t" r="r" b="b"/>
            <a:pathLst>
              <a:path w="60960" h="11429">
                <a:moveTo>
                  <a:pt x="0" y="11430"/>
                </a:moveTo>
                <a:lnTo>
                  <a:pt x="60722" y="11430"/>
                </a:lnTo>
                <a:lnTo>
                  <a:pt x="60722" y="0"/>
                </a:lnTo>
                <a:lnTo>
                  <a:pt x="0" y="0"/>
                </a:lnTo>
                <a:lnTo>
                  <a:pt x="0" y="11430"/>
                </a:lnTo>
                <a:close/>
              </a:path>
            </a:pathLst>
          </a:custGeom>
          <a:solidFill>
            <a:srgbClr val="000000"/>
          </a:solidFill>
        </p:spPr>
        <p:txBody>
          <a:bodyPr wrap="square" lIns="0" tIns="0" rIns="0" bIns="0" rtlCol="0"/>
          <a:lstStyle/>
          <a:p>
            <a:endParaRPr sz="1800"/>
          </a:p>
        </p:txBody>
      </p:sp>
      <p:sp>
        <p:nvSpPr>
          <p:cNvPr id="28" name="object 24">
            <a:extLst>
              <a:ext uri="{FF2B5EF4-FFF2-40B4-BE49-F238E27FC236}">
                <a16:creationId xmlns:a16="http://schemas.microsoft.com/office/drawing/2014/main" id="{359F3B0C-74A0-41DC-A65C-37240E16299C}"/>
              </a:ext>
            </a:extLst>
          </p:cNvPr>
          <p:cNvSpPr/>
          <p:nvPr/>
        </p:nvSpPr>
        <p:spPr>
          <a:xfrm>
            <a:off x="5636624" y="5038384"/>
            <a:ext cx="0" cy="491490"/>
          </a:xfrm>
          <a:custGeom>
            <a:avLst/>
            <a:gdLst/>
            <a:ahLst/>
            <a:cxnLst/>
            <a:rect l="l" t="t" r="r" b="b"/>
            <a:pathLst>
              <a:path h="655320">
                <a:moveTo>
                  <a:pt x="0" y="0"/>
                </a:moveTo>
                <a:lnTo>
                  <a:pt x="0" y="655319"/>
                </a:lnTo>
              </a:path>
            </a:pathLst>
          </a:custGeom>
          <a:ln w="22994">
            <a:solidFill>
              <a:srgbClr val="000000"/>
            </a:solidFill>
          </a:ln>
        </p:spPr>
        <p:txBody>
          <a:bodyPr wrap="square" lIns="0" tIns="0" rIns="0" bIns="0" rtlCol="0"/>
          <a:lstStyle/>
          <a:p>
            <a:endParaRPr sz="1800"/>
          </a:p>
        </p:txBody>
      </p:sp>
      <p:sp>
        <p:nvSpPr>
          <p:cNvPr id="29" name="object 25">
            <a:extLst>
              <a:ext uri="{FF2B5EF4-FFF2-40B4-BE49-F238E27FC236}">
                <a16:creationId xmlns:a16="http://schemas.microsoft.com/office/drawing/2014/main" id="{6A241CA5-A5C9-4011-9E61-53AD3FBA1A38}"/>
              </a:ext>
            </a:extLst>
          </p:cNvPr>
          <p:cNvSpPr/>
          <p:nvPr/>
        </p:nvSpPr>
        <p:spPr>
          <a:xfrm>
            <a:off x="5599705" y="5029811"/>
            <a:ext cx="45720" cy="8573"/>
          </a:xfrm>
          <a:custGeom>
            <a:avLst/>
            <a:gdLst/>
            <a:ahLst/>
            <a:cxnLst/>
            <a:rect l="l" t="t" r="r" b="b"/>
            <a:pathLst>
              <a:path w="60960" h="11429">
                <a:moveTo>
                  <a:pt x="0" y="11430"/>
                </a:moveTo>
                <a:lnTo>
                  <a:pt x="60722" y="11430"/>
                </a:lnTo>
                <a:lnTo>
                  <a:pt x="60722" y="0"/>
                </a:lnTo>
                <a:lnTo>
                  <a:pt x="0" y="0"/>
                </a:lnTo>
                <a:lnTo>
                  <a:pt x="0" y="11430"/>
                </a:lnTo>
                <a:close/>
              </a:path>
            </a:pathLst>
          </a:custGeom>
          <a:solidFill>
            <a:srgbClr val="000000"/>
          </a:solidFill>
        </p:spPr>
        <p:txBody>
          <a:bodyPr wrap="square" lIns="0" tIns="0" rIns="0" bIns="0" rtlCol="0"/>
          <a:lstStyle/>
          <a:p>
            <a:endParaRPr sz="1800"/>
          </a:p>
        </p:txBody>
      </p:sp>
      <p:sp>
        <p:nvSpPr>
          <p:cNvPr id="30" name="object 26">
            <a:extLst>
              <a:ext uri="{FF2B5EF4-FFF2-40B4-BE49-F238E27FC236}">
                <a16:creationId xmlns:a16="http://schemas.microsoft.com/office/drawing/2014/main" id="{C7675884-1D96-43D2-83DD-2E7F9D78AF75}"/>
              </a:ext>
            </a:extLst>
          </p:cNvPr>
          <p:cNvSpPr/>
          <p:nvPr/>
        </p:nvSpPr>
        <p:spPr>
          <a:xfrm>
            <a:off x="4532223" y="5529874"/>
            <a:ext cx="45720" cy="8573"/>
          </a:xfrm>
          <a:custGeom>
            <a:avLst/>
            <a:gdLst/>
            <a:ahLst/>
            <a:cxnLst/>
            <a:rect l="l" t="t" r="r" b="b"/>
            <a:pathLst>
              <a:path w="60960" h="11429">
                <a:moveTo>
                  <a:pt x="0" y="11430"/>
                </a:moveTo>
                <a:lnTo>
                  <a:pt x="60722" y="11430"/>
                </a:lnTo>
                <a:lnTo>
                  <a:pt x="60722" y="0"/>
                </a:lnTo>
                <a:lnTo>
                  <a:pt x="0" y="0"/>
                </a:lnTo>
                <a:lnTo>
                  <a:pt x="0" y="11430"/>
                </a:lnTo>
                <a:close/>
              </a:path>
            </a:pathLst>
          </a:custGeom>
          <a:solidFill>
            <a:srgbClr val="000000"/>
          </a:solidFill>
        </p:spPr>
        <p:txBody>
          <a:bodyPr wrap="square" lIns="0" tIns="0" rIns="0" bIns="0" rtlCol="0"/>
          <a:lstStyle/>
          <a:p>
            <a:endParaRPr sz="1800"/>
          </a:p>
        </p:txBody>
      </p:sp>
      <p:sp>
        <p:nvSpPr>
          <p:cNvPr id="31" name="object 27">
            <a:extLst>
              <a:ext uri="{FF2B5EF4-FFF2-40B4-BE49-F238E27FC236}">
                <a16:creationId xmlns:a16="http://schemas.microsoft.com/office/drawing/2014/main" id="{1020C731-EB30-499E-B227-3720B3352E8D}"/>
              </a:ext>
            </a:extLst>
          </p:cNvPr>
          <p:cNvSpPr/>
          <p:nvPr/>
        </p:nvSpPr>
        <p:spPr>
          <a:xfrm>
            <a:off x="4540846" y="5038384"/>
            <a:ext cx="0" cy="491490"/>
          </a:xfrm>
          <a:custGeom>
            <a:avLst/>
            <a:gdLst/>
            <a:ahLst/>
            <a:cxnLst/>
            <a:rect l="l" t="t" r="r" b="b"/>
            <a:pathLst>
              <a:path h="655320">
                <a:moveTo>
                  <a:pt x="0" y="0"/>
                </a:moveTo>
                <a:lnTo>
                  <a:pt x="0" y="655319"/>
                </a:lnTo>
              </a:path>
            </a:pathLst>
          </a:custGeom>
          <a:ln w="22994">
            <a:solidFill>
              <a:srgbClr val="000000"/>
            </a:solidFill>
          </a:ln>
        </p:spPr>
        <p:txBody>
          <a:bodyPr wrap="square" lIns="0" tIns="0" rIns="0" bIns="0" rtlCol="0"/>
          <a:lstStyle/>
          <a:p>
            <a:endParaRPr sz="1800"/>
          </a:p>
        </p:txBody>
      </p:sp>
      <p:sp>
        <p:nvSpPr>
          <p:cNvPr id="32" name="object 28">
            <a:extLst>
              <a:ext uri="{FF2B5EF4-FFF2-40B4-BE49-F238E27FC236}">
                <a16:creationId xmlns:a16="http://schemas.microsoft.com/office/drawing/2014/main" id="{0F10E34B-CB9B-4006-96FB-976E46C3616E}"/>
              </a:ext>
            </a:extLst>
          </p:cNvPr>
          <p:cNvSpPr/>
          <p:nvPr/>
        </p:nvSpPr>
        <p:spPr>
          <a:xfrm>
            <a:off x="4532223" y="5029811"/>
            <a:ext cx="45720" cy="8573"/>
          </a:xfrm>
          <a:custGeom>
            <a:avLst/>
            <a:gdLst/>
            <a:ahLst/>
            <a:cxnLst/>
            <a:rect l="l" t="t" r="r" b="b"/>
            <a:pathLst>
              <a:path w="60960" h="11429">
                <a:moveTo>
                  <a:pt x="0" y="11430"/>
                </a:moveTo>
                <a:lnTo>
                  <a:pt x="60722" y="11430"/>
                </a:lnTo>
                <a:lnTo>
                  <a:pt x="60722" y="0"/>
                </a:lnTo>
                <a:lnTo>
                  <a:pt x="0" y="0"/>
                </a:lnTo>
                <a:lnTo>
                  <a:pt x="0" y="11430"/>
                </a:lnTo>
                <a:close/>
              </a:path>
            </a:pathLst>
          </a:custGeom>
          <a:solidFill>
            <a:srgbClr val="000000"/>
          </a:solidFill>
        </p:spPr>
        <p:txBody>
          <a:bodyPr wrap="square" lIns="0" tIns="0" rIns="0" bIns="0" rtlCol="0"/>
          <a:lstStyle/>
          <a:p>
            <a:endParaRPr sz="1800"/>
          </a:p>
        </p:txBody>
      </p:sp>
      <p:sp>
        <p:nvSpPr>
          <p:cNvPr id="33" name="object 29">
            <a:extLst>
              <a:ext uri="{FF2B5EF4-FFF2-40B4-BE49-F238E27FC236}">
                <a16:creationId xmlns:a16="http://schemas.microsoft.com/office/drawing/2014/main" id="{0CE7190F-E832-4379-A58C-DD5885123A36}"/>
              </a:ext>
            </a:extLst>
          </p:cNvPr>
          <p:cNvSpPr txBox="1"/>
          <p:nvPr/>
        </p:nvSpPr>
        <p:spPr>
          <a:xfrm>
            <a:off x="2815685" y="5160951"/>
            <a:ext cx="1999298" cy="217367"/>
          </a:xfrm>
          <a:prstGeom prst="rect">
            <a:avLst/>
          </a:prstGeom>
        </p:spPr>
        <p:txBody>
          <a:bodyPr vert="horz" wrap="square" lIns="0" tIns="9525" rIns="0" bIns="0" rtlCol="0">
            <a:spAutoFit/>
          </a:bodyPr>
          <a:lstStyle/>
          <a:p>
            <a:pPr marL="223838" indent="-214313">
              <a:spcBef>
                <a:spcPts val="75"/>
              </a:spcBef>
              <a:buFont typeface="Arial"/>
              <a:buChar char="•"/>
              <a:tabLst>
                <a:tab pos="223361" algn="l"/>
                <a:tab pos="223838" algn="l"/>
                <a:tab pos="1765459" algn="l"/>
              </a:tabLst>
            </a:pPr>
            <a:r>
              <a:rPr sz="2025" spc="-5" baseline="3086" dirty="0">
                <a:latin typeface="Calibri"/>
                <a:cs typeface="Calibri"/>
              </a:rPr>
              <a:t>T</a:t>
            </a:r>
            <a:r>
              <a:rPr sz="2025" spc="5" baseline="3086" dirty="0">
                <a:latin typeface="Calibri"/>
                <a:cs typeface="Calibri"/>
              </a:rPr>
              <a:t>h</a:t>
            </a:r>
            <a:r>
              <a:rPr sz="2025" baseline="3086" dirty="0">
                <a:latin typeface="Calibri"/>
                <a:cs typeface="Calibri"/>
              </a:rPr>
              <a:t>e</a:t>
            </a:r>
            <a:r>
              <a:rPr sz="2025" spc="5" baseline="3086" dirty="0">
                <a:latin typeface="Calibri"/>
                <a:cs typeface="Calibri"/>
              </a:rPr>
              <a:t> </a:t>
            </a:r>
            <a:r>
              <a:rPr sz="2025" spc="-5" baseline="3086" dirty="0">
                <a:latin typeface="Calibri"/>
                <a:cs typeface="Calibri"/>
              </a:rPr>
              <a:t>i</a:t>
            </a:r>
            <a:r>
              <a:rPr sz="2025" baseline="3086" dirty="0">
                <a:latin typeface="Calibri"/>
                <a:cs typeface="Calibri"/>
              </a:rPr>
              <a:t>n</a:t>
            </a:r>
            <a:r>
              <a:rPr sz="2025" spc="5" baseline="3086" dirty="0">
                <a:latin typeface="Calibri"/>
                <a:cs typeface="Calibri"/>
              </a:rPr>
              <a:t>n</a:t>
            </a:r>
            <a:r>
              <a:rPr sz="2025" baseline="3086" dirty="0">
                <a:latin typeface="Calibri"/>
                <a:cs typeface="Calibri"/>
              </a:rPr>
              <a:t>er </a:t>
            </a:r>
            <a:r>
              <a:rPr sz="2025" spc="5" baseline="3086" dirty="0">
                <a:latin typeface="Calibri"/>
                <a:cs typeface="Calibri"/>
              </a:rPr>
              <a:t>p</a:t>
            </a:r>
            <a:r>
              <a:rPr sz="2025" spc="-39" baseline="3086" dirty="0">
                <a:latin typeface="Calibri"/>
                <a:cs typeface="Calibri"/>
              </a:rPr>
              <a:t>r</a:t>
            </a:r>
            <a:r>
              <a:rPr sz="2025" baseline="3086" dirty="0">
                <a:latin typeface="Calibri"/>
                <a:cs typeface="Calibri"/>
              </a:rPr>
              <a:t>o</a:t>
            </a:r>
            <a:r>
              <a:rPr sz="2025" spc="5" baseline="3086" dirty="0">
                <a:latin typeface="Calibri"/>
                <a:cs typeface="Calibri"/>
              </a:rPr>
              <a:t>du</a:t>
            </a:r>
            <a:r>
              <a:rPr sz="2025" baseline="3086" dirty="0">
                <a:latin typeface="Calibri"/>
                <a:cs typeface="Calibri"/>
              </a:rPr>
              <a:t>ct of	</a:t>
            </a:r>
            <a:r>
              <a:rPr sz="1350" spc="4" dirty="0">
                <a:latin typeface="Cambria Math"/>
                <a:cs typeface="Cambria Math"/>
              </a:rPr>
              <a:t>−</a:t>
            </a:r>
            <a:r>
              <a:rPr sz="1350" dirty="0">
                <a:latin typeface="Cambria Math"/>
                <a:cs typeface="Cambria Math"/>
              </a:rPr>
              <a:t>1</a:t>
            </a:r>
            <a:endParaRPr sz="1350">
              <a:latin typeface="Cambria Math"/>
              <a:cs typeface="Cambria Math"/>
            </a:endParaRPr>
          </a:p>
        </p:txBody>
      </p:sp>
      <p:sp>
        <p:nvSpPr>
          <p:cNvPr id="34" name="object 30">
            <a:extLst>
              <a:ext uri="{FF2B5EF4-FFF2-40B4-BE49-F238E27FC236}">
                <a16:creationId xmlns:a16="http://schemas.microsoft.com/office/drawing/2014/main" id="{BA241C38-5B67-41A6-BCD9-56088D850195}"/>
              </a:ext>
            </a:extLst>
          </p:cNvPr>
          <p:cNvSpPr/>
          <p:nvPr/>
        </p:nvSpPr>
        <p:spPr>
          <a:xfrm>
            <a:off x="7178331" y="5529874"/>
            <a:ext cx="45720" cy="8573"/>
          </a:xfrm>
          <a:custGeom>
            <a:avLst/>
            <a:gdLst/>
            <a:ahLst/>
            <a:cxnLst/>
            <a:rect l="l" t="t" r="r" b="b"/>
            <a:pathLst>
              <a:path w="60959" h="11429">
                <a:moveTo>
                  <a:pt x="0" y="11430"/>
                </a:moveTo>
                <a:lnTo>
                  <a:pt x="60722" y="11430"/>
                </a:lnTo>
                <a:lnTo>
                  <a:pt x="60722" y="0"/>
                </a:lnTo>
                <a:lnTo>
                  <a:pt x="0" y="0"/>
                </a:lnTo>
                <a:lnTo>
                  <a:pt x="0" y="11430"/>
                </a:lnTo>
                <a:close/>
              </a:path>
            </a:pathLst>
          </a:custGeom>
          <a:solidFill>
            <a:srgbClr val="000000"/>
          </a:solidFill>
        </p:spPr>
        <p:txBody>
          <a:bodyPr wrap="square" lIns="0" tIns="0" rIns="0" bIns="0" rtlCol="0"/>
          <a:lstStyle/>
          <a:p>
            <a:endParaRPr sz="1800"/>
          </a:p>
        </p:txBody>
      </p:sp>
      <p:sp>
        <p:nvSpPr>
          <p:cNvPr id="35" name="object 31">
            <a:extLst>
              <a:ext uri="{FF2B5EF4-FFF2-40B4-BE49-F238E27FC236}">
                <a16:creationId xmlns:a16="http://schemas.microsoft.com/office/drawing/2014/main" id="{B5B0976D-ECBE-424D-AFF2-F344C7DB722A}"/>
              </a:ext>
            </a:extLst>
          </p:cNvPr>
          <p:cNvSpPr/>
          <p:nvPr/>
        </p:nvSpPr>
        <p:spPr>
          <a:xfrm>
            <a:off x="7215250" y="5038384"/>
            <a:ext cx="0" cy="491490"/>
          </a:xfrm>
          <a:custGeom>
            <a:avLst/>
            <a:gdLst/>
            <a:ahLst/>
            <a:cxnLst/>
            <a:rect l="l" t="t" r="r" b="b"/>
            <a:pathLst>
              <a:path h="655320">
                <a:moveTo>
                  <a:pt x="0" y="0"/>
                </a:moveTo>
                <a:lnTo>
                  <a:pt x="0" y="655319"/>
                </a:lnTo>
              </a:path>
            </a:pathLst>
          </a:custGeom>
          <a:ln w="22994">
            <a:solidFill>
              <a:srgbClr val="000000"/>
            </a:solidFill>
          </a:ln>
        </p:spPr>
        <p:txBody>
          <a:bodyPr wrap="square" lIns="0" tIns="0" rIns="0" bIns="0" rtlCol="0"/>
          <a:lstStyle/>
          <a:p>
            <a:endParaRPr sz="1800"/>
          </a:p>
        </p:txBody>
      </p:sp>
      <p:sp>
        <p:nvSpPr>
          <p:cNvPr id="36" name="object 32">
            <a:extLst>
              <a:ext uri="{FF2B5EF4-FFF2-40B4-BE49-F238E27FC236}">
                <a16:creationId xmlns:a16="http://schemas.microsoft.com/office/drawing/2014/main" id="{6183E73F-48DD-4C3D-B608-91D42C52CE51}"/>
              </a:ext>
            </a:extLst>
          </p:cNvPr>
          <p:cNvSpPr/>
          <p:nvPr/>
        </p:nvSpPr>
        <p:spPr>
          <a:xfrm>
            <a:off x="7178331" y="5029811"/>
            <a:ext cx="45720" cy="8573"/>
          </a:xfrm>
          <a:custGeom>
            <a:avLst/>
            <a:gdLst/>
            <a:ahLst/>
            <a:cxnLst/>
            <a:rect l="l" t="t" r="r" b="b"/>
            <a:pathLst>
              <a:path w="60959" h="11429">
                <a:moveTo>
                  <a:pt x="0" y="11430"/>
                </a:moveTo>
                <a:lnTo>
                  <a:pt x="60722" y="11430"/>
                </a:lnTo>
                <a:lnTo>
                  <a:pt x="60722" y="0"/>
                </a:lnTo>
                <a:lnTo>
                  <a:pt x="0" y="0"/>
                </a:lnTo>
                <a:lnTo>
                  <a:pt x="0" y="11430"/>
                </a:lnTo>
                <a:close/>
              </a:path>
            </a:pathLst>
          </a:custGeom>
          <a:solidFill>
            <a:srgbClr val="000000"/>
          </a:solidFill>
        </p:spPr>
        <p:txBody>
          <a:bodyPr wrap="square" lIns="0" tIns="0" rIns="0" bIns="0" rtlCol="0"/>
          <a:lstStyle/>
          <a:p>
            <a:endParaRPr sz="1800"/>
          </a:p>
        </p:txBody>
      </p:sp>
      <p:sp>
        <p:nvSpPr>
          <p:cNvPr id="37" name="object 33">
            <a:extLst>
              <a:ext uri="{FF2B5EF4-FFF2-40B4-BE49-F238E27FC236}">
                <a16:creationId xmlns:a16="http://schemas.microsoft.com/office/drawing/2014/main" id="{D6AFE146-3712-4B4D-B43E-C67B676D2AFB}"/>
              </a:ext>
            </a:extLst>
          </p:cNvPr>
          <p:cNvSpPr/>
          <p:nvPr/>
        </p:nvSpPr>
        <p:spPr>
          <a:xfrm>
            <a:off x="6103705" y="5529874"/>
            <a:ext cx="45720" cy="8573"/>
          </a:xfrm>
          <a:custGeom>
            <a:avLst/>
            <a:gdLst/>
            <a:ahLst/>
            <a:cxnLst/>
            <a:rect l="l" t="t" r="r" b="b"/>
            <a:pathLst>
              <a:path w="60959" h="11429">
                <a:moveTo>
                  <a:pt x="0" y="11430"/>
                </a:moveTo>
                <a:lnTo>
                  <a:pt x="60722" y="11430"/>
                </a:lnTo>
                <a:lnTo>
                  <a:pt x="60722" y="0"/>
                </a:lnTo>
                <a:lnTo>
                  <a:pt x="0" y="0"/>
                </a:lnTo>
                <a:lnTo>
                  <a:pt x="0" y="11430"/>
                </a:lnTo>
                <a:close/>
              </a:path>
            </a:pathLst>
          </a:custGeom>
          <a:solidFill>
            <a:srgbClr val="000000"/>
          </a:solidFill>
        </p:spPr>
        <p:txBody>
          <a:bodyPr wrap="square" lIns="0" tIns="0" rIns="0" bIns="0" rtlCol="0"/>
          <a:lstStyle/>
          <a:p>
            <a:endParaRPr sz="1800"/>
          </a:p>
        </p:txBody>
      </p:sp>
      <p:sp>
        <p:nvSpPr>
          <p:cNvPr id="38" name="object 34">
            <a:extLst>
              <a:ext uri="{FF2B5EF4-FFF2-40B4-BE49-F238E27FC236}">
                <a16:creationId xmlns:a16="http://schemas.microsoft.com/office/drawing/2014/main" id="{D03F41DD-BDE5-45FD-A8B2-30E8E7B24BC3}"/>
              </a:ext>
            </a:extLst>
          </p:cNvPr>
          <p:cNvSpPr/>
          <p:nvPr/>
        </p:nvSpPr>
        <p:spPr>
          <a:xfrm>
            <a:off x="6112328" y="5038384"/>
            <a:ext cx="0" cy="491490"/>
          </a:xfrm>
          <a:custGeom>
            <a:avLst/>
            <a:gdLst/>
            <a:ahLst/>
            <a:cxnLst/>
            <a:rect l="l" t="t" r="r" b="b"/>
            <a:pathLst>
              <a:path h="655320">
                <a:moveTo>
                  <a:pt x="0" y="0"/>
                </a:moveTo>
                <a:lnTo>
                  <a:pt x="0" y="655319"/>
                </a:lnTo>
              </a:path>
            </a:pathLst>
          </a:custGeom>
          <a:ln w="22994">
            <a:solidFill>
              <a:srgbClr val="000000"/>
            </a:solidFill>
          </a:ln>
        </p:spPr>
        <p:txBody>
          <a:bodyPr wrap="square" lIns="0" tIns="0" rIns="0" bIns="0" rtlCol="0"/>
          <a:lstStyle/>
          <a:p>
            <a:endParaRPr sz="1800"/>
          </a:p>
        </p:txBody>
      </p:sp>
      <p:sp>
        <p:nvSpPr>
          <p:cNvPr id="39" name="object 35">
            <a:extLst>
              <a:ext uri="{FF2B5EF4-FFF2-40B4-BE49-F238E27FC236}">
                <a16:creationId xmlns:a16="http://schemas.microsoft.com/office/drawing/2014/main" id="{0FECD7E0-BA64-45B0-BDF7-08D7DAA897AB}"/>
              </a:ext>
            </a:extLst>
          </p:cNvPr>
          <p:cNvSpPr/>
          <p:nvPr/>
        </p:nvSpPr>
        <p:spPr>
          <a:xfrm>
            <a:off x="6103705" y="5029811"/>
            <a:ext cx="45720" cy="8573"/>
          </a:xfrm>
          <a:custGeom>
            <a:avLst/>
            <a:gdLst/>
            <a:ahLst/>
            <a:cxnLst/>
            <a:rect l="l" t="t" r="r" b="b"/>
            <a:pathLst>
              <a:path w="60959" h="11429">
                <a:moveTo>
                  <a:pt x="0" y="11430"/>
                </a:moveTo>
                <a:lnTo>
                  <a:pt x="60722" y="11430"/>
                </a:lnTo>
                <a:lnTo>
                  <a:pt x="60722" y="0"/>
                </a:lnTo>
                <a:lnTo>
                  <a:pt x="0" y="0"/>
                </a:lnTo>
                <a:lnTo>
                  <a:pt x="0" y="11430"/>
                </a:lnTo>
                <a:close/>
              </a:path>
            </a:pathLst>
          </a:custGeom>
          <a:solidFill>
            <a:srgbClr val="000000"/>
          </a:solidFill>
        </p:spPr>
        <p:txBody>
          <a:bodyPr wrap="square" lIns="0" tIns="0" rIns="0" bIns="0" rtlCol="0"/>
          <a:lstStyle/>
          <a:p>
            <a:endParaRPr sz="1800"/>
          </a:p>
        </p:txBody>
      </p:sp>
      <p:sp>
        <p:nvSpPr>
          <p:cNvPr id="40" name="object 36">
            <a:extLst>
              <a:ext uri="{FF2B5EF4-FFF2-40B4-BE49-F238E27FC236}">
                <a16:creationId xmlns:a16="http://schemas.microsoft.com/office/drawing/2014/main" id="{5184755C-BA9A-4E71-B3E2-6185E5BB957E}"/>
              </a:ext>
            </a:extLst>
          </p:cNvPr>
          <p:cNvSpPr txBox="1"/>
          <p:nvPr/>
        </p:nvSpPr>
        <p:spPr>
          <a:xfrm>
            <a:off x="4572001" y="4207451"/>
            <a:ext cx="2612231" cy="1381789"/>
          </a:xfrm>
          <a:prstGeom prst="rect">
            <a:avLst/>
          </a:prstGeom>
        </p:spPr>
        <p:txBody>
          <a:bodyPr vert="horz" wrap="square" lIns="0" tIns="9525" rIns="0" bIns="0" rtlCol="0">
            <a:spAutoFit/>
          </a:bodyPr>
          <a:lstStyle/>
          <a:p>
            <a:pPr marL="9525">
              <a:lnSpc>
                <a:spcPts val="1601"/>
              </a:lnSpc>
              <a:spcBef>
                <a:spcPts val="75"/>
              </a:spcBef>
              <a:tabLst>
                <a:tab pos="404336" algn="l"/>
                <a:tab pos="799624" algn="l"/>
                <a:tab pos="1580674" algn="l"/>
                <a:tab pos="1978343" algn="l"/>
                <a:tab pos="2376011" algn="l"/>
              </a:tabLst>
            </a:pPr>
            <a:r>
              <a:rPr sz="1350" spc="4" dirty="0">
                <a:latin typeface="Cambria Math"/>
                <a:cs typeface="Cambria Math"/>
              </a:rPr>
              <a:t>−</a:t>
            </a:r>
            <a:r>
              <a:rPr sz="1350" dirty="0">
                <a:latin typeface="Cambria Math"/>
                <a:cs typeface="Cambria Math"/>
              </a:rPr>
              <a:t>1	</a:t>
            </a:r>
            <a:r>
              <a:rPr sz="1350" spc="4" dirty="0">
                <a:latin typeface="Cambria Math"/>
                <a:cs typeface="Cambria Math"/>
              </a:rPr>
              <a:t>−</a:t>
            </a:r>
            <a:r>
              <a:rPr sz="1350" dirty="0">
                <a:latin typeface="Cambria Math"/>
                <a:cs typeface="Cambria Math"/>
              </a:rPr>
              <a:t>1	</a:t>
            </a:r>
            <a:r>
              <a:rPr sz="1350" spc="4" dirty="0">
                <a:latin typeface="Cambria Math"/>
                <a:cs typeface="Cambria Math"/>
              </a:rPr>
              <a:t>−</a:t>
            </a:r>
            <a:r>
              <a:rPr sz="1350" dirty="0">
                <a:latin typeface="Cambria Math"/>
                <a:cs typeface="Cambria Math"/>
              </a:rPr>
              <a:t>1	0</a:t>
            </a:r>
            <a:r>
              <a:rPr sz="1350" spc="4" dirty="0">
                <a:latin typeface="Cambria Math"/>
                <a:cs typeface="Cambria Math"/>
              </a:rPr>
              <a:t>.</a:t>
            </a:r>
            <a:r>
              <a:rPr sz="1350" dirty="0">
                <a:latin typeface="Cambria Math"/>
                <a:cs typeface="Cambria Math"/>
              </a:rPr>
              <a:t>1	0</a:t>
            </a:r>
            <a:r>
              <a:rPr sz="1350" spc="4" dirty="0">
                <a:latin typeface="Cambria Math"/>
                <a:cs typeface="Cambria Math"/>
              </a:rPr>
              <a:t>.</a:t>
            </a:r>
            <a:r>
              <a:rPr sz="1350" dirty="0">
                <a:latin typeface="Cambria Math"/>
                <a:cs typeface="Cambria Math"/>
              </a:rPr>
              <a:t>1	0</a:t>
            </a:r>
            <a:r>
              <a:rPr sz="1350" spc="4" dirty="0">
                <a:latin typeface="Cambria Math"/>
                <a:cs typeface="Cambria Math"/>
              </a:rPr>
              <a:t>.</a:t>
            </a:r>
            <a:r>
              <a:rPr sz="1350" dirty="0">
                <a:latin typeface="Cambria Math"/>
                <a:cs typeface="Cambria Math"/>
              </a:rPr>
              <a:t>1</a:t>
            </a:r>
            <a:endParaRPr sz="1350">
              <a:latin typeface="Cambria Math"/>
              <a:cs typeface="Cambria Math"/>
            </a:endParaRPr>
          </a:p>
          <a:p>
            <a:pPr marL="469106">
              <a:lnSpc>
                <a:spcPts val="1583"/>
              </a:lnSpc>
              <a:tabLst>
                <a:tab pos="799624" algn="l"/>
                <a:tab pos="1170623" algn="l"/>
                <a:tab pos="1580674" algn="l"/>
                <a:tab pos="1978343" algn="l"/>
              </a:tabLst>
            </a:pPr>
            <a:r>
              <a:rPr sz="1350" dirty="0">
                <a:latin typeface="Cambria Math"/>
                <a:cs typeface="Cambria Math"/>
              </a:rPr>
              <a:t>8	−1	</a:t>
            </a:r>
            <a:r>
              <a:rPr sz="2025" baseline="3086" dirty="0">
                <a:latin typeface="Calibri"/>
                <a:cs typeface="Calibri"/>
              </a:rPr>
              <a:t>and	</a:t>
            </a:r>
            <a:r>
              <a:rPr sz="1350" dirty="0">
                <a:latin typeface="Cambria Math"/>
                <a:cs typeface="Cambria Math"/>
              </a:rPr>
              <a:t>0.1	</a:t>
            </a:r>
            <a:r>
              <a:rPr sz="1350" dirty="0">
                <a:solidFill>
                  <a:srgbClr val="FF0000"/>
                </a:solidFill>
                <a:latin typeface="Cambria Math"/>
                <a:cs typeface="Cambria Math"/>
              </a:rPr>
              <a:t>0.1</a:t>
            </a:r>
            <a:endParaRPr sz="1350">
              <a:latin typeface="Cambria Math"/>
              <a:cs typeface="Cambria Math"/>
            </a:endParaRPr>
          </a:p>
          <a:p>
            <a:pPr marL="9525">
              <a:lnSpc>
                <a:spcPts val="1601"/>
              </a:lnSpc>
              <a:tabLst>
                <a:tab pos="404336" algn="l"/>
                <a:tab pos="799624" algn="l"/>
                <a:tab pos="1580674" algn="l"/>
                <a:tab pos="1978343" algn="l"/>
                <a:tab pos="2376011" algn="l"/>
              </a:tabLst>
            </a:pPr>
            <a:r>
              <a:rPr sz="1350" spc="4" dirty="0">
                <a:latin typeface="Cambria Math"/>
                <a:cs typeface="Cambria Math"/>
              </a:rPr>
              <a:t>−</a:t>
            </a:r>
            <a:r>
              <a:rPr sz="1350" dirty="0">
                <a:latin typeface="Cambria Math"/>
                <a:cs typeface="Cambria Math"/>
              </a:rPr>
              <a:t>1	</a:t>
            </a:r>
            <a:r>
              <a:rPr sz="1350" spc="4" dirty="0">
                <a:latin typeface="Cambria Math"/>
                <a:cs typeface="Cambria Math"/>
              </a:rPr>
              <a:t>−</a:t>
            </a:r>
            <a:r>
              <a:rPr sz="1350" dirty="0">
                <a:latin typeface="Cambria Math"/>
                <a:cs typeface="Cambria Math"/>
              </a:rPr>
              <a:t>1	</a:t>
            </a:r>
            <a:r>
              <a:rPr sz="1350" spc="4" dirty="0">
                <a:latin typeface="Cambria Math"/>
                <a:cs typeface="Cambria Math"/>
              </a:rPr>
              <a:t>−</a:t>
            </a:r>
            <a:r>
              <a:rPr sz="1350" dirty="0">
                <a:latin typeface="Cambria Math"/>
                <a:cs typeface="Cambria Math"/>
              </a:rPr>
              <a:t>1	0</a:t>
            </a:r>
            <a:r>
              <a:rPr sz="1350" spc="4" dirty="0">
                <a:latin typeface="Cambria Math"/>
                <a:cs typeface="Cambria Math"/>
              </a:rPr>
              <a:t>.</a:t>
            </a:r>
            <a:r>
              <a:rPr sz="1350" dirty="0">
                <a:latin typeface="Cambria Math"/>
                <a:cs typeface="Cambria Math"/>
              </a:rPr>
              <a:t>1	0</a:t>
            </a:r>
            <a:r>
              <a:rPr sz="1350" spc="4" dirty="0">
                <a:latin typeface="Cambria Math"/>
                <a:cs typeface="Cambria Math"/>
              </a:rPr>
              <a:t>.</a:t>
            </a:r>
            <a:r>
              <a:rPr sz="1350" dirty="0">
                <a:latin typeface="Cambria Math"/>
                <a:cs typeface="Cambria Math"/>
              </a:rPr>
              <a:t>1	0</a:t>
            </a:r>
            <a:r>
              <a:rPr sz="1350" spc="4" dirty="0">
                <a:latin typeface="Cambria Math"/>
                <a:cs typeface="Cambria Math"/>
              </a:rPr>
              <a:t>.</a:t>
            </a:r>
            <a:r>
              <a:rPr sz="1350" dirty="0">
                <a:latin typeface="Cambria Math"/>
                <a:cs typeface="Cambria Math"/>
              </a:rPr>
              <a:t>1</a:t>
            </a:r>
            <a:endParaRPr sz="1350">
              <a:latin typeface="Cambria Math"/>
              <a:cs typeface="Cambria Math"/>
            </a:endParaRPr>
          </a:p>
          <a:p>
            <a:pPr marL="9525">
              <a:lnSpc>
                <a:spcPts val="1601"/>
              </a:lnSpc>
              <a:spcBef>
                <a:spcPts val="1136"/>
              </a:spcBef>
              <a:tabLst>
                <a:tab pos="404336" algn="l"/>
                <a:tab pos="799624" algn="l"/>
                <a:tab pos="1580674" algn="l"/>
                <a:tab pos="1978343" algn="l"/>
                <a:tab pos="2376011" algn="l"/>
              </a:tabLst>
            </a:pPr>
            <a:r>
              <a:rPr sz="1350" spc="4" dirty="0">
                <a:latin typeface="Cambria Math"/>
                <a:cs typeface="Cambria Math"/>
              </a:rPr>
              <a:t>−</a:t>
            </a:r>
            <a:r>
              <a:rPr sz="1350" dirty="0">
                <a:latin typeface="Cambria Math"/>
                <a:cs typeface="Cambria Math"/>
              </a:rPr>
              <a:t>1	</a:t>
            </a:r>
            <a:r>
              <a:rPr sz="1350" spc="4" dirty="0">
                <a:latin typeface="Cambria Math"/>
                <a:cs typeface="Cambria Math"/>
              </a:rPr>
              <a:t>−</a:t>
            </a:r>
            <a:r>
              <a:rPr sz="1350" dirty="0">
                <a:latin typeface="Cambria Math"/>
                <a:cs typeface="Cambria Math"/>
              </a:rPr>
              <a:t>1	</a:t>
            </a:r>
            <a:r>
              <a:rPr sz="1350" spc="4" dirty="0">
                <a:latin typeface="Cambria Math"/>
                <a:cs typeface="Cambria Math"/>
              </a:rPr>
              <a:t>−</a:t>
            </a:r>
            <a:r>
              <a:rPr sz="1350" dirty="0">
                <a:latin typeface="Cambria Math"/>
                <a:cs typeface="Cambria Math"/>
              </a:rPr>
              <a:t>1	0</a:t>
            </a:r>
            <a:r>
              <a:rPr sz="1350" spc="4" dirty="0">
                <a:latin typeface="Cambria Math"/>
                <a:cs typeface="Cambria Math"/>
              </a:rPr>
              <a:t>.</a:t>
            </a:r>
            <a:r>
              <a:rPr sz="1350" dirty="0">
                <a:latin typeface="Cambria Math"/>
                <a:cs typeface="Cambria Math"/>
              </a:rPr>
              <a:t>1	0</a:t>
            </a:r>
            <a:r>
              <a:rPr sz="1350" spc="4" dirty="0">
                <a:latin typeface="Cambria Math"/>
                <a:cs typeface="Cambria Math"/>
              </a:rPr>
              <a:t>.</a:t>
            </a:r>
            <a:r>
              <a:rPr sz="1350" dirty="0">
                <a:latin typeface="Cambria Math"/>
                <a:cs typeface="Cambria Math"/>
              </a:rPr>
              <a:t>1	0</a:t>
            </a:r>
            <a:r>
              <a:rPr sz="1350" spc="4" dirty="0">
                <a:latin typeface="Cambria Math"/>
                <a:cs typeface="Cambria Math"/>
              </a:rPr>
              <a:t>.</a:t>
            </a:r>
            <a:r>
              <a:rPr sz="1350" dirty="0">
                <a:latin typeface="Cambria Math"/>
                <a:cs typeface="Cambria Math"/>
              </a:rPr>
              <a:t>1</a:t>
            </a:r>
            <a:endParaRPr sz="1350">
              <a:latin typeface="Cambria Math"/>
              <a:cs typeface="Cambria Math"/>
            </a:endParaRPr>
          </a:p>
          <a:p>
            <a:pPr marL="469106">
              <a:lnSpc>
                <a:spcPts val="1583"/>
              </a:lnSpc>
              <a:tabLst>
                <a:tab pos="799624" algn="l"/>
                <a:tab pos="1170623" algn="l"/>
                <a:tab pos="1580674" algn="l"/>
                <a:tab pos="1978343" algn="l"/>
              </a:tabLst>
            </a:pPr>
            <a:r>
              <a:rPr sz="1350" dirty="0">
                <a:latin typeface="Cambria Math"/>
                <a:cs typeface="Cambria Math"/>
              </a:rPr>
              <a:t>8	−1	</a:t>
            </a:r>
            <a:r>
              <a:rPr sz="2025" baseline="3086" dirty="0">
                <a:latin typeface="Calibri"/>
                <a:cs typeface="Calibri"/>
              </a:rPr>
              <a:t>and	</a:t>
            </a:r>
            <a:r>
              <a:rPr sz="1350" dirty="0">
                <a:latin typeface="Cambria Math"/>
                <a:cs typeface="Cambria Math"/>
              </a:rPr>
              <a:t>0.1	</a:t>
            </a:r>
            <a:r>
              <a:rPr sz="1350" dirty="0">
                <a:solidFill>
                  <a:srgbClr val="FF0000"/>
                </a:solidFill>
                <a:latin typeface="Cambria Math"/>
                <a:cs typeface="Cambria Math"/>
              </a:rPr>
              <a:t>0.2</a:t>
            </a:r>
            <a:endParaRPr sz="1350">
              <a:latin typeface="Cambria Math"/>
              <a:cs typeface="Cambria Math"/>
            </a:endParaRPr>
          </a:p>
          <a:p>
            <a:pPr marL="9525">
              <a:lnSpc>
                <a:spcPts val="1601"/>
              </a:lnSpc>
              <a:tabLst>
                <a:tab pos="404336" algn="l"/>
                <a:tab pos="799624" algn="l"/>
                <a:tab pos="1580674" algn="l"/>
                <a:tab pos="1978343" algn="l"/>
                <a:tab pos="2376011" algn="l"/>
              </a:tabLst>
            </a:pPr>
            <a:r>
              <a:rPr sz="1350" spc="4" dirty="0">
                <a:latin typeface="Cambria Math"/>
                <a:cs typeface="Cambria Math"/>
              </a:rPr>
              <a:t>−</a:t>
            </a:r>
            <a:r>
              <a:rPr sz="1350" dirty="0">
                <a:latin typeface="Cambria Math"/>
                <a:cs typeface="Cambria Math"/>
              </a:rPr>
              <a:t>1	</a:t>
            </a:r>
            <a:r>
              <a:rPr sz="1350" spc="4" dirty="0">
                <a:latin typeface="Cambria Math"/>
                <a:cs typeface="Cambria Math"/>
              </a:rPr>
              <a:t>−</a:t>
            </a:r>
            <a:r>
              <a:rPr sz="1350" dirty="0">
                <a:latin typeface="Cambria Math"/>
                <a:cs typeface="Cambria Math"/>
              </a:rPr>
              <a:t>1	</a:t>
            </a:r>
            <a:r>
              <a:rPr sz="1350" spc="4" dirty="0">
                <a:latin typeface="Cambria Math"/>
                <a:cs typeface="Cambria Math"/>
              </a:rPr>
              <a:t>−</a:t>
            </a:r>
            <a:r>
              <a:rPr sz="1350" dirty="0">
                <a:latin typeface="Cambria Math"/>
                <a:cs typeface="Cambria Math"/>
              </a:rPr>
              <a:t>1	0</a:t>
            </a:r>
            <a:r>
              <a:rPr sz="1350" spc="4" dirty="0">
                <a:latin typeface="Cambria Math"/>
                <a:cs typeface="Cambria Math"/>
              </a:rPr>
              <a:t>.</a:t>
            </a:r>
            <a:r>
              <a:rPr sz="1350" dirty="0">
                <a:latin typeface="Cambria Math"/>
                <a:cs typeface="Cambria Math"/>
              </a:rPr>
              <a:t>1	0</a:t>
            </a:r>
            <a:r>
              <a:rPr sz="1350" spc="4" dirty="0">
                <a:latin typeface="Cambria Math"/>
                <a:cs typeface="Cambria Math"/>
              </a:rPr>
              <a:t>.</a:t>
            </a:r>
            <a:r>
              <a:rPr sz="1350" dirty="0">
                <a:latin typeface="Cambria Math"/>
                <a:cs typeface="Cambria Math"/>
              </a:rPr>
              <a:t>1	0</a:t>
            </a:r>
            <a:r>
              <a:rPr sz="1350" spc="4" dirty="0">
                <a:latin typeface="Cambria Math"/>
                <a:cs typeface="Cambria Math"/>
              </a:rPr>
              <a:t>.</a:t>
            </a:r>
            <a:r>
              <a:rPr sz="1350" dirty="0">
                <a:latin typeface="Cambria Math"/>
                <a:cs typeface="Cambria Math"/>
              </a:rPr>
              <a:t>1</a:t>
            </a:r>
            <a:endParaRPr sz="1350">
              <a:latin typeface="Cambria Math"/>
              <a:cs typeface="Cambria Math"/>
            </a:endParaRPr>
          </a:p>
        </p:txBody>
      </p:sp>
      <p:sp>
        <p:nvSpPr>
          <p:cNvPr id="41" name="object 37">
            <a:extLst>
              <a:ext uri="{FF2B5EF4-FFF2-40B4-BE49-F238E27FC236}">
                <a16:creationId xmlns:a16="http://schemas.microsoft.com/office/drawing/2014/main" id="{43C9AC0B-445D-4E03-80BA-C1994DD18603}"/>
              </a:ext>
            </a:extLst>
          </p:cNvPr>
          <p:cNvSpPr txBox="1"/>
          <p:nvPr/>
        </p:nvSpPr>
        <p:spPr>
          <a:xfrm>
            <a:off x="6938821" y="5160284"/>
            <a:ext cx="758189" cy="217367"/>
          </a:xfrm>
          <a:prstGeom prst="rect">
            <a:avLst/>
          </a:prstGeom>
        </p:spPr>
        <p:txBody>
          <a:bodyPr vert="horz" wrap="square" lIns="0" tIns="9525" rIns="0" bIns="0" rtlCol="0">
            <a:spAutoFit/>
          </a:bodyPr>
          <a:lstStyle/>
          <a:p>
            <a:pPr marL="9525">
              <a:spcBef>
                <a:spcPts val="75"/>
              </a:spcBef>
              <a:tabLst>
                <a:tab pos="343376" algn="l"/>
              </a:tabLst>
            </a:pPr>
            <a:r>
              <a:rPr sz="1350" dirty="0">
                <a:latin typeface="Cambria Math"/>
                <a:cs typeface="Cambria Math"/>
              </a:rPr>
              <a:t>0.1	</a:t>
            </a:r>
            <a:r>
              <a:rPr sz="2025" spc="-5" baseline="3086" dirty="0">
                <a:latin typeface="Calibri"/>
                <a:cs typeface="Calibri"/>
              </a:rPr>
              <a:t>is</a:t>
            </a:r>
            <a:r>
              <a:rPr sz="2025" spc="-78" baseline="3086" dirty="0">
                <a:latin typeface="Calibri"/>
                <a:cs typeface="Calibri"/>
              </a:rPr>
              <a:t> </a:t>
            </a:r>
            <a:r>
              <a:rPr sz="2025" spc="-5" baseline="3086" dirty="0">
                <a:solidFill>
                  <a:srgbClr val="FF0000"/>
                </a:solidFill>
                <a:latin typeface="Calibri"/>
                <a:cs typeface="Calibri"/>
              </a:rPr>
              <a:t>0.8</a:t>
            </a:r>
            <a:r>
              <a:rPr sz="2025" spc="-5" baseline="3086" dirty="0">
                <a:latin typeface="Calibri"/>
                <a:cs typeface="Calibri"/>
              </a:rPr>
              <a:t>.</a:t>
            </a:r>
            <a:endParaRPr sz="2025" baseline="3086">
              <a:latin typeface="Calibri"/>
              <a:cs typeface="Calibri"/>
            </a:endParaRPr>
          </a:p>
        </p:txBody>
      </p:sp>
      <p:sp>
        <p:nvSpPr>
          <p:cNvPr id="42" name="Examples"/>
          <p:cNvSpPr txBox="1">
            <a:spLocks noGrp="1"/>
          </p:cNvSpPr>
          <p:nvPr>
            <p:ph type="title"/>
          </p:nvPr>
        </p:nvSpPr>
        <p:spPr>
          <a:xfrm>
            <a:off x="685800" y="381000"/>
            <a:ext cx="7772400" cy="762000"/>
          </a:xfrm>
          <a:prstGeom prst="rect">
            <a:avLst/>
          </a:prstGeom>
        </p:spPr>
        <p:txBody>
          <a:bodyPr/>
          <a:lstStyle/>
          <a:p>
            <a:r>
              <a:rPr lang="en-US" altLang="zh-CN" dirty="0">
                <a:solidFill>
                  <a:srgbClr val="00B050"/>
                </a:solidFill>
              </a:rPr>
              <a:t>5</a:t>
            </a:r>
            <a:r>
              <a:rPr lang="zh-CN" altLang="en-US" dirty="0">
                <a:solidFill>
                  <a:srgbClr val="00B050"/>
                </a:solidFill>
              </a:rPr>
              <a:t>、卷积核的作用</a:t>
            </a:r>
            <a:endParaRPr dirty="0">
              <a:solidFill>
                <a:srgbClr val="00B050"/>
              </a:solidFill>
            </a:endParaRPr>
          </a:p>
        </p:txBody>
      </p:sp>
    </p:spTree>
    <p:extLst>
      <p:ext uri="{BB962C8B-B14F-4D97-AF65-F5344CB8AC3E}">
        <p14:creationId xmlns:p14="http://schemas.microsoft.com/office/powerpoint/2010/main" val="80710671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3" name="Vd-Orig.png" descr="Vd-Orig.png"/>
          <p:cNvPicPr>
            <a:picLocks noChangeAspect="1"/>
          </p:cNvPicPr>
          <p:nvPr/>
        </p:nvPicPr>
        <p:blipFill>
          <a:blip r:embed="rId2"/>
          <a:stretch>
            <a:fillRect/>
          </a:stretch>
        </p:blipFill>
        <p:spPr>
          <a:xfrm>
            <a:off x="566653" y="3072739"/>
            <a:ext cx="1524001" cy="1524001"/>
          </a:xfrm>
          <a:prstGeom prst="rect">
            <a:avLst/>
          </a:prstGeom>
          <a:ln w="12700">
            <a:miter lim="400000"/>
          </a:ln>
        </p:spPr>
      </p:pic>
      <p:pic>
        <p:nvPicPr>
          <p:cNvPr id="255" name="Vd-Sharp.png" descr="Vd-Sharp.png"/>
          <p:cNvPicPr>
            <a:picLocks noChangeAspect="1"/>
          </p:cNvPicPr>
          <p:nvPr/>
        </p:nvPicPr>
        <p:blipFill>
          <a:blip r:embed="rId3"/>
          <a:stretch>
            <a:fillRect/>
          </a:stretch>
        </p:blipFill>
        <p:spPr>
          <a:xfrm>
            <a:off x="5096541" y="2194131"/>
            <a:ext cx="1524001" cy="1524001"/>
          </a:xfrm>
          <a:prstGeom prst="rect">
            <a:avLst/>
          </a:prstGeom>
          <a:ln w="12700">
            <a:miter lim="400000"/>
          </a:ln>
        </p:spPr>
      </p:pic>
      <p:pic>
        <p:nvPicPr>
          <p:cNvPr id="258" name="Screen Shot 2019-02-15 at 1.57.49 PM.png" descr="Screen Shot 2019-02-15 at 1.57.49 PM.png"/>
          <p:cNvPicPr>
            <a:picLocks noChangeAspect="1"/>
          </p:cNvPicPr>
          <p:nvPr/>
        </p:nvPicPr>
        <p:blipFill>
          <a:blip r:embed="rId4"/>
          <a:stretch>
            <a:fillRect/>
          </a:stretch>
        </p:blipFill>
        <p:spPr>
          <a:xfrm>
            <a:off x="2694185" y="2319912"/>
            <a:ext cx="1816303" cy="1149890"/>
          </a:xfrm>
          <a:prstGeom prst="rect">
            <a:avLst/>
          </a:prstGeom>
          <a:ln w="12700">
            <a:miter lim="400000"/>
          </a:ln>
        </p:spPr>
      </p:pic>
      <p:sp>
        <p:nvSpPr>
          <p:cNvPr id="261" name="Sharpen"/>
          <p:cNvSpPr txBox="1"/>
          <p:nvPr/>
        </p:nvSpPr>
        <p:spPr>
          <a:xfrm>
            <a:off x="6892587" y="2794239"/>
            <a:ext cx="848948" cy="36933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r>
              <a:rPr lang="en-US" altLang="ja-JP" sz="1800" dirty="0"/>
              <a:t>Sharpen</a:t>
            </a:r>
            <a:endParaRPr sz="1800" dirty="0"/>
          </a:p>
        </p:txBody>
      </p:sp>
      <p:grpSp>
        <p:nvGrpSpPr>
          <p:cNvPr id="3" name="组合 2"/>
          <p:cNvGrpSpPr/>
          <p:nvPr/>
        </p:nvGrpSpPr>
        <p:grpSpPr>
          <a:xfrm>
            <a:off x="3041446" y="4509120"/>
            <a:ext cx="4881324" cy="1381789"/>
            <a:chOff x="3041446" y="4855523"/>
            <a:chExt cx="4881324" cy="1381789"/>
          </a:xfrm>
        </p:grpSpPr>
        <p:sp>
          <p:nvSpPr>
            <p:cNvPr id="13" name="object 8">
              <a:extLst>
                <a:ext uri="{FF2B5EF4-FFF2-40B4-BE49-F238E27FC236}">
                  <a16:creationId xmlns:a16="http://schemas.microsoft.com/office/drawing/2014/main" id="{65974A52-9602-4914-91C4-AAC4FF99225E}"/>
                </a:ext>
              </a:extLst>
            </p:cNvPr>
            <p:cNvSpPr txBox="1"/>
            <p:nvPr/>
          </p:nvSpPr>
          <p:spPr>
            <a:xfrm>
              <a:off x="3041446" y="5048357"/>
              <a:ext cx="79534" cy="217367"/>
            </a:xfrm>
            <a:prstGeom prst="rect">
              <a:avLst/>
            </a:prstGeom>
          </p:spPr>
          <p:txBody>
            <a:bodyPr vert="horz" wrap="square" lIns="0" tIns="9525" rIns="0" bIns="0" rtlCol="0">
              <a:spAutoFit/>
            </a:bodyPr>
            <a:lstStyle/>
            <a:p>
              <a:pPr marL="9525">
                <a:spcBef>
                  <a:spcPts val="75"/>
                </a:spcBef>
              </a:pPr>
              <a:r>
                <a:rPr sz="1350" dirty="0">
                  <a:latin typeface="Arial"/>
                  <a:cs typeface="Arial"/>
                </a:rPr>
                <a:t>•</a:t>
              </a:r>
              <a:endParaRPr sz="1350">
                <a:latin typeface="Arial"/>
                <a:cs typeface="Arial"/>
              </a:endParaRPr>
            </a:p>
          </p:txBody>
        </p:sp>
        <p:sp>
          <p:nvSpPr>
            <p:cNvPr id="14" name="object 9">
              <a:extLst>
                <a:ext uri="{FF2B5EF4-FFF2-40B4-BE49-F238E27FC236}">
                  <a16:creationId xmlns:a16="http://schemas.microsoft.com/office/drawing/2014/main" id="{D4C06E0B-3756-45FF-AA1D-91F7160E57A1}"/>
                </a:ext>
              </a:extLst>
            </p:cNvPr>
            <p:cNvSpPr/>
            <p:nvPr/>
          </p:nvSpPr>
          <p:spPr>
            <a:xfrm>
              <a:off x="5825465" y="5426614"/>
              <a:ext cx="45720" cy="7620"/>
            </a:xfrm>
            <a:custGeom>
              <a:avLst/>
              <a:gdLst/>
              <a:ahLst/>
              <a:cxnLst/>
              <a:rect l="l" t="t" r="r" b="b"/>
              <a:pathLst>
                <a:path w="60960" h="10160">
                  <a:moveTo>
                    <a:pt x="0" y="10159"/>
                  </a:moveTo>
                  <a:lnTo>
                    <a:pt x="60721" y="10159"/>
                  </a:lnTo>
                  <a:lnTo>
                    <a:pt x="60721" y="0"/>
                  </a:lnTo>
                  <a:lnTo>
                    <a:pt x="0" y="0"/>
                  </a:lnTo>
                  <a:lnTo>
                    <a:pt x="0" y="10159"/>
                  </a:lnTo>
                  <a:close/>
                </a:path>
              </a:pathLst>
            </a:custGeom>
            <a:solidFill>
              <a:srgbClr val="000000"/>
            </a:solidFill>
          </p:spPr>
          <p:txBody>
            <a:bodyPr wrap="square" lIns="0" tIns="0" rIns="0" bIns="0" rtlCol="0"/>
            <a:lstStyle/>
            <a:p>
              <a:endParaRPr sz="1800"/>
            </a:p>
          </p:txBody>
        </p:sp>
        <p:sp>
          <p:nvSpPr>
            <p:cNvPr id="15" name="object 10">
              <a:extLst>
                <a:ext uri="{FF2B5EF4-FFF2-40B4-BE49-F238E27FC236}">
                  <a16:creationId xmlns:a16="http://schemas.microsoft.com/office/drawing/2014/main" id="{80E9456B-AF46-4915-86A0-1D53AF797715}"/>
                </a:ext>
              </a:extLst>
            </p:cNvPr>
            <p:cNvSpPr/>
            <p:nvPr/>
          </p:nvSpPr>
          <p:spPr>
            <a:xfrm>
              <a:off x="5862383" y="4934171"/>
              <a:ext cx="0" cy="492443"/>
            </a:xfrm>
            <a:custGeom>
              <a:avLst/>
              <a:gdLst/>
              <a:ahLst/>
              <a:cxnLst/>
              <a:rect l="l" t="t" r="r" b="b"/>
              <a:pathLst>
                <a:path h="656589">
                  <a:moveTo>
                    <a:pt x="0" y="0"/>
                  </a:moveTo>
                  <a:lnTo>
                    <a:pt x="0" y="656590"/>
                  </a:lnTo>
                </a:path>
              </a:pathLst>
            </a:custGeom>
            <a:ln w="22993">
              <a:solidFill>
                <a:srgbClr val="000000"/>
              </a:solidFill>
            </a:ln>
          </p:spPr>
          <p:txBody>
            <a:bodyPr wrap="square" lIns="0" tIns="0" rIns="0" bIns="0" rtlCol="0"/>
            <a:lstStyle/>
            <a:p>
              <a:endParaRPr sz="1800"/>
            </a:p>
          </p:txBody>
        </p:sp>
        <p:sp>
          <p:nvSpPr>
            <p:cNvPr id="16" name="object 11">
              <a:extLst>
                <a:ext uri="{FF2B5EF4-FFF2-40B4-BE49-F238E27FC236}">
                  <a16:creationId xmlns:a16="http://schemas.microsoft.com/office/drawing/2014/main" id="{2124749F-BF8C-47D3-9E47-2B67FE385025}"/>
                </a:ext>
              </a:extLst>
            </p:cNvPr>
            <p:cNvSpPr/>
            <p:nvPr/>
          </p:nvSpPr>
          <p:spPr>
            <a:xfrm>
              <a:off x="5825465" y="4926552"/>
              <a:ext cx="45720" cy="7620"/>
            </a:xfrm>
            <a:custGeom>
              <a:avLst/>
              <a:gdLst/>
              <a:ahLst/>
              <a:cxnLst/>
              <a:rect l="l" t="t" r="r" b="b"/>
              <a:pathLst>
                <a:path w="60960" h="10160">
                  <a:moveTo>
                    <a:pt x="0" y="10159"/>
                  </a:moveTo>
                  <a:lnTo>
                    <a:pt x="60721" y="10159"/>
                  </a:lnTo>
                  <a:lnTo>
                    <a:pt x="60721" y="0"/>
                  </a:lnTo>
                  <a:lnTo>
                    <a:pt x="0" y="0"/>
                  </a:lnTo>
                  <a:lnTo>
                    <a:pt x="0" y="10159"/>
                  </a:lnTo>
                  <a:close/>
                </a:path>
              </a:pathLst>
            </a:custGeom>
            <a:solidFill>
              <a:srgbClr val="000000"/>
            </a:solidFill>
          </p:spPr>
          <p:txBody>
            <a:bodyPr wrap="square" lIns="0" tIns="0" rIns="0" bIns="0" rtlCol="0"/>
            <a:lstStyle/>
            <a:p>
              <a:endParaRPr sz="1800"/>
            </a:p>
          </p:txBody>
        </p:sp>
        <p:sp>
          <p:nvSpPr>
            <p:cNvPr id="17" name="object 12">
              <a:extLst>
                <a:ext uri="{FF2B5EF4-FFF2-40B4-BE49-F238E27FC236}">
                  <a16:creationId xmlns:a16="http://schemas.microsoft.com/office/drawing/2014/main" id="{CB0A9BBA-32EB-466E-AD6F-92C1030CCA85}"/>
                </a:ext>
              </a:extLst>
            </p:cNvPr>
            <p:cNvSpPr/>
            <p:nvPr/>
          </p:nvSpPr>
          <p:spPr>
            <a:xfrm>
              <a:off x="4757983" y="5426614"/>
              <a:ext cx="45720" cy="7620"/>
            </a:xfrm>
            <a:custGeom>
              <a:avLst/>
              <a:gdLst/>
              <a:ahLst/>
              <a:cxnLst/>
              <a:rect l="l" t="t" r="r" b="b"/>
              <a:pathLst>
                <a:path w="60960" h="10160">
                  <a:moveTo>
                    <a:pt x="0" y="10159"/>
                  </a:moveTo>
                  <a:lnTo>
                    <a:pt x="60721" y="10159"/>
                  </a:lnTo>
                  <a:lnTo>
                    <a:pt x="60721" y="0"/>
                  </a:lnTo>
                  <a:lnTo>
                    <a:pt x="0" y="0"/>
                  </a:lnTo>
                  <a:lnTo>
                    <a:pt x="0" y="10159"/>
                  </a:lnTo>
                  <a:close/>
                </a:path>
              </a:pathLst>
            </a:custGeom>
            <a:solidFill>
              <a:srgbClr val="000000"/>
            </a:solidFill>
          </p:spPr>
          <p:txBody>
            <a:bodyPr wrap="square" lIns="0" tIns="0" rIns="0" bIns="0" rtlCol="0"/>
            <a:lstStyle/>
            <a:p>
              <a:endParaRPr sz="1800"/>
            </a:p>
          </p:txBody>
        </p:sp>
        <p:sp>
          <p:nvSpPr>
            <p:cNvPr id="18" name="object 13">
              <a:extLst>
                <a:ext uri="{FF2B5EF4-FFF2-40B4-BE49-F238E27FC236}">
                  <a16:creationId xmlns:a16="http://schemas.microsoft.com/office/drawing/2014/main" id="{E4C9E37A-BA76-46B5-B163-40E856664AEA}"/>
                </a:ext>
              </a:extLst>
            </p:cNvPr>
            <p:cNvSpPr/>
            <p:nvPr/>
          </p:nvSpPr>
          <p:spPr>
            <a:xfrm>
              <a:off x="4766606" y="4934171"/>
              <a:ext cx="0" cy="492443"/>
            </a:xfrm>
            <a:custGeom>
              <a:avLst/>
              <a:gdLst/>
              <a:ahLst/>
              <a:cxnLst/>
              <a:rect l="l" t="t" r="r" b="b"/>
              <a:pathLst>
                <a:path h="656589">
                  <a:moveTo>
                    <a:pt x="0" y="0"/>
                  </a:moveTo>
                  <a:lnTo>
                    <a:pt x="0" y="656590"/>
                  </a:lnTo>
                </a:path>
              </a:pathLst>
            </a:custGeom>
            <a:ln w="22993">
              <a:solidFill>
                <a:srgbClr val="000000"/>
              </a:solidFill>
            </a:ln>
          </p:spPr>
          <p:txBody>
            <a:bodyPr wrap="square" lIns="0" tIns="0" rIns="0" bIns="0" rtlCol="0"/>
            <a:lstStyle/>
            <a:p>
              <a:endParaRPr sz="1800"/>
            </a:p>
          </p:txBody>
        </p:sp>
        <p:sp>
          <p:nvSpPr>
            <p:cNvPr id="19" name="object 14">
              <a:extLst>
                <a:ext uri="{FF2B5EF4-FFF2-40B4-BE49-F238E27FC236}">
                  <a16:creationId xmlns:a16="http://schemas.microsoft.com/office/drawing/2014/main" id="{8676FA00-705B-42D0-B9DD-BF110CF60EBA}"/>
                </a:ext>
              </a:extLst>
            </p:cNvPr>
            <p:cNvSpPr/>
            <p:nvPr/>
          </p:nvSpPr>
          <p:spPr>
            <a:xfrm>
              <a:off x="4757983" y="4926552"/>
              <a:ext cx="45720" cy="7620"/>
            </a:xfrm>
            <a:custGeom>
              <a:avLst/>
              <a:gdLst/>
              <a:ahLst/>
              <a:cxnLst/>
              <a:rect l="l" t="t" r="r" b="b"/>
              <a:pathLst>
                <a:path w="60960" h="10160">
                  <a:moveTo>
                    <a:pt x="0" y="10159"/>
                  </a:moveTo>
                  <a:lnTo>
                    <a:pt x="60721" y="10159"/>
                  </a:lnTo>
                  <a:lnTo>
                    <a:pt x="60721" y="0"/>
                  </a:lnTo>
                  <a:lnTo>
                    <a:pt x="0" y="0"/>
                  </a:lnTo>
                  <a:lnTo>
                    <a:pt x="0" y="10159"/>
                  </a:lnTo>
                  <a:close/>
                </a:path>
              </a:pathLst>
            </a:custGeom>
            <a:solidFill>
              <a:srgbClr val="000000"/>
            </a:solidFill>
          </p:spPr>
          <p:txBody>
            <a:bodyPr wrap="square" lIns="0" tIns="0" rIns="0" bIns="0" rtlCol="0"/>
            <a:lstStyle/>
            <a:p>
              <a:endParaRPr sz="1800"/>
            </a:p>
          </p:txBody>
        </p:sp>
        <p:sp>
          <p:nvSpPr>
            <p:cNvPr id="20" name="object 15">
              <a:extLst>
                <a:ext uri="{FF2B5EF4-FFF2-40B4-BE49-F238E27FC236}">
                  <a16:creationId xmlns:a16="http://schemas.microsoft.com/office/drawing/2014/main" id="{AA683504-BF62-4892-A147-B30AD2313566}"/>
                </a:ext>
              </a:extLst>
            </p:cNvPr>
            <p:cNvSpPr txBox="1"/>
            <p:nvPr/>
          </p:nvSpPr>
          <p:spPr>
            <a:xfrm>
              <a:off x="5959144" y="5048357"/>
              <a:ext cx="281940" cy="217367"/>
            </a:xfrm>
            <a:prstGeom prst="rect">
              <a:avLst/>
            </a:prstGeom>
          </p:spPr>
          <p:txBody>
            <a:bodyPr vert="horz" wrap="square" lIns="0" tIns="9525" rIns="0" bIns="0" rtlCol="0">
              <a:spAutoFit/>
            </a:bodyPr>
            <a:lstStyle/>
            <a:p>
              <a:pPr marL="9525">
                <a:spcBef>
                  <a:spcPts val="75"/>
                </a:spcBef>
              </a:pPr>
              <a:r>
                <a:rPr sz="1350" dirty="0">
                  <a:latin typeface="Calibri"/>
                  <a:cs typeface="Calibri"/>
                </a:rPr>
                <a:t>a</a:t>
              </a:r>
              <a:r>
                <a:rPr sz="1350" spc="4" dirty="0">
                  <a:latin typeface="Calibri"/>
                  <a:cs typeface="Calibri"/>
                </a:rPr>
                <a:t>n</a:t>
              </a:r>
              <a:r>
                <a:rPr sz="1350" dirty="0">
                  <a:latin typeface="Calibri"/>
                  <a:cs typeface="Calibri"/>
                </a:rPr>
                <a:t>d</a:t>
              </a:r>
              <a:endParaRPr sz="1350">
                <a:latin typeface="Calibri"/>
                <a:cs typeface="Calibri"/>
              </a:endParaRPr>
            </a:p>
          </p:txBody>
        </p:sp>
        <p:sp>
          <p:nvSpPr>
            <p:cNvPr id="21" name="object 16">
              <a:extLst>
                <a:ext uri="{FF2B5EF4-FFF2-40B4-BE49-F238E27FC236}">
                  <a16:creationId xmlns:a16="http://schemas.microsoft.com/office/drawing/2014/main" id="{4A95142E-7312-48FD-A5FA-E79005AD37B1}"/>
                </a:ext>
              </a:extLst>
            </p:cNvPr>
            <p:cNvSpPr/>
            <p:nvPr/>
          </p:nvSpPr>
          <p:spPr>
            <a:xfrm>
              <a:off x="7404091" y="5426614"/>
              <a:ext cx="45720" cy="7620"/>
            </a:xfrm>
            <a:custGeom>
              <a:avLst/>
              <a:gdLst/>
              <a:ahLst/>
              <a:cxnLst/>
              <a:rect l="l" t="t" r="r" b="b"/>
              <a:pathLst>
                <a:path w="60959" h="10160">
                  <a:moveTo>
                    <a:pt x="0" y="10159"/>
                  </a:moveTo>
                  <a:lnTo>
                    <a:pt x="60721" y="10159"/>
                  </a:lnTo>
                  <a:lnTo>
                    <a:pt x="60721" y="0"/>
                  </a:lnTo>
                  <a:lnTo>
                    <a:pt x="0" y="0"/>
                  </a:lnTo>
                  <a:lnTo>
                    <a:pt x="0" y="10159"/>
                  </a:lnTo>
                  <a:close/>
                </a:path>
              </a:pathLst>
            </a:custGeom>
            <a:solidFill>
              <a:srgbClr val="000000"/>
            </a:solidFill>
          </p:spPr>
          <p:txBody>
            <a:bodyPr wrap="square" lIns="0" tIns="0" rIns="0" bIns="0" rtlCol="0"/>
            <a:lstStyle/>
            <a:p>
              <a:endParaRPr sz="1800"/>
            </a:p>
          </p:txBody>
        </p:sp>
        <p:sp>
          <p:nvSpPr>
            <p:cNvPr id="22" name="object 17">
              <a:extLst>
                <a:ext uri="{FF2B5EF4-FFF2-40B4-BE49-F238E27FC236}">
                  <a16:creationId xmlns:a16="http://schemas.microsoft.com/office/drawing/2014/main" id="{C34B6E27-6E5C-4458-803C-BAFBCBD4B4ED}"/>
                </a:ext>
              </a:extLst>
            </p:cNvPr>
            <p:cNvSpPr/>
            <p:nvPr/>
          </p:nvSpPr>
          <p:spPr>
            <a:xfrm>
              <a:off x="7441010" y="4934171"/>
              <a:ext cx="0" cy="492443"/>
            </a:xfrm>
            <a:custGeom>
              <a:avLst/>
              <a:gdLst/>
              <a:ahLst/>
              <a:cxnLst/>
              <a:rect l="l" t="t" r="r" b="b"/>
              <a:pathLst>
                <a:path h="656589">
                  <a:moveTo>
                    <a:pt x="0" y="0"/>
                  </a:moveTo>
                  <a:lnTo>
                    <a:pt x="0" y="656590"/>
                  </a:lnTo>
                </a:path>
              </a:pathLst>
            </a:custGeom>
            <a:ln w="22993">
              <a:solidFill>
                <a:srgbClr val="000000"/>
              </a:solidFill>
            </a:ln>
          </p:spPr>
          <p:txBody>
            <a:bodyPr wrap="square" lIns="0" tIns="0" rIns="0" bIns="0" rtlCol="0"/>
            <a:lstStyle/>
            <a:p>
              <a:endParaRPr sz="1800"/>
            </a:p>
          </p:txBody>
        </p:sp>
        <p:sp>
          <p:nvSpPr>
            <p:cNvPr id="23" name="object 18">
              <a:extLst>
                <a:ext uri="{FF2B5EF4-FFF2-40B4-BE49-F238E27FC236}">
                  <a16:creationId xmlns:a16="http://schemas.microsoft.com/office/drawing/2014/main" id="{D1A4AF6A-B949-4735-A2D3-F1535990B629}"/>
                </a:ext>
              </a:extLst>
            </p:cNvPr>
            <p:cNvSpPr/>
            <p:nvPr/>
          </p:nvSpPr>
          <p:spPr>
            <a:xfrm>
              <a:off x="7404091" y="4926552"/>
              <a:ext cx="45720" cy="7620"/>
            </a:xfrm>
            <a:custGeom>
              <a:avLst/>
              <a:gdLst/>
              <a:ahLst/>
              <a:cxnLst/>
              <a:rect l="l" t="t" r="r" b="b"/>
              <a:pathLst>
                <a:path w="60959" h="10160">
                  <a:moveTo>
                    <a:pt x="0" y="10159"/>
                  </a:moveTo>
                  <a:lnTo>
                    <a:pt x="60721" y="10159"/>
                  </a:lnTo>
                  <a:lnTo>
                    <a:pt x="60721" y="0"/>
                  </a:lnTo>
                  <a:lnTo>
                    <a:pt x="0" y="0"/>
                  </a:lnTo>
                  <a:lnTo>
                    <a:pt x="0" y="10159"/>
                  </a:lnTo>
                  <a:close/>
                </a:path>
              </a:pathLst>
            </a:custGeom>
            <a:solidFill>
              <a:srgbClr val="000000"/>
            </a:solidFill>
          </p:spPr>
          <p:txBody>
            <a:bodyPr wrap="square" lIns="0" tIns="0" rIns="0" bIns="0" rtlCol="0"/>
            <a:lstStyle/>
            <a:p>
              <a:endParaRPr sz="1800"/>
            </a:p>
          </p:txBody>
        </p:sp>
        <p:sp>
          <p:nvSpPr>
            <p:cNvPr id="24" name="object 19">
              <a:extLst>
                <a:ext uri="{FF2B5EF4-FFF2-40B4-BE49-F238E27FC236}">
                  <a16:creationId xmlns:a16="http://schemas.microsoft.com/office/drawing/2014/main" id="{E78F7FC0-5685-453C-A259-FA00275D79D9}"/>
                </a:ext>
              </a:extLst>
            </p:cNvPr>
            <p:cNvSpPr/>
            <p:nvPr/>
          </p:nvSpPr>
          <p:spPr>
            <a:xfrm>
              <a:off x="6329465" y="5426614"/>
              <a:ext cx="45720" cy="7620"/>
            </a:xfrm>
            <a:custGeom>
              <a:avLst/>
              <a:gdLst/>
              <a:ahLst/>
              <a:cxnLst/>
              <a:rect l="l" t="t" r="r" b="b"/>
              <a:pathLst>
                <a:path w="60959" h="10160">
                  <a:moveTo>
                    <a:pt x="0" y="10159"/>
                  </a:moveTo>
                  <a:lnTo>
                    <a:pt x="60721" y="10159"/>
                  </a:lnTo>
                  <a:lnTo>
                    <a:pt x="60721" y="0"/>
                  </a:lnTo>
                  <a:lnTo>
                    <a:pt x="0" y="0"/>
                  </a:lnTo>
                  <a:lnTo>
                    <a:pt x="0" y="10159"/>
                  </a:lnTo>
                  <a:close/>
                </a:path>
              </a:pathLst>
            </a:custGeom>
            <a:solidFill>
              <a:srgbClr val="000000"/>
            </a:solidFill>
          </p:spPr>
          <p:txBody>
            <a:bodyPr wrap="square" lIns="0" tIns="0" rIns="0" bIns="0" rtlCol="0"/>
            <a:lstStyle/>
            <a:p>
              <a:endParaRPr sz="1800"/>
            </a:p>
          </p:txBody>
        </p:sp>
        <p:sp>
          <p:nvSpPr>
            <p:cNvPr id="25" name="object 20">
              <a:extLst>
                <a:ext uri="{FF2B5EF4-FFF2-40B4-BE49-F238E27FC236}">
                  <a16:creationId xmlns:a16="http://schemas.microsoft.com/office/drawing/2014/main" id="{B776ECCD-C392-4E53-BBEC-0A0B5BD33EC6}"/>
                </a:ext>
              </a:extLst>
            </p:cNvPr>
            <p:cNvSpPr/>
            <p:nvPr/>
          </p:nvSpPr>
          <p:spPr>
            <a:xfrm>
              <a:off x="6338087" y="4934171"/>
              <a:ext cx="0" cy="492443"/>
            </a:xfrm>
            <a:custGeom>
              <a:avLst/>
              <a:gdLst/>
              <a:ahLst/>
              <a:cxnLst/>
              <a:rect l="l" t="t" r="r" b="b"/>
              <a:pathLst>
                <a:path h="656589">
                  <a:moveTo>
                    <a:pt x="0" y="0"/>
                  </a:moveTo>
                  <a:lnTo>
                    <a:pt x="0" y="656590"/>
                  </a:lnTo>
                </a:path>
              </a:pathLst>
            </a:custGeom>
            <a:ln w="22993">
              <a:solidFill>
                <a:srgbClr val="000000"/>
              </a:solidFill>
            </a:ln>
          </p:spPr>
          <p:txBody>
            <a:bodyPr wrap="square" lIns="0" tIns="0" rIns="0" bIns="0" rtlCol="0"/>
            <a:lstStyle/>
            <a:p>
              <a:endParaRPr sz="1800"/>
            </a:p>
          </p:txBody>
        </p:sp>
        <p:sp>
          <p:nvSpPr>
            <p:cNvPr id="26" name="object 21">
              <a:extLst>
                <a:ext uri="{FF2B5EF4-FFF2-40B4-BE49-F238E27FC236}">
                  <a16:creationId xmlns:a16="http://schemas.microsoft.com/office/drawing/2014/main" id="{62B2B8B7-4CF6-443E-8240-3F0CC89FB2DF}"/>
                </a:ext>
              </a:extLst>
            </p:cNvPr>
            <p:cNvSpPr/>
            <p:nvPr/>
          </p:nvSpPr>
          <p:spPr>
            <a:xfrm>
              <a:off x="6329465" y="4926552"/>
              <a:ext cx="45720" cy="7620"/>
            </a:xfrm>
            <a:custGeom>
              <a:avLst/>
              <a:gdLst/>
              <a:ahLst/>
              <a:cxnLst/>
              <a:rect l="l" t="t" r="r" b="b"/>
              <a:pathLst>
                <a:path w="60959" h="10160">
                  <a:moveTo>
                    <a:pt x="0" y="10159"/>
                  </a:moveTo>
                  <a:lnTo>
                    <a:pt x="60721" y="10159"/>
                  </a:lnTo>
                  <a:lnTo>
                    <a:pt x="60721" y="0"/>
                  </a:lnTo>
                  <a:lnTo>
                    <a:pt x="0" y="0"/>
                  </a:lnTo>
                  <a:lnTo>
                    <a:pt x="0" y="10159"/>
                  </a:lnTo>
                  <a:close/>
                </a:path>
              </a:pathLst>
            </a:custGeom>
            <a:solidFill>
              <a:srgbClr val="000000"/>
            </a:solidFill>
          </p:spPr>
          <p:txBody>
            <a:bodyPr wrap="square" lIns="0" tIns="0" rIns="0" bIns="0" rtlCol="0"/>
            <a:lstStyle/>
            <a:p>
              <a:endParaRPr sz="1800"/>
            </a:p>
          </p:txBody>
        </p:sp>
        <p:sp>
          <p:nvSpPr>
            <p:cNvPr id="27" name="object 22">
              <a:extLst>
                <a:ext uri="{FF2B5EF4-FFF2-40B4-BE49-F238E27FC236}">
                  <a16:creationId xmlns:a16="http://schemas.microsoft.com/office/drawing/2014/main" id="{CAC3A224-6A9D-4EB5-A06E-D2B20A0607DC}"/>
                </a:ext>
              </a:extLst>
            </p:cNvPr>
            <p:cNvSpPr txBox="1"/>
            <p:nvPr/>
          </p:nvSpPr>
          <p:spPr>
            <a:xfrm>
              <a:off x="3041446" y="5800832"/>
              <a:ext cx="79534" cy="217367"/>
            </a:xfrm>
            <a:prstGeom prst="rect">
              <a:avLst/>
            </a:prstGeom>
          </p:spPr>
          <p:txBody>
            <a:bodyPr vert="horz" wrap="square" lIns="0" tIns="9525" rIns="0" bIns="0" rtlCol="0">
              <a:spAutoFit/>
            </a:bodyPr>
            <a:lstStyle/>
            <a:p>
              <a:pPr marL="9525">
                <a:spcBef>
                  <a:spcPts val="75"/>
                </a:spcBef>
              </a:pPr>
              <a:r>
                <a:rPr sz="1350" dirty="0">
                  <a:latin typeface="Arial"/>
                  <a:cs typeface="Arial"/>
                </a:rPr>
                <a:t>•</a:t>
              </a:r>
              <a:endParaRPr sz="1350">
                <a:latin typeface="Arial"/>
                <a:cs typeface="Arial"/>
              </a:endParaRPr>
            </a:p>
          </p:txBody>
        </p:sp>
        <p:sp>
          <p:nvSpPr>
            <p:cNvPr id="28" name="object 23">
              <a:extLst>
                <a:ext uri="{FF2B5EF4-FFF2-40B4-BE49-F238E27FC236}">
                  <a16:creationId xmlns:a16="http://schemas.microsoft.com/office/drawing/2014/main" id="{23029247-6E22-46A7-8BE4-467677108453}"/>
                </a:ext>
              </a:extLst>
            </p:cNvPr>
            <p:cNvSpPr/>
            <p:nvPr/>
          </p:nvSpPr>
          <p:spPr>
            <a:xfrm>
              <a:off x="5825465" y="6179089"/>
              <a:ext cx="45720" cy="7620"/>
            </a:xfrm>
            <a:custGeom>
              <a:avLst/>
              <a:gdLst/>
              <a:ahLst/>
              <a:cxnLst/>
              <a:rect l="l" t="t" r="r" b="b"/>
              <a:pathLst>
                <a:path w="60960" h="10160">
                  <a:moveTo>
                    <a:pt x="0" y="10159"/>
                  </a:moveTo>
                  <a:lnTo>
                    <a:pt x="60721" y="10159"/>
                  </a:lnTo>
                  <a:lnTo>
                    <a:pt x="60721" y="0"/>
                  </a:lnTo>
                  <a:lnTo>
                    <a:pt x="0" y="0"/>
                  </a:lnTo>
                  <a:lnTo>
                    <a:pt x="0" y="10159"/>
                  </a:lnTo>
                  <a:close/>
                </a:path>
              </a:pathLst>
            </a:custGeom>
            <a:solidFill>
              <a:srgbClr val="000000"/>
            </a:solidFill>
          </p:spPr>
          <p:txBody>
            <a:bodyPr wrap="square" lIns="0" tIns="0" rIns="0" bIns="0" rtlCol="0"/>
            <a:lstStyle/>
            <a:p>
              <a:endParaRPr sz="1800"/>
            </a:p>
          </p:txBody>
        </p:sp>
        <p:sp>
          <p:nvSpPr>
            <p:cNvPr id="29" name="object 24">
              <a:extLst>
                <a:ext uri="{FF2B5EF4-FFF2-40B4-BE49-F238E27FC236}">
                  <a16:creationId xmlns:a16="http://schemas.microsoft.com/office/drawing/2014/main" id="{7DD8EF1A-FBAF-4AFC-8C06-0E291753873A}"/>
                </a:ext>
              </a:extLst>
            </p:cNvPr>
            <p:cNvSpPr/>
            <p:nvPr/>
          </p:nvSpPr>
          <p:spPr>
            <a:xfrm>
              <a:off x="5862383" y="5686646"/>
              <a:ext cx="0" cy="492443"/>
            </a:xfrm>
            <a:custGeom>
              <a:avLst/>
              <a:gdLst/>
              <a:ahLst/>
              <a:cxnLst/>
              <a:rect l="l" t="t" r="r" b="b"/>
              <a:pathLst>
                <a:path h="656589">
                  <a:moveTo>
                    <a:pt x="0" y="0"/>
                  </a:moveTo>
                  <a:lnTo>
                    <a:pt x="0" y="656589"/>
                  </a:lnTo>
                </a:path>
              </a:pathLst>
            </a:custGeom>
            <a:ln w="22993">
              <a:solidFill>
                <a:srgbClr val="000000"/>
              </a:solidFill>
            </a:ln>
          </p:spPr>
          <p:txBody>
            <a:bodyPr wrap="square" lIns="0" tIns="0" rIns="0" bIns="0" rtlCol="0"/>
            <a:lstStyle/>
            <a:p>
              <a:endParaRPr sz="1800"/>
            </a:p>
          </p:txBody>
        </p:sp>
        <p:sp>
          <p:nvSpPr>
            <p:cNvPr id="30" name="object 25">
              <a:extLst>
                <a:ext uri="{FF2B5EF4-FFF2-40B4-BE49-F238E27FC236}">
                  <a16:creationId xmlns:a16="http://schemas.microsoft.com/office/drawing/2014/main" id="{FAA9A2F0-6DD4-4AB9-B747-5358DB93D685}"/>
                </a:ext>
              </a:extLst>
            </p:cNvPr>
            <p:cNvSpPr/>
            <p:nvPr/>
          </p:nvSpPr>
          <p:spPr>
            <a:xfrm>
              <a:off x="5825465" y="5679027"/>
              <a:ext cx="45720" cy="7620"/>
            </a:xfrm>
            <a:custGeom>
              <a:avLst/>
              <a:gdLst/>
              <a:ahLst/>
              <a:cxnLst/>
              <a:rect l="l" t="t" r="r" b="b"/>
              <a:pathLst>
                <a:path w="60960" h="10160">
                  <a:moveTo>
                    <a:pt x="0" y="10159"/>
                  </a:moveTo>
                  <a:lnTo>
                    <a:pt x="60721" y="10159"/>
                  </a:lnTo>
                  <a:lnTo>
                    <a:pt x="60721" y="0"/>
                  </a:lnTo>
                  <a:lnTo>
                    <a:pt x="0" y="0"/>
                  </a:lnTo>
                  <a:lnTo>
                    <a:pt x="0" y="10159"/>
                  </a:lnTo>
                  <a:close/>
                </a:path>
              </a:pathLst>
            </a:custGeom>
            <a:solidFill>
              <a:srgbClr val="000000"/>
            </a:solidFill>
          </p:spPr>
          <p:txBody>
            <a:bodyPr wrap="square" lIns="0" tIns="0" rIns="0" bIns="0" rtlCol="0"/>
            <a:lstStyle/>
            <a:p>
              <a:endParaRPr sz="1800"/>
            </a:p>
          </p:txBody>
        </p:sp>
        <p:sp>
          <p:nvSpPr>
            <p:cNvPr id="31" name="object 26">
              <a:extLst>
                <a:ext uri="{FF2B5EF4-FFF2-40B4-BE49-F238E27FC236}">
                  <a16:creationId xmlns:a16="http://schemas.microsoft.com/office/drawing/2014/main" id="{FDB1EE21-EDE7-438F-9E90-D099AFD1D2C3}"/>
                </a:ext>
              </a:extLst>
            </p:cNvPr>
            <p:cNvSpPr/>
            <p:nvPr/>
          </p:nvSpPr>
          <p:spPr>
            <a:xfrm>
              <a:off x="4757983" y="6179089"/>
              <a:ext cx="45720" cy="7620"/>
            </a:xfrm>
            <a:custGeom>
              <a:avLst/>
              <a:gdLst/>
              <a:ahLst/>
              <a:cxnLst/>
              <a:rect l="l" t="t" r="r" b="b"/>
              <a:pathLst>
                <a:path w="60960" h="10160">
                  <a:moveTo>
                    <a:pt x="0" y="10159"/>
                  </a:moveTo>
                  <a:lnTo>
                    <a:pt x="60721" y="10159"/>
                  </a:lnTo>
                  <a:lnTo>
                    <a:pt x="60721" y="0"/>
                  </a:lnTo>
                  <a:lnTo>
                    <a:pt x="0" y="0"/>
                  </a:lnTo>
                  <a:lnTo>
                    <a:pt x="0" y="10159"/>
                  </a:lnTo>
                  <a:close/>
                </a:path>
              </a:pathLst>
            </a:custGeom>
            <a:solidFill>
              <a:srgbClr val="000000"/>
            </a:solidFill>
          </p:spPr>
          <p:txBody>
            <a:bodyPr wrap="square" lIns="0" tIns="0" rIns="0" bIns="0" rtlCol="0"/>
            <a:lstStyle/>
            <a:p>
              <a:endParaRPr sz="1800"/>
            </a:p>
          </p:txBody>
        </p:sp>
        <p:sp>
          <p:nvSpPr>
            <p:cNvPr id="32" name="object 27">
              <a:extLst>
                <a:ext uri="{FF2B5EF4-FFF2-40B4-BE49-F238E27FC236}">
                  <a16:creationId xmlns:a16="http://schemas.microsoft.com/office/drawing/2014/main" id="{F9657402-0649-4BF4-A2D1-792564B52280}"/>
                </a:ext>
              </a:extLst>
            </p:cNvPr>
            <p:cNvSpPr/>
            <p:nvPr/>
          </p:nvSpPr>
          <p:spPr>
            <a:xfrm>
              <a:off x="4766606" y="5686646"/>
              <a:ext cx="0" cy="492443"/>
            </a:xfrm>
            <a:custGeom>
              <a:avLst/>
              <a:gdLst/>
              <a:ahLst/>
              <a:cxnLst/>
              <a:rect l="l" t="t" r="r" b="b"/>
              <a:pathLst>
                <a:path h="656589">
                  <a:moveTo>
                    <a:pt x="0" y="0"/>
                  </a:moveTo>
                  <a:lnTo>
                    <a:pt x="0" y="656589"/>
                  </a:lnTo>
                </a:path>
              </a:pathLst>
            </a:custGeom>
            <a:ln w="22993">
              <a:solidFill>
                <a:srgbClr val="000000"/>
              </a:solidFill>
            </a:ln>
          </p:spPr>
          <p:txBody>
            <a:bodyPr wrap="square" lIns="0" tIns="0" rIns="0" bIns="0" rtlCol="0"/>
            <a:lstStyle/>
            <a:p>
              <a:endParaRPr sz="1800"/>
            </a:p>
          </p:txBody>
        </p:sp>
        <p:sp>
          <p:nvSpPr>
            <p:cNvPr id="33" name="object 28">
              <a:extLst>
                <a:ext uri="{FF2B5EF4-FFF2-40B4-BE49-F238E27FC236}">
                  <a16:creationId xmlns:a16="http://schemas.microsoft.com/office/drawing/2014/main" id="{291877F6-F9E6-4568-945C-D73AE6375171}"/>
                </a:ext>
              </a:extLst>
            </p:cNvPr>
            <p:cNvSpPr/>
            <p:nvPr/>
          </p:nvSpPr>
          <p:spPr>
            <a:xfrm>
              <a:off x="4757983" y="5679027"/>
              <a:ext cx="45720" cy="7620"/>
            </a:xfrm>
            <a:custGeom>
              <a:avLst/>
              <a:gdLst/>
              <a:ahLst/>
              <a:cxnLst/>
              <a:rect l="l" t="t" r="r" b="b"/>
              <a:pathLst>
                <a:path w="60960" h="10160">
                  <a:moveTo>
                    <a:pt x="0" y="10159"/>
                  </a:moveTo>
                  <a:lnTo>
                    <a:pt x="60721" y="10159"/>
                  </a:lnTo>
                  <a:lnTo>
                    <a:pt x="60721" y="0"/>
                  </a:lnTo>
                  <a:lnTo>
                    <a:pt x="0" y="0"/>
                  </a:lnTo>
                  <a:lnTo>
                    <a:pt x="0" y="10159"/>
                  </a:lnTo>
                  <a:close/>
                </a:path>
              </a:pathLst>
            </a:custGeom>
            <a:solidFill>
              <a:srgbClr val="000000"/>
            </a:solidFill>
          </p:spPr>
          <p:txBody>
            <a:bodyPr wrap="square" lIns="0" tIns="0" rIns="0" bIns="0" rtlCol="0"/>
            <a:lstStyle/>
            <a:p>
              <a:endParaRPr sz="1800"/>
            </a:p>
          </p:txBody>
        </p:sp>
        <p:sp>
          <p:nvSpPr>
            <p:cNvPr id="34" name="object 29">
              <a:extLst>
                <a:ext uri="{FF2B5EF4-FFF2-40B4-BE49-F238E27FC236}">
                  <a16:creationId xmlns:a16="http://schemas.microsoft.com/office/drawing/2014/main" id="{E69179F2-9471-4261-88C5-D2EEB4A2C6C1}"/>
                </a:ext>
              </a:extLst>
            </p:cNvPr>
            <p:cNvSpPr txBox="1"/>
            <p:nvPr/>
          </p:nvSpPr>
          <p:spPr>
            <a:xfrm>
              <a:off x="3255758" y="5809023"/>
              <a:ext cx="1784985" cy="217367"/>
            </a:xfrm>
            <a:prstGeom prst="rect">
              <a:avLst/>
            </a:prstGeom>
          </p:spPr>
          <p:txBody>
            <a:bodyPr vert="horz" wrap="square" lIns="0" tIns="9525" rIns="0" bIns="0" rtlCol="0">
              <a:spAutoFit/>
            </a:bodyPr>
            <a:lstStyle/>
            <a:p>
              <a:pPr marL="9525">
                <a:spcBef>
                  <a:spcPts val="75"/>
                </a:spcBef>
                <a:tabLst>
                  <a:tab pos="1551146" algn="l"/>
                </a:tabLst>
              </a:pPr>
              <a:r>
                <a:rPr sz="2025" spc="-5" baseline="3086" dirty="0">
                  <a:latin typeface="Calibri"/>
                  <a:cs typeface="Calibri"/>
                </a:rPr>
                <a:t>T</a:t>
              </a:r>
              <a:r>
                <a:rPr sz="2025" spc="5" baseline="3086" dirty="0">
                  <a:latin typeface="Calibri"/>
                  <a:cs typeface="Calibri"/>
                </a:rPr>
                <a:t>h</a:t>
              </a:r>
              <a:r>
                <a:rPr sz="2025" baseline="3086" dirty="0">
                  <a:latin typeface="Calibri"/>
                  <a:cs typeface="Calibri"/>
                </a:rPr>
                <a:t>e</a:t>
              </a:r>
              <a:r>
                <a:rPr sz="2025" spc="5" baseline="3086" dirty="0">
                  <a:latin typeface="Calibri"/>
                  <a:cs typeface="Calibri"/>
                </a:rPr>
                <a:t> </a:t>
              </a:r>
              <a:r>
                <a:rPr sz="2025" spc="-5" baseline="3086" dirty="0">
                  <a:latin typeface="Calibri"/>
                  <a:cs typeface="Calibri"/>
                </a:rPr>
                <a:t>i</a:t>
              </a:r>
              <a:r>
                <a:rPr sz="2025" baseline="3086" dirty="0">
                  <a:latin typeface="Calibri"/>
                  <a:cs typeface="Calibri"/>
                </a:rPr>
                <a:t>n</a:t>
              </a:r>
              <a:r>
                <a:rPr sz="2025" spc="5" baseline="3086" dirty="0">
                  <a:latin typeface="Calibri"/>
                  <a:cs typeface="Calibri"/>
                </a:rPr>
                <a:t>n</a:t>
              </a:r>
              <a:r>
                <a:rPr sz="2025" baseline="3086" dirty="0">
                  <a:latin typeface="Calibri"/>
                  <a:cs typeface="Calibri"/>
                </a:rPr>
                <a:t>er </a:t>
              </a:r>
              <a:r>
                <a:rPr sz="2025" spc="5" baseline="3086" dirty="0">
                  <a:latin typeface="Calibri"/>
                  <a:cs typeface="Calibri"/>
                </a:rPr>
                <a:t>p</a:t>
              </a:r>
              <a:r>
                <a:rPr sz="2025" spc="-39" baseline="3086" dirty="0">
                  <a:latin typeface="Calibri"/>
                  <a:cs typeface="Calibri"/>
                </a:rPr>
                <a:t>r</a:t>
              </a:r>
              <a:r>
                <a:rPr sz="2025" baseline="3086" dirty="0">
                  <a:latin typeface="Calibri"/>
                  <a:cs typeface="Calibri"/>
                </a:rPr>
                <a:t>o</a:t>
              </a:r>
              <a:r>
                <a:rPr sz="2025" spc="5" baseline="3086" dirty="0">
                  <a:latin typeface="Calibri"/>
                  <a:cs typeface="Calibri"/>
                </a:rPr>
                <a:t>du</a:t>
              </a:r>
              <a:r>
                <a:rPr sz="2025" baseline="3086" dirty="0">
                  <a:latin typeface="Calibri"/>
                  <a:cs typeface="Calibri"/>
                </a:rPr>
                <a:t>ct of	</a:t>
              </a:r>
              <a:r>
                <a:rPr sz="1350" spc="4" dirty="0">
                  <a:latin typeface="Cambria Math"/>
                  <a:cs typeface="Cambria Math"/>
                </a:rPr>
                <a:t>−</a:t>
              </a:r>
              <a:r>
                <a:rPr sz="1350" dirty="0">
                  <a:latin typeface="Cambria Math"/>
                  <a:cs typeface="Cambria Math"/>
                </a:rPr>
                <a:t>1</a:t>
              </a:r>
              <a:endParaRPr sz="1350">
                <a:latin typeface="Cambria Math"/>
                <a:cs typeface="Cambria Math"/>
              </a:endParaRPr>
            </a:p>
          </p:txBody>
        </p:sp>
        <p:sp>
          <p:nvSpPr>
            <p:cNvPr id="35" name="object 30">
              <a:extLst>
                <a:ext uri="{FF2B5EF4-FFF2-40B4-BE49-F238E27FC236}">
                  <a16:creationId xmlns:a16="http://schemas.microsoft.com/office/drawing/2014/main" id="{02DC2ABD-B5E6-4BAF-A573-E05425042971}"/>
                </a:ext>
              </a:extLst>
            </p:cNvPr>
            <p:cNvSpPr txBox="1"/>
            <p:nvPr/>
          </p:nvSpPr>
          <p:spPr>
            <a:xfrm>
              <a:off x="3255759" y="4855523"/>
              <a:ext cx="2575559" cy="1381789"/>
            </a:xfrm>
            <a:prstGeom prst="rect">
              <a:avLst/>
            </a:prstGeom>
          </p:spPr>
          <p:txBody>
            <a:bodyPr vert="horz" wrap="square" lIns="0" tIns="9525" rIns="0" bIns="0" rtlCol="0">
              <a:spAutoFit/>
            </a:bodyPr>
            <a:lstStyle/>
            <a:p>
              <a:pPr marL="1615440">
                <a:lnSpc>
                  <a:spcPts val="1601"/>
                </a:lnSpc>
                <a:spcBef>
                  <a:spcPts val="75"/>
                </a:spcBef>
                <a:tabLst>
                  <a:tab pos="1946434" algn="l"/>
                  <a:tab pos="2406015" algn="l"/>
                </a:tabLst>
              </a:pPr>
              <a:r>
                <a:rPr sz="1350" dirty="0">
                  <a:latin typeface="Cambria Math"/>
                  <a:cs typeface="Cambria Math"/>
                </a:rPr>
                <a:t>0	−1	0</a:t>
              </a:r>
              <a:endParaRPr sz="1350">
                <a:latin typeface="Cambria Math"/>
                <a:cs typeface="Cambria Math"/>
              </a:endParaRPr>
            </a:p>
            <a:p>
              <a:pPr marL="9525">
                <a:lnSpc>
                  <a:spcPts val="1583"/>
                </a:lnSpc>
                <a:tabLst>
                  <a:tab pos="1551146" algn="l"/>
                  <a:tab pos="2010728" algn="l"/>
                  <a:tab pos="2341721" algn="l"/>
                </a:tabLst>
              </a:pPr>
              <a:r>
                <a:rPr sz="2025" spc="-5" baseline="3086" dirty="0">
                  <a:latin typeface="Calibri"/>
                  <a:cs typeface="Calibri"/>
                </a:rPr>
                <a:t>T</a:t>
              </a:r>
              <a:r>
                <a:rPr sz="2025" spc="5" baseline="3086" dirty="0">
                  <a:latin typeface="Calibri"/>
                  <a:cs typeface="Calibri"/>
                </a:rPr>
                <a:t>h</a:t>
              </a:r>
              <a:r>
                <a:rPr sz="2025" baseline="3086" dirty="0">
                  <a:latin typeface="Calibri"/>
                  <a:cs typeface="Calibri"/>
                </a:rPr>
                <a:t>e</a:t>
              </a:r>
              <a:r>
                <a:rPr sz="2025" spc="11" baseline="3086" dirty="0">
                  <a:latin typeface="Calibri"/>
                  <a:cs typeface="Calibri"/>
                </a:rPr>
                <a:t> </a:t>
              </a:r>
              <a:r>
                <a:rPr sz="2025" spc="-5" baseline="3086" dirty="0">
                  <a:latin typeface="Calibri"/>
                  <a:cs typeface="Calibri"/>
                </a:rPr>
                <a:t>i</a:t>
              </a:r>
              <a:r>
                <a:rPr sz="2025" baseline="3086" dirty="0">
                  <a:latin typeface="Calibri"/>
                  <a:cs typeface="Calibri"/>
                </a:rPr>
                <a:t>nner p</a:t>
              </a:r>
              <a:r>
                <a:rPr sz="2025" spc="-39" baseline="3086" dirty="0">
                  <a:latin typeface="Calibri"/>
                  <a:cs typeface="Calibri"/>
                </a:rPr>
                <a:t>r</a:t>
              </a:r>
              <a:r>
                <a:rPr sz="2025" baseline="3086" dirty="0">
                  <a:latin typeface="Calibri"/>
                  <a:cs typeface="Calibri"/>
                </a:rPr>
                <a:t>oduct of	</a:t>
              </a:r>
              <a:r>
                <a:rPr sz="1350" spc="4" dirty="0">
                  <a:latin typeface="Cambria Math"/>
                  <a:cs typeface="Cambria Math"/>
                </a:rPr>
                <a:t>−</a:t>
              </a:r>
              <a:r>
                <a:rPr sz="1350" dirty="0">
                  <a:latin typeface="Cambria Math"/>
                  <a:cs typeface="Cambria Math"/>
                </a:rPr>
                <a:t>1	5	</a:t>
              </a:r>
              <a:r>
                <a:rPr sz="1350" spc="4" dirty="0">
                  <a:latin typeface="Cambria Math"/>
                  <a:cs typeface="Cambria Math"/>
                </a:rPr>
                <a:t>−</a:t>
              </a:r>
              <a:r>
                <a:rPr sz="1350" dirty="0">
                  <a:latin typeface="Cambria Math"/>
                  <a:cs typeface="Cambria Math"/>
                </a:rPr>
                <a:t>1</a:t>
              </a:r>
              <a:endParaRPr sz="1350">
                <a:latin typeface="Cambria Math"/>
                <a:cs typeface="Cambria Math"/>
              </a:endParaRPr>
            </a:p>
            <a:p>
              <a:pPr marL="1615440">
                <a:lnSpc>
                  <a:spcPts val="1601"/>
                </a:lnSpc>
                <a:tabLst>
                  <a:tab pos="1946434" algn="l"/>
                  <a:tab pos="2406015" algn="l"/>
                </a:tabLst>
              </a:pPr>
              <a:r>
                <a:rPr sz="1350" dirty="0">
                  <a:latin typeface="Cambria Math"/>
                  <a:cs typeface="Cambria Math"/>
                </a:rPr>
                <a:t>0	−1	0</a:t>
              </a:r>
              <a:endParaRPr sz="1350">
                <a:latin typeface="Cambria Math"/>
                <a:cs typeface="Cambria Math"/>
              </a:endParaRPr>
            </a:p>
            <a:p>
              <a:pPr marL="1615440">
                <a:lnSpc>
                  <a:spcPts val="1601"/>
                </a:lnSpc>
                <a:spcBef>
                  <a:spcPts val="1136"/>
                </a:spcBef>
                <a:tabLst>
                  <a:tab pos="1946434" algn="l"/>
                  <a:tab pos="2406015" algn="l"/>
                </a:tabLst>
              </a:pPr>
              <a:r>
                <a:rPr sz="1350" dirty="0">
                  <a:latin typeface="Cambria Math"/>
                  <a:cs typeface="Cambria Math"/>
                </a:rPr>
                <a:t>0	−1	0</a:t>
              </a:r>
              <a:endParaRPr sz="1350">
                <a:latin typeface="Cambria Math"/>
                <a:cs typeface="Cambria Math"/>
              </a:endParaRPr>
            </a:p>
            <a:p>
              <a:pPr marL="2010728">
                <a:lnSpc>
                  <a:spcPts val="1583"/>
                </a:lnSpc>
                <a:tabLst>
                  <a:tab pos="2341721" algn="l"/>
                </a:tabLst>
              </a:pPr>
              <a:r>
                <a:rPr sz="1350" dirty="0">
                  <a:latin typeface="Cambria Math"/>
                  <a:cs typeface="Cambria Math"/>
                </a:rPr>
                <a:t>5	</a:t>
              </a:r>
              <a:r>
                <a:rPr sz="1350" spc="4" dirty="0">
                  <a:latin typeface="Cambria Math"/>
                  <a:cs typeface="Cambria Math"/>
                </a:rPr>
                <a:t>−</a:t>
              </a:r>
              <a:r>
                <a:rPr sz="1350" dirty="0">
                  <a:latin typeface="Cambria Math"/>
                  <a:cs typeface="Cambria Math"/>
                </a:rPr>
                <a:t>1</a:t>
              </a:r>
              <a:endParaRPr sz="1350">
                <a:latin typeface="Cambria Math"/>
                <a:cs typeface="Cambria Math"/>
              </a:endParaRPr>
            </a:p>
            <a:p>
              <a:pPr marL="1615440">
                <a:lnSpc>
                  <a:spcPts val="1601"/>
                </a:lnSpc>
                <a:tabLst>
                  <a:tab pos="1946434" algn="l"/>
                  <a:tab pos="2406015" algn="l"/>
                </a:tabLst>
              </a:pPr>
              <a:r>
                <a:rPr sz="1350" dirty="0">
                  <a:latin typeface="Cambria Math"/>
                  <a:cs typeface="Cambria Math"/>
                </a:rPr>
                <a:t>0	−1	0</a:t>
              </a:r>
              <a:endParaRPr sz="1350">
                <a:latin typeface="Cambria Math"/>
                <a:cs typeface="Cambria Math"/>
              </a:endParaRPr>
            </a:p>
          </p:txBody>
        </p:sp>
        <p:sp>
          <p:nvSpPr>
            <p:cNvPr id="36" name="object 31">
              <a:extLst>
                <a:ext uri="{FF2B5EF4-FFF2-40B4-BE49-F238E27FC236}">
                  <a16:creationId xmlns:a16="http://schemas.microsoft.com/office/drawing/2014/main" id="{BBBE758E-DE32-48DF-A102-3BEA091B54F3}"/>
                </a:ext>
              </a:extLst>
            </p:cNvPr>
            <p:cNvSpPr txBox="1"/>
            <p:nvPr/>
          </p:nvSpPr>
          <p:spPr>
            <a:xfrm>
              <a:off x="5959144" y="5800832"/>
              <a:ext cx="281940" cy="217367"/>
            </a:xfrm>
            <a:prstGeom prst="rect">
              <a:avLst/>
            </a:prstGeom>
          </p:spPr>
          <p:txBody>
            <a:bodyPr vert="horz" wrap="square" lIns="0" tIns="9525" rIns="0" bIns="0" rtlCol="0">
              <a:spAutoFit/>
            </a:bodyPr>
            <a:lstStyle/>
            <a:p>
              <a:pPr marL="9525">
                <a:spcBef>
                  <a:spcPts val="75"/>
                </a:spcBef>
              </a:pPr>
              <a:r>
                <a:rPr sz="1350" dirty="0">
                  <a:latin typeface="Calibri"/>
                  <a:cs typeface="Calibri"/>
                </a:rPr>
                <a:t>a</a:t>
              </a:r>
              <a:r>
                <a:rPr sz="1350" spc="4" dirty="0">
                  <a:latin typeface="Calibri"/>
                  <a:cs typeface="Calibri"/>
                </a:rPr>
                <a:t>n</a:t>
              </a:r>
              <a:r>
                <a:rPr sz="1350" dirty="0">
                  <a:latin typeface="Calibri"/>
                  <a:cs typeface="Calibri"/>
                </a:rPr>
                <a:t>d</a:t>
              </a:r>
              <a:endParaRPr sz="1350">
                <a:latin typeface="Calibri"/>
                <a:cs typeface="Calibri"/>
              </a:endParaRPr>
            </a:p>
          </p:txBody>
        </p:sp>
        <p:sp>
          <p:nvSpPr>
            <p:cNvPr id="37" name="object 32">
              <a:extLst>
                <a:ext uri="{FF2B5EF4-FFF2-40B4-BE49-F238E27FC236}">
                  <a16:creationId xmlns:a16="http://schemas.microsoft.com/office/drawing/2014/main" id="{DC18394C-B0D3-4305-9558-E6CCB7017F6E}"/>
                </a:ext>
              </a:extLst>
            </p:cNvPr>
            <p:cNvSpPr/>
            <p:nvPr/>
          </p:nvSpPr>
          <p:spPr>
            <a:xfrm>
              <a:off x="7404091" y="6179089"/>
              <a:ext cx="45720" cy="7620"/>
            </a:xfrm>
            <a:custGeom>
              <a:avLst/>
              <a:gdLst/>
              <a:ahLst/>
              <a:cxnLst/>
              <a:rect l="l" t="t" r="r" b="b"/>
              <a:pathLst>
                <a:path w="60959" h="10160">
                  <a:moveTo>
                    <a:pt x="0" y="10159"/>
                  </a:moveTo>
                  <a:lnTo>
                    <a:pt x="60721" y="10159"/>
                  </a:lnTo>
                  <a:lnTo>
                    <a:pt x="60721" y="0"/>
                  </a:lnTo>
                  <a:lnTo>
                    <a:pt x="0" y="0"/>
                  </a:lnTo>
                  <a:lnTo>
                    <a:pt x="0" y="10159"/>
                  </a:lnTo>
                  <a:close/>
                </a:path>
              </a:pathLst>
            </a:custGeom>
            <a:solidFill>
              <a:srgbClr val="000000"/>
            </a:solidFill>
          </p:spPr>
          <p:txBody>
            <a:bodyPr wrap="square" lIns="0" tIns="0" rIns="0" bIns="0" rtlCol="0"/>
            <a:lstStyle/>
            <a:p>
              <a:endParaRPr sz="1800"/>
            </a:p>
          </p:txBody>
        </p:sp>
        <p:sp>
          <p:nvSpPr>
            <p:cNvPr id="38" name="object 33">
              <a:extLst>
                <a:ext uri="{FF2B5EF4-FFF2-40B4-BE49-F238E27FC236}">
                  <a16:creationId xmlns:a16="http://schemas.microsoft.com/office/drawing/2014/main" id="{592AEEAD-E60E-492F-9DFB-91EE47B5C010}"/>
                </a:ext>
              </a:extLst>
            </p:cNvPr>
            <p:cNvSpPr/>
            <p:nvPr/>
          </p:nvSpPr>
          <p:spPr>
            <a:xfrm>
              <a:off x="7441010" y="5686646"/>
              <a:ext cx="0" cy="492443"/>
            </a:xfrm>
            <a:custGeom>
              <a:avLst/>
              <a:gdLst/>
              <a:ahLst/>
              <a:cxnLst/>
              <a:rect l="l" t="t" r="r" b="b"/>
              <a:pathLst>
                <a:path h="656589">
                  <a:moveTo>
                    <a:pt x="0" y="0"/>
                  </a:moveTo>
                  <a:lnTo>
                    <a:pt x="0" y="656589"/>
                  </a:lnTo>
                </a:path>
              </a:pathLst>
            </a:custGeom>
            <a:ln w="22993">
              <a:solidFill>
                <a:srgbClr val="000000"/>
              </a:solidFill>
            </a:ln>
          </p:spPr>
          <p:txBody>
            <a:bodyPr wrap="square" lIns="0" tIns="0" rIns="0" bIns="0" rtlCol="0"/>
            <a:lstStyle/>
            <a:p>
              <a:endParaRPr sz="1800"/>
            </a:p>
          </p:txBody>
        </p:sp>
        <p:sp>
          <p:nvSpPr>
            <p:cNvPr id="39" name="object 34">
              <a:extLst>
                <a:ext uri="{FF2B5EF4-FFF2-40B4-BE49-F238E27FC236}">
                  <a16:creationId xmlns:a16="http://schemas.microsoft.com/office/drawing/2014/main" id="{A7F04E07-F515-43F0-ADFC-CC684F24DD42}"/>
                </a:ext>
              </a:extLst>
            </p:cNvPr>
            <p:cNvSpPr/>
            <p:nvPr/>
          </p:nvSpPr>
          <p:spPr>
            <a:xfrm>
              <a:off x="7404091" y="5679027"/>
              <a:ext cx="45720" cy="7620"/>
            </a:xfrm>
            <a:custGeom>
              <a:avLst/>
              <a:gdLst/>
              <a:ahLst/>
              <a:cxnLst/>
              <a:rect l="l" t="t" r="r" b="b"/>
              <a:pathLst>
                <a:path w="60959" h="10160">
                  <a:moveTo>
                    <a:pt x="0" y="10159"/>
                  </a:moveTo>
                  <a:lnTo>
                    <a:pt x="60721" y="10159"/>
                  </a:lnTo>
                  <a:lnTo>
                    <a:pt x="60721" y="0"/>
                  </a:lnTo>
                  <a:lnTo>
                    <a:pt x="0" y="0"/>
                  </a:lnTo>
                  <a:lnTo>
                    <a:pt x="0" y="10159"/>
                  </a:lnTo>
                  <a:close/>
                </a:path>
              </a:pathLst>
            </a:custGeom>
            <a:solidFill>
              <a:srgbClr val="000000"/>
            </a:solidFill>
          </p:spPr>
          <p:txBody>
            <a:bodyPr wrap="square" lIns="0" tIns="0" rIns="0" bIns="0" rtlCol="0"/>
            <a:lstStyle/>
            <a:p>
              <a:endParaRPr sz="1800"/>
            </a:p>
          </p:txBody>
        </p:sp>
        <p:sp>
          <p:nvSpPr>
            <p:cNvPr id="40" name="object 35">
              <a:extLst>
                <a:ext uri="{FF2B5EF4-FFF2-40B4-BE49-F238E27FC236}">
                  <a16:creationId xmlns:a16="http://schemas.microsoft.com/office/drawing/2014/main" id="{63A3C530-56DF-4F5E-8133-BF296BB1FE2F}"/>
                </a:ext>
              </a:extLst>
            </p:cNvPr>
            <p:cNvSpPr/>
            <p:nvPr/>
          </p:nvSpPr>
          <p:spPr>
            <a:xfrm>
              <a:off x="6329465" y="6179089"/>
              <a:ext cx="45720" cy="7620"/>
            </a:xfrm>
            <a:custGeom>
              <a:avLst/>
              <a:gdLst/>
              <a:ahLst/>
              <a:cxnLst/>
              <a:rect l="l" t="t" r="r" b="b"/>
              <a:pathLst>
                <a:path w="60959" h="10160">
                  <a:moveTo>
                    <a:pt x="0" y="10159"/>
                  </a:moveTo>
                  <a:lnTo>
                    <a:pt x="60721" y="10159"/>
                  </a:lnTo>
                  <a:lnTo>
                    <a:pt x="60721" y="0"/>
                  </a:lnTo>
                  <a:lnTo>
                    <a:pt x="0" y="0"/>
                  </a:lnTo>
                  <a:lnTo>
                    <a:pt x="0" y="10159"/>
                  </a:lnTo>
                  <a:close/>
                </a:path>
              </a:pathLst>
            </a:custGeom>
            <a:solidFill>
              <a:srgbClr val="000000"/>
            </a:solidFill>
          </p:spPr>
          <p:txBody>
            <a:bodyPr wrap="square" lIns="0" tIns="0" rIns="0" bIns="0" rtlCol="0"/>
            <a:lstStyle/>
            <a:p>
              <a:endParaRPr sz="1800"/>
            </a:p>
          </p:txBody>
        </p:sp>
        <p:sp>
          <p:nvSpPr>
            <p:cNvPr id="41" name="object 36">
              <a:extLst>
                <a:ext uri="{FF2B5EF4-FFF2-40B4-BE49-F238E27FC236}">
                  <a16:creationId xmlns:a16="http://schemas.microsoft.com/office/drawing/2014/main" id="{1BFBA123-4A7F-4EB9-91AD-2AA03D13881A}"/>
                </a:ext>
              </a:extLst>
            </p:cNvPr>
            <p:cNvSpPr/>
            <p:nvPr/>
          </p:nvSpPr>
          <p:spPr>
            <a:xfrm>
              <a:off x="6338087" y="5686646"/>
              <a:ext cx="0" cy="492443"/>
            </a:xfrm>
            <a:custGeom>
              <a:avLst/>
              <a:gdLst/>
              <a:ahLst/>
              <a:cxnLst/>
              <a:rect l="l" t="t" r="r" b="b"/>
              <a:pathLst>
                <a:path h="656589">
                  <a:moveTo>
                    <a:pt x="0" y="0"/>
                  </a:moveTo>
                  <a:lnTo>
                    <a:pt x="0" y="656589"/>
                  </a:lnTo>
                </a:path>
              </a:pathLst>
            </a:custGeom>
            <a:ln w="22993">
              <a:solidFill>
                <a:srgbClr val="000000"/>
              </a:solidFill>
            </a:ln>
          </p:spPr>
          <p:txBody>
            <a:bodyPr wrap="square" lIns="0" tIns="0" rIns="0" bIns="0" rtlCol="0"/>
            <a:lstStyle/>
            <a:p>
              <a:endParaRPr sz="1800"/>
            </a:p>
          </p:txBody>
        </p:sp>
        <p:sp>
          <p:nvSpPr>
            <p:cNvPr id="42" name="object 37">
              <a:extLst>
                <a:ext uri="{FF2B5EF4-FFF2-40B4-BE49-F238E27FC236}">
                  <a16:creationId xmlns:a16="http://schemas.microsoft.com/office/drawing/2014/main" id="{47274468-2153-45C2-9CD6-8AD531884F7A}"/>
                </a:ext>
              </a:extLst>
            </p:cNvPr>
            <p:cNvSpPr/>
            <p:nvPr/>
          </p:nvSpPr>
          <p:spPr>
            <a:xfrm>
              <a:off x="6329465" y="5679027"/>
              <a:ext cx="45720" cy="7620"/>
            </a:xfrm>
            <a:custGeom>
              <a:avLst/>
              <a:gdLst/>
              <a:ahLst/>
              <a:cxnLst/>
              <a:rect l="l" t="t" r="r" b="b"/>
              <a:pathLst>
                <a:path w="60959" h="10160">
                  <a:moveTo>
                    <a:pt x="0" y="10159"/>
                  </a:moveTo>
                  <a:lnTo>
                    <a:pt x="60721" y="10159"/>
                  </a:lnTo>
                  <a:lnTo>
                    <a:pt x="60721" y="0"/>
                  </a:lnTo>
                  <a:lnTo>
                    <a:pt x="0" y="0"/>
                  </a:lnTo>
                  <a:lnTo>
                    <a:pt x="0" y="10159"/>
                  </a:lnTo>
                  <a:close/>
                </a:path>
              </a:pathLst>
            </a:custGeom>
            <a:solidFill>
              <a:srgbClr val="000000"/>
            </a:solidFill>
          </p:spPr>
          <p:txBody>
            <a:bodyPr wrap="square" lIns="0" tIns="0" rIns="0" bIns="0" rtlCol="0"/>
            <a:lstStyle/>
            <a:p>
              <a:endParaRPr sz="1800"/>
            </a:p>
          </p:txBody>
        </p:sp>
        <p:sp>
          <p:nvSpPr>
            <p:cNvPr id="43" name="object 38">
              <a:extLst>
                <a:ext uri="{FF2B5EF4-FFF2-40B4-BE49-F238E27FC236}">
                  <a16:creationId xmlns:a16="http://schemas.microsoft.com/office/drawing/2014/main" id="{087AA80E-CD33-40D7-9848-E5B3DC5BE69F}"/>
                </a:ext>
              </a:extLst>
            </p:cNvPr>
            <p:cNvSpPr txBox="1"/>
            <p:nvPr/>
          </p:nvSpPr>
          <p:spPr>
            <a:xfrm>
              <a:off x="6369242" y="4855523"/>
              <a:ext cx="1553528" cy="1381789"/>
            </a:xfrm>
            <a:prstGeom prst="rect">
              <a:avLst/>
            </a:prstGeom>
          </p:spPr>
          <p:txBody>
            <a:bodyPr vert="horz" wrap="square" lIns="0" tIns="9525" rIns="0" bIns="0" rtlCol="0">
              <a:spAutoFit/>
            </a:bodyPr>
            <a:lstStyle/>
            <a:p>
              <a:pPr marL="9525">
                <a:lnSpc>
                  <a:spcPts val="1601"/>
                </a:lnSpc>
                <a:spcBef>
                  <a:spcPts val="75"/>
                </a:spcBef>
                <a:tabLst>
                  <a:tab pos="406718" algn="l"/>
                  <a:tab pos="804386" algn="l"/>
                </a:tabLst>
              </a:pPr>
              <a:r>
                <a:rPr sz="1350" dirty="0">
                  <a:latin typeface="Cambria Math"/>
                  <a:cs typeface="Cambria Math"/>
                </a:rPr>
                <a:t>0.1	0.1	0.1</a:t>
              </a:r>
            </a:p>
            <a:p>
              <a:pPr marL="9525">
                <a:lnSpc>
                  <a:spcPts val="1583"/>
                </a:lnSpc>
                <a:tabLst>
                  <a:tab pos="406718" algn="l"/>
                  <a:tab pos="804386" algn="l"/>
                  <a:tab pos="1138714" algn="l"/>
                </a:tabLst>
              </a:pPr>
              <a:r>
                <a:rPr sz="1350" dirty="0">
                  <a:latin typeface="Cambria Math"/>
                  <a:cs typeface="Cambria Math"/>
                </a:rPr>
                <a:t>0.1	</a:t>
              </a:r>
              <a:r>
                <a:rPr sz="1350" dirty="0">
                  <a:solidFill>
                    <a:srgbClr val="FF0000"/>
                  </a:solidFill>
                  <a:latin typeface="Cambria Math"/>
                  <a:cs typeface="Cambria Math"/>
                </a:rPr>
                <a:t>0.1	</a:t>
              </a:r>
              <a:r>
                <a:rPr sz="1350" dirty="0">
                  <a:latin typeface="Cambria Math"/>
                  <a:cs typeface="Cambria Math"/>
                </a:rPr>
                <a:t>0.1	</a:t>
              </a:r>
              <a:r>
                <a:rPr sz="2025" spc="-5" baseline="3086" dirty="0">
                  <a:latin typeface="Calibri"/>
                  <a:cs typeface="Calibri"/>
                </a:rPr>
                <a:t>is</a:t>
              </a:r>
              <a:r>
                <a:rPr sz="2025" spc="-78" baseline="3086" dirty="0">
                  <a:latin typeface="Calibri"/>
                  <a:cs typeface="Calibri"/>
                </a:rPr>
                <a:t> </a:t>
              </a:r>
              <a:r>
                <a:rPr sz="2025" spc="-5" baseline="3086" dirty="0">
                  <a:solidFill>
                    <a:srgbClr val="FF0000"/>
                  </a:solidFill>
                  <a:latin typeface="Calibri"/>
                  <a:cs typeface="Calibri"/>
                </a:rPr>
                <a:t>0.1</a:t>
              </a:r>
              <a:r>
                <a:rPr sz="2025" spc="-5" baseline="3086" dirty="0">
                  <a:latin typeface="Calibri"/>
                  <a:cs typeface="Calibri"/>
                </a:rPr>
                <a:t>.</a:t>
              </a:r>
              <a:endParaRPr sz="2025" baseline="3086" dirty="0">
                <a:latin typeface="Calibri"/>
                <a:cs typeface="Calibri"/>
              </a:endParaRPr>
            </a:p>
            <a:p>
              <a:pPr marL="9525">
                <a:lnSpc>
                  <a:spcPts val="1601"/>
                </a:lnSpc>
                <a:tabLst>
                  <a:tab pos="406718" algn="l"/>
                  <a:tab pos="804386" algn="l"/>
                </a:tabLst>
              </a:pPr>
              <a:r>
                <a:rPr sz="1350" dirty="0">
                  <a:latin typeface="Cambria Math"/>
                  <a:cs typeface="Cambria Math"/>
                </a:rPr>
                <a:t>0.1	0.1	0.1</a:t>
              </a:r>
            </a:p>
            <a:p>
              <a:pPr marL="9525">
                <a:lnSpc>
                  <a:spcPts val="1601"/>
                </a:lnSpc>
                <a:spcBef>
                  <a:spcPts val="1136"/>
                </a:spcBef>
                <a:tabLst>
                  <a:tab pos="406718" algn="l"/>
                  <a:tab pos="804386" algn="l"/>
                </a:tabLst>
              </a:pPr>
              <a:r>
                <a:rPr sz="1350" dirty="0">
                  <a:latin typeface="Cambria Math"/>
                  <a:cs typeface="Cambria Math"/>
                </a:rPr>
                <a:t>0.1	0.1	0.1</a:t>
              </a:r>
            </a:p>
            <a:p>
              <a:pPr marL="9525">
                <a:lnSpc>
                  <a:spcPts val="1583"/>
                </a:lnSpc>
                <a:tabLst>
                  <a:tab pos="406718" algn="l"/>
                  <a:tab pos="804386" algn="l"/>
                  <a:tab pos="1138714" algn="l"/>
                </a:tabLst>
              </a:pPr>
              <a:r>
                <a:rPr sz="1350" dirty="0">
                  <a:latin typeface="Cambria Math"/>
                  <a:cs typeface="Cambria Math"/>
                </a:rPr>
                <a:t>0.1	</a:t>
              </a:r>
              <a:r>
                <a:rPr sz="1350" dirty="0">
                  <a:solidFill>
                    <a:srgbClr val="FF0000"/>
                  </a:solidFill>
                  <a:latin typeface="Cambria Math"/>
                  <a:cs typeface="Cambria Math"/>
                </a:rPr>
                <a:t>0.2	</a:t>
              </a:r>
              <a:r>
                <a:rPr sz="1350" dirty="0">
                  <a:latin typeface="Cambria Math"/>
                  <a:cs typeface="Cambria Math"/>
                </a:rPr>
                <a:t>0.1	</a:t>
              </a:r>
              <a:r>
                <a:rPr sz="2025" spc="-5" baseline="3086" dirty="0">
                  <a:latin typeface="Calibri"/>
                  <a:cs typeface="Calibri"/>
                </a:rPr>
                <a:t>is</a:t>
              </a:r>
              <a:r>
                <a:rPr sz="2025" spc="-78" baseline="3086" dirty="0">
                  <a:latin typeface="Calibri"/>
                  <a:cs typeface="Calibri"/>
                </a:rPr>
                <a:t> </a:t>
              </a:r>
              <a:r>
                <a:rPr sz="2025" spc="-5" baseline="3086" dirty="0">
                  <a:solidFill>
                    <a:srgbClr val="FF0000"/>
                  </a:solidFill>
                  <a:latin typeface="Calibri"/>
                  <a:cs typeface="Calibri"/>
                </a:rPr>
                <a:t>0.6</a:t>
              </a:r>
              <a:r>
                <a:rPr sz="2025" spc="-5" baseline="3086" dirty="0">
                  <a:latin typeface="Calibri"/>
                  <a:cs typeface="Calibri"/>
                </a:rPr>
                <a:t>.</a:t>
              </a:r>
              <a:endParaRPr sz="2025" baseline="3086" dirty="0">
                <a:latin typeface="Calibri"/>
                <a:cs typeface="Calibri"/>
              </a:endParaRPr>
            </a:p>
            <a:p>
              <a:pPr marL="9525">
                <a:lnSpc>
                  <a:spcPts val="1601"/>
                </a:lnSpc>
                <a:tabLst>
                  <a:tab pos="406718" algn="l"/>
                  <a:tab pos="804386" algn="l"/>
                </a:tabLst>
              </a:pPr>
              <a:r>
                <a:rPr sz="1350" dirty="0">
                  <a:latin typeface="Cambria Math"/>
                  <a:cs typeface="Cambria Math"/>
                </a:rPr>
                <a:t>0.1	0.1	0.1</a:t>
              </a:r>
            </a:p>
          </p:txBody>
        </p:sp>
      </p:grpSp>
      <p:sp>
        <p:nvSpPr>
          <p:cNvPr id="44" name="Examples"/>
          <p:cNvSpPr txBox="1">
            <a:spLocks noGrp="1"/>
          </p:cNvSpPr>
          <p:nvPr>
            <p:ph type="title"/>
          </p:nvPr>
        </p:nvSpPr>
        <p:spPr>
          <a:xfrm>
            <a:off x="685800" y="381000"/>
            <a:ext cx="7772400" cy="762000"/>
          </a:xfrm>
          <a:prstGeom prst="rect">
            <a:avLst/>
          </a:prstGeom>
        </p:spPr>
        <p:txBody>
          <a:bodyPr/>
          <a:lstStyle/>
          <a:p>
            <a:r>
              <a:rPr lang="en-US" altLang="zh-CN" dirty="0">
                <a:solidFill>
                  <a:srgbClr val="00B050"/>
                </a:solidFill>
              </a:rPr>
              <a:t>5</a:t>
            </a:r>
            <a:r>
              <a:rPr lang="zh-CN" altLang="en-US" dirty="0">
                <a:solidFill>
                  <a:srgbClr val="00B050"/>
                </a:solidFill>
              </a:rPr>
              <a:t>、卷积核的作用</a:t>
            </a:r>
            <a:endParaRPr dirty="0">
              <a:solidFill>
                <a:srgbClr val="00B050"/>
              </a:solidFill>
            </a:endParaRPr>
          </a:p>
        </p:txBody>
      </p:sp>
    </p:spTree>
    <p:extLst>
      <p:ext uri="{BB962C8B-B14F-4D97-AF65-F5344CB8AC3E}">
        <p14:creationId xmlns:p14="http://schemas.microsoft.com/office/powerpoint/2010/main" val="23384209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B515C795-3A1C-4C03-BE09-4E6DAD97C188}"/>
              </a:ext>
            </a:extLst>
          </p:cNvPr>
          <p:cNvPicPr>
            <a:picLocks noChangeAspect="1"/>
          </p:cNvPicPr>
          <p:nvPr/>
        </p:nvPicPr>
        <p:blipFill>
          <a:blip r:embed="rId3"/>
          <a:stretch>
            <a:fillRect/>
          </a:stretch>
        </p:blipFill>
        <p:spPr>
          <a:xfrm>
            <a:off x="1115616" y="2060848"/>
            <a:ext cx="7205811" cy="3537249"/>
          </a:xfrm>
          <a:prstGeom prst="rect">
            <a:avLst/>
          </a:prstGeom>
        </p:spPr>
      </p:pic>
      <p:sp>
        <p:nvSpPr>
          <p:cNvPr id="3" name="内容占位符 2">
            <a:extLst>
              <a:ext uri="{FF2B5EF4-FFF2-40B4-BE49-F238E27FC236}">
                <a16:creationId xmlns:a16="http://schemas.microsoft.com/office/drawing/2014/main" id="{5899FC12-5B62-42ED-80A4-49BB5EA51BE5}"/>
              </a:ext>
            </a:extLst>
          </p:cNvPr>
          <p:cNvSpPr>
            <a:spLocks noGrp="1"/>
          </p:cNvSpPr>
          <p:nvPr>
            <p:ph idx="1"/>
          </p:nvPr>
        </p:nvSpPr>
        <p:spPr/>
        <p:txBody>
          <a:bodyPr/>
          <a:lstStyle/>
          <a:p>
            <a:r>
              <a:rPr lang="zh-CN" altLang="en-US" dirty="0"/>
              <a:t>在应用中一幅图会有很多特征图，</a:t>
            </a:r>
            <a:r>
              <a:rPr lang="en-US" altLang="zh-CN" dirty="0" err="1"/>
              <a:t>cnn</a:t>
            </a:r>
            <a:r>
              <a:rPr lang="zh-CN" altLang="en-US" dirty="0"/>
              <a:t>可用多个卷积核分别检测不同的特征（</a:t>
            </a:r>
            <a:r>
              <a:rPr lang="en-US" altLang="zh-CN" dirty="0" err="1"/>
              <a:t>cnn</a:t>
            </a:r>
            <a:r>
              <a:rPr lang="zh-CN" altLang="en-US" dirty="0"/>
              <a:t>模型通常有多个卷积核）。</a:t>
            </a:r>
            <a:endParaRPr lang="en-US" altLang="zh-CN" dirty="0"/>
          </a:p>
        </p:txBody>
      </p:sp>
      <p:sp>
        <p:nvSpPr>
          <p:cNvPr id="6" name="文本框 5">
            <a:extLst>
              <a:ext uri="{FF2B5EF4-FFF2-40B4-BE49-F238E27FC236}">
                <a16:creationId xmlns:a16="http://schemas.microsoft.com/office/drawing/2014/main" id="{C0C5FBF3-EAF6-4CB1-81BE-64E240BA5924}"/>
              </a:ext>
            </a:extLst>
          </p:cNvPr>
          <p:cNvSpPr txBox="1"/>
          <p:nvPr/>
        </p:nvSpPr>
        <p:spPr>
          <a:xfrm>
            <a:off x="685800" y="5598097"/>
            <a:ext cx="7772400" cy="1200329"/>
          </a:xfrm>
          <a:prstGeom prst="rect">
            <a:avLst/>
          </a:prstGeom>
          <a:noFill/>
        </p:spPr>
        <p:txBody>
          <a:bodyPr wrap="square" rtlCol="0">
            <a:spAutoFit/>
          </a:bodyPr>
          <a:lstStyle/>
          <a:p>
            <a:pPr marL="342900" indent="-342900">
              <a:buFont typeface="Arial" panose="020B0604020202020204" pitchFamily="34" charset="0"/>
              <a:buChar char="•"/>
            </a:pPr>
            <a:r>
              <a:rPr lang="zh-CN" altLang="en-US" dirty="0" smtClean="0"/>
              <a:t>要获取上图</a:t>
            </a:r>
            <a:r>
              <a:rPr lang="en-US" altLang="zh-CN" dirty="0" smtClean="0"/>
              <a:t>3</a:t>
            </a:r>
            <a:r>
              <a:rPr lang="zh-CN" altLang="en-US" dirty="0"/>
              <a:t>个特征（眼睛、耳朵、鼻子），每个特征</a:t>
            </a:r>
            <a:r>
              <a:rPr lang="zh-CN" altLang="en-US" dirty="0" smtClean="0"/>
              <a:t>图对应</a:t>
            </a:r>
            <a:r>
              <a:rPr lang="en-US" altLang="zh-CN" dirty="0" smtClean="0"/>
              <a:t>5x5</a:t>
            </a:r>
            <a:r>
              <a:rPr lang="zh-CN" altLang="en-US" dirty="0"/>
              <a:t>的核矩阵和</a:t>
            </a:r>
            <a:r>
              <a:rPr lang="en-US" altLang="zh-CN" dirty="0"/>
              <a:t>1</a:t>
            </a:r>
            <a:r>
              <a:rPr lang="zh-CN" altLang="en-US" dirty="0"/>
              <a:t>个偏倚，可用来识别不同特征。</a:t>
            </a:r>
          </a:p>
        </p:txBody>
      </p:sp>
      <p:sp>
        <p:nvSpPr>
          <p:cNvPr id="7" name="Examples"/>
          <p:cNvSpPr txBox="1">
            <a:spLocks noGrp="1"/>
          </p:cNvSpPr>
          <p:nvPr>
            <p:ph type="title"/>
          </p:nvPr>
        </p:nvSpPr>
        <p:spPr>
          <a:xfrm>
            <a:off x="685800" y="381000"/>
            <a:ext cx="7772400" cy="762000"/>
          </a:xfrm>
          <a:prstGeom prst="rect">
            <a:avLst/>
          </a:prstGeom>
        </p:spPr>
        <p:txBody>
          <a:bodyPr/>
          <a:lstStyle/>
          <a:p>
            <a:r>
              <a:rPr lang="en-US" altLang="zh-CN" dirty="0">
                <a:solidFill>
                  <a:srgbClr val="00B050"/>
                </a:solidFill>
              </a:rPr>
              <a:t>5</a:t>
            </a:r>
            <a:r>
              <a:rPr lang="zh-CN" altLang="en-US" dirty="0">
                <a:solidFill>
                  <a:srgbClr val="00B050"/>
                </a:solidFill>
              </a:rPr>
              <a:t>、卷积核的作用</a:t>
            </a:r>
            <a:endParaRPr dirty="0">
              <a:solidFill>
                <a:srgbClr val="00B050"/>
              </a:solidFill>
            </a:endParaRPr>
          </a:p>
        </p:txBody>
      </p:sp>
      <p:pic>
        <p:nvPicPr>
          <p:cNvPr id="8" name="图片 7"/>
          <p:cNvPicPr>
            <a:picLocks noChangeAspect="1"/>
          </p:cNvPicPr>
          <p:nvPr/>
        </p:nvPicPr>
        <p:blipFill>
          <a:blip r:embed="rId4"/>
          <a:stretch>
            <a:fillRect/>
          </a:stretch>
        </p:blipFill>
        <p:spPr>
          <a:xfrm>
            <a:off x="1475656" y="2780928"/>
            <a:ext cx="2365854" cy="2365854"/>
          </a:xfrm>
          <a:prstGeom prst="rect">
            <a:avLst/>
          </a:prstGeom>
        </p:spPr>
      </p:pic>
      <p:pic>
        <p:nvPicPr>
          <p:cNvPr id="10" name="图片 9"/>
          <p:cNvPicPr>
            <a:picLocks noChangeAspect="1"/>
          </p:cNvPicPr>
          <p:nvPr/>
        </p:nvPicPr>
        <p:blipFill>
          <a:blip r:embed="rId5"/>
          <a:stretch>
            <a:fillRect/>
          </a:stretch>
        </p:blipFill>
        <p:spPr>
          <a:xfrm>
            <a:off x="5364088" y="2638271"/>
            <a:ext cx="2274111" cy="2302897"/>
          </a:xfrm>
          <a:prstGeom prst="rect">
            <a:avLst/>
          </a:prstGeom>
        </p:spPr>
      </p:pic>
    </p:spTree>
    <p:extLst>
      <p:ext uri="{BB962C8B-B14F-4D97-AF65-F5344CB8AC3E}">
        <p14:creationId xmlns:p14="http://schemas.microsoft.com/office/powerpoint/2010/main" val="308678375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39552" y="1340768"/>
            <a:ext cx="8064896" cy="738664"/>
          </a:xfrm>
          <a:prstGeom prst="rect">
            <a:avLst/>
          </a:prstGeom>
          <a:noFill/>
        </p:spPr>
        <p:txBody>
          <a:bodyPr wrap="square" rtlCol="0">
            <a:spAutoFit/>
          </a:bodyPr>
          <a:lstStyle/>
          <a:p>
            <a:pPr>
              <a:lnSpc>
                <a:spcPct val="150000"/>
              </a:lnSpc>
            </a:pPr>
            <a:r>
              <a:rPr lang="zh-CN" altLang="en-US" sz="2800" dirty="0">
                <a:solidFill>
                  <a:srgbClr val="FF0000"/>
                </a:solidFill>
              </a:rPr>
              <a:t>向量内积的应用</a:t>
            </a:r>
            <a:r>
              <a:rPr lang="en-US" altLang="zh-CN" sz="2800" dirty="0">
                <a:solidFill>
                  <a:srgbClr val="FF0000"/>
                </a:solidFill>
                <a:latin typeface="Arial Black" panose="020B0A04020102020204" pitchFamily="34" charset="0"/>
              </a:rPr>
              <a:t>—</a:t>
            </a:r>
            <a:r>
              <a:rPr lang="zh-CN" altLang="en-US" sz="2800" dirty="0">
                <a:solidFill>
                  <a:srgbClr val="FF0000"/>
                </a:solidFill>
                <a:latin typeface="Arial Black" panose="020B0A04020102020204" pitchFamily="34" charset="0"/>
              </a:rPr>
              <a:t>向量</a:t>
            </a:r>
            <a:r>
              <a:rPr lang="zh-CN" altLang="en-US" sz="2800" dirty="0">
                <a:solidFill>
                  <a:srgbClr val="FF0000"/>
                </a:solidFill>
              </a:rPr>
              <a:t>卷积中的内积计算示例：</a:t>
            </a:r>
            <a:endParaRPr lang="en-US" altLang="zh-CN" dirty="0">
              <a:solidFill>
                <a:srgbClr val="FF0000"/>
              </a:solidFill>
            </a:endParaRPr>
          </a:p>
        </p:txBody>
      </p:sp>
      <p:sp>
        <p:nvSpPr>
          <p:cNvPr id="5" name="Rectangle 2"/>
          <p:cNvSpPr>
            <a:spLocks noGrp="1" noChangeArrowheads="1"/>
          </p:cNvSpPr>
          <p:nvPr>
            <p:ph type="title"/>
          </p:nvPr>
        </p:nvSpPr>
        <p:spPr>
          <a:xfrm>
            <a:off x="0" y="404813"/>
            <a:ext cx="7772400" cy="762000"/>
          </a:xfrm>
        </p:spPr>
        <p:txBody>
          <a:bodyPr/>
          <a:lstStyle/>
          <a:p>
            <a:pPr algn="l"/>
            <a:r>
              <a:rPr lang="zh-CN" altLang="en-US" dirty="0">
                <a:solidFill>
                  <a:srgbClr val="FF0000"/>
                </a:solidFill>
                <a:latin typeface="黑体" panose="02010609060101010101" pitchFamily="49" charset="-122"/>
                <a:ea typeface="黑体" panose="02010609060101010101" pitchFamily="49" charset="-122"/>
              </a:rPr>
              <a:t> 卷积神经网络</a:t>
            </a:r>
            <a:r>
              <a:rPr lang="en-US" altLang="zh-CN" dirty="0">
                <a:solidFill>
                  <a:srgbClr val="FF0000"/>
                </a:solidFill>
                <a:latin typeface="Arial Black" panose="020B0A04020102020204" pitchFamily="34" charset="0"/>
              </a:rPr>
              <a:t>—CNN</a:t>
            </a:r>
            <a:endParaRPr lang="zh-CN" altLang="en-US" sz="4000" b="1" dirty="0">
              <a:solidFill>
                <a:srgbClr val="FF0000"/>
              </a:solidFill>
              <a:ea typeface="隶书" panose="02010509060101010101" pitchFamily="49" charset="-122"/>
            </a:endParaRPr>
          </a:p>
        </p:txBody>
      </p:sp>
      <p:grpSp>
        <p:nvGrpSpPr>
          <p:cNvPr id="8" name="组合 7"/>
          <p:cNvGrpSpPr/>
          <p:nvPr/>
        </p:nvGrpSpPr>
        <p:grpSpPr>
          <a:xfrm>
            <a:off x="112238" y="2708920"/>
            <a:ext cx="8780242" cy="3038694"/>
            <a:chOff x="112238" y="2708920"/>
            <a:chExt cx="8780242" cy="3038694"/>
          </a:xfrm>
        </p:grpSpPr>
        <p:pic>
          <p:nvPicPr>
            <p:cNvPr id="1026" name="Picture 2" descr="preview"/>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43464" y="2708920"/>
              <a:ext cx="4649016" cy="3024336"/>
            </a:xfrm>
            <a:prstGeom prst="rect">
              <a:avLst/>
            </a:prstGeom>
            <a:noFill/>
            <a:extLst>
              <a:ext uri="{909E8E84-426E-40DD-AFC4-6F175D3DCCD1}">
                <a14:hiddenFill xmlns:a14="http://schemas.microsoft.com/office/drawing/2010/main">
                  <a:solidFill>
                    <a:srgbClr val="FFFFFF"/>
                  </a:solidFill>
                </a14:hiddenFill>
              </a:ext>
            </a:extLst>
          </p:spPr>
        </p:pic>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238" y="2708920"/>
              <a:ext cx="4027714" cy="3038694"/>
            </a:xfrm>
            <a:prstGeom prst="rect">
              <a:avLst/>
            </a:prstGeom>
          </p:spPr>
        </p:pic>
      </p:grpSp>
    </p:spTree>
    <p:extLst>
      <p:ext uri="{BB962C8B-B14F-4D97-AF65-F5344CB8AC3E}">
        <p14:creationId xmlns:p14="http://schemas.microsoft.com/office/powerpoint/2010/main" val="137770772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B05125-0A19-41A7-8300-F37BC0A0A16B}"/>
              </a:ext>
            </a:extLst>
          </p:cNvPr>
          <p:cNvSpPr>
            <a:spLocks noGrp="1"/>
          </p:cNvSpPr>
          <p:nvPr>
            <p:ph type="title"/>
          </p:nvPr>
        </p:nvSpPr>
        <p:spPr/>
        <p:txBody>
          <a:bodyPr/>
          <a:lstStyle/>
          <a:p>
            <a:r>
              <a:rPr lang="en-US" altLang="zh-CN" dirty="0">
                <a:solidFill>
                  <a:srgbClr val="00B050"/>
                </a:solidFill>
              </a:rPr>
              <a:t>6</a:t>
            </a:r>
            <a:r>
              <a:rPr lang="zh-CN" altLang="en-US" dirty="0">
                <a:solidFill>
                  <a:srgbClr val="00B050"/>
                </a:solidFill>
              </a:rPr>
              <a:t>、零填充</a:t>
            </a:r>
          </a:p>
        </p:txBody>
      </p:sp>
      <p:sp>
        <p:nvSpPr>
          <p:cNvPr id="3" name="内容占位符 2">
            <a:extLst>
              <a:ext uri="{FF2B5EF4-FFF2-40B4-BE49-F238E27FC236}">
                <a16:creationId xmlns:a16="http://schemas.microsoft.com/office/drawing/2014/main" id="{5899FC12-5B62-42ED-80A4-49BB5EA51BE5}"/>
              </a:ext>
            </a:extLst>
          </p:cNvPr>
          <p:cNvSpPr>
            <a:spLocks noGrp="1"/>
          </p:cNvSpPr>
          <p:nvPr>
            <p:ph idx="1"/>
          </p:nvPr>
        </p:nvSpPr>
        <p:spPr/>
        <p:txBody>
          <a:bodyPr/>
          <a:lstStyle/>
          <a:p>
            <a:r>
              <a:rPr lang="zh-CN" altLang="en-US" dirty="0"/>
              <a:t>有时候为了控制输出的隐藏层空间分布</a:t>
            </a:r>
            <a:r>
              <a:rPr lang="en-US" altLang="zh-CN" dirty="0"/>
              <a:t>/</a:t>
            </a:r>
            <a:r>
              <a:rPr lang="zh-CN" altLang="en-US" dirty="0"/>
              <a:t>大小会在输入层外围做零填充</a:t>
            </a:r>
            <a:endParaRPr lang="en-US" altLang="zh-CN" dirty="0"/>
          </a:p>
          <a:p>
            <a:r>
              <a:rPr lang="zh-CN" altLang="en-US" dirty="0"/>
              <a:t>假设填充</a:t>
            </a:r>
            <a:r>
              <a:rPr lang="en-US" altLang="zh-CN" dirty="0"/>
              <a:t>P</a:t>
            </a:r>
            <a:r>
              <a:rPr lang="zh-CN" altLang="en-US" dirty="0"/>
              <a:t>圈</a:t>
            </a:r>
            <a:r>
              <a:rPr lang="en-US" altLang="zh-CN" dirty="0"/>
              <a:t>0</a:t>
            </a:r>
            <a:r>
              <a:rPr lang="zh-CN" altLang="en-US" dirty="0"/>
              <a:t>值像素， 此时</a:t>
            </a:r>
            <a:endParaRPr lang="en-US" altLang="zh-CN" dirty="0"/>
          </a:p>
          <a:p>
            <a:r>
              <a:rPr lang="zh-CN" altLang="en-US" dirty="0"/>
              <a:t>隐藏层边长</a:t>
            </a:r>
            <a:r>
              <a:rPr lang="en-US" altLang="zh-CN" dirty="0"/>
              <a:t>= (W – K + 2P) / S + 1 </a:t>
            </a:r>
          </a:p>
          <a:p>
            <a:r>
              <a:rPr lang="zh-CN" altLang="en-US" dirty="0"/>
              <a:t>当</a:t>
            </a:r>
            <a:r>
              <a:rPr lang="en-US" altLang="zh-CN" dirty="0"/>
              <a:t>S=1</a:t>
            </a:r>
            <a:r>
              <a:rPr lang="zh-CN" altLang="en-US" dirty="0"/>
              <a:t>时，设置零填充为</a:t>
            </a:r>
            <a:r>
              <a:rPr lang="en-US" altLang="zh-CN" dirty="0"/>
              <a:t>P = (K – 1) / 2</a:t>
            </a:r>
            <a:r>
              <a:rPr lang="zh-CN" altLang="en-US" dirty="0"/>
              <a:t>可以保证输入层与输出层有相同行列的矩阵（图像尺寸相同）。</a:t>
            </a:r>
          </a:p>
        </p:txBody>
      </p:sp>
      <p:pic>
        <p:nvPicPr>
          <p:cNvPr id="7" name="图片 6">
            <a:extLst>
              <a:ext uri="{FF2B5EF4-FFF2-40B4-BE49-F238E27FC236}">
                <a16:creationId xmlns:a16="http://schemas.microsoft.com/office/drawing/2014/main" id="{6927688F-9A91-43DF-BE9C-727F5AC4C892}"/>
              </a:ext>
            </a:extLst>
          </p:cNvPr>
          <p:cNvPicPr>
            <a:picLocks noChangeAspect="1"/>
          </p:cNvPicPr>
          <p:nvPr/>
        </p:nvPicPr>
        <p:blipFill>
          <a:blip r:embed="rId3"/>
          <a:stretch>
            <a:fillRect/>
          </a:stretch>
        </p:blipFill>
        <p:spPr>
          <a:xfrm>
            <a:off x="1187624" y="3861048"/>
            <a:ext cx="2790825" cy="2676525"/>
          </a:xfrm>
          <a:prstGeom prst="rect">
            <a:avLst/>
          </a:prstGeom>
        </p:spPr>
      </p:pic>
      <p:sp>
        <p:nvSpPr>
          <p:cNvPr id="4" name="文本框 3"/>
          <p:cNvSpPr txBox="1"/>
          <p:nvPr/>
        </p:nvSpPr>
        <p:spPr>
          <a:xfrm>
            <a:off x="4283968" y="4149080"/>
            <a:ext cx="4464496" cy="2308324"/>
          </a:xfrm>
          <a:prstGeom prst="rect">
            <a:avLst/>
          </a:prstGeom>
          <a:noFill/>
        </p:spPr>
        <p:txBody>
          <a:bodyPr wrap="square" rtlCol="0">
            <a:spAutoFit/>
          </a:bodyPr>
          <a:lstStyle/>
          <a:p>
            <a:r>
              <a:rPr lang="zh-CN" altLang="en-US" dirty="0">
                <a:solidFill>
                  <a:srgbClr val="FF0000"/>
                </a:solidFill>
              </a:rPr>
              <a:t>零填充作用：</a:t>
            </a:r>
            <a:endParaRPr lang="en-US" altLang="zh-CN" dirty="0">
              <a:solidFill>
                <a:srgbClr val="FF0000"/>
              </a:solidFill>
            </a:endParaRPr>
          </a:p>
          <a:p>
            <a:r>
              <a:rPr lang="en-US" altLang="zh-CN" dirty="0"/>
              <a:t>1</a:t>
            </a:r>
            <a:r>
              <a:rPr lang="zh-CN" altLang="en-US" dirty="0"/>
              <a:t>、使原矩阵边缘卷积计算次数和中心保持平衡。</a:t>
            </a:r>
            <a:endParaRPr lang="en-US" altLang="zh-CN" dirty="0"/>
          </a:p>
          <a:p>
            <a:r>
              <a:rPr lang="en-US" altLang="zh-CN" dirty="0"/>
              <a:t>2</a:t>
            </a:r>
            <a:r>
              <a:rPr lang="zh-CN" altLang="en-US" dirty="0"/>
              <a:t>、可调节输出矩阵大小。</a:t>
            </a:r>
            <a:endParaRPr lang="en-US" altLang="zh-CN" dirty="0"/>
          </a:p>
          <a:p>
            <a:endParaRPr lang="en-US" altLang="zh-CN" dirty="0">
              <a:solidFill>
                <a:srgbClr val="FF0000"/>
              </a:solidFill>
            </a:endParaRPr>
          </a:p>
          <a:p>
            <a:r>
              <a:rPr lang="zh-CN" altLang="en-US" dirty="0">
                <a:solidFill>
                  <a:srgbClr val="FF0000"/>
                </a:solidFill>
              </a:rPr>
              <a:t>注：通常当</a:t>
            </a:r>
            <a:r>
              <a:rPr lang="en-US" altLang="zh-CN" dirty="0">
                <a:solidFill>
                  <a:srgbClr val="FF0000"/>
                </a:solidFill>
              </a:rPr>
              <a:t>S=1</a:t>
            </a:r>
            <a:r>
              <a:rPr lang="zh-CN" altLang="en-US" dirty="0">
                <a:solidFill>
                  <a:srgbClr val="FF0000"/>
                </a:solidFill>
              </a:rPr>
              <a:t>时，</a:t>
            </a:r>
            <a:r>
              <a:rPr lang="en-US" altLang="zh-CN" dirty="0">
                <a:solidFill>
                  <a:srgbClr val="FF0000"/>
                </a:solidFill>
              </a:rPr>
              <a:t>K</a:t>
            </a:r>
            <a:r>
              <a:rPr lang="zh-CN" altLang="en-US" dirty="0">
                <a:solidFill>
                  <a:srgbClr val="FF0000"/>
                </a:solidFill>
              </a:rPr>
              <a:t>取奇数。</a:t>
            </a:r>
          </a:p>
        </p:txBody>
      </p:sp>
    </p:spTree>
    <p:extLst>
      <p:ext uri="{BB962C8B-B14F-4D97-AF65-F5344CB8AC3E}">
        <p14:creationId xmlns:p14="http://schemas.microsoft.com/office/powerpoint/2010/main" val="258024660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4067300-5760-4EFB-A3FF-63588C532314}"/>
                  </a:ext>
                </a:extLst>
              </p:cNvPr>
              <p:cNvSpPr>
                <a:spLocks noGrp="1"/>
              </p:cNvSpPr>
              <p:nvPr>
                <p:ph idx="1"/>
              </p:nvPr>
            </p:nvSpPr>
            <p:spPr>
              <a:xfrm>
                <a:off x="323528" y="1371600"/>
                <a:ext cx="7772400" cy="4114800"/>
              </a:xfrm>
            </p:spPr>
            <p:txBody>
              <a:bodyPr/>
              <a:lstStyle/>
              <a:p>
                <a:r>
                  <a:rPr lang="zh-CN" altLang="en-US" dirty="0"/>
                  <a:t>例</a:t>
                </a:r>
                <a:r>
                  <a:rPr lang="en-US" altLang="zh-CN" dirty="0"/>
                  <a:t>2</a:t>
                </a:r>
                <a:r>
                  <a:rPr lang="zh-CN" altLang="en-US" dirty="0"/>
                  <a:t>：在矩阵的边界上填充全是</a:t>
                </a:r>
                <a:r>
                  <a:rPr lang="en-US" altLang="zh-CN" dirty="0"/>
                  <a:t>0</a:t>
                </a:r>
                <a:r>
                  <a:rPr lang="zh-CN" altLang="en-US" dirty="0"/>
                  <a:t>的伪像素。</a:t>
                </a:r>
                <a:endParaRPr lang="en-US" altLang="zh-CN" dirty="0"/>
              </a:p>
              <a:p>
                <a:pPr marL="0" indent="0">
                  <a:buNone/>
                </a:pPr>
                <a:endParaRPr lang="zh-CN" altLang="en-US" dirty="0"/>
              </a:p>
              <a:p>
                <a:pPr lvl="2"/>
                <a14:m>
                  <m:oMath xmlns:m="http://schemas.openxmlformats.org/officeDocument/2006/math">
                    <m:r>
                      <a:rPr lang="en-US" b="0" i="1" spc="-11" smtClean="0">
                        <a:latin typeface="Cambria Math" panose="02040503050406030204" pitchFamily="18" charset="0"/>
                        <a:cs typeface="Calibri"/>
                      </a:rPr>
                      <m:t>3</m:t>
                    </m:r>
                    <m:r>
                      <a:rPr lang="en-US" i="1" spc="-11">
                        <a:latin typeface="Cambria Math" panose="02040503050406030204" pitchFamily="18" charset="0"/>
                        <a:cs typeface="Calibri"/>
                      </a:rPr>
                      <m:t>∗</m:t>
                    </m:r>
                    <m:r>
                      <a:rPr lang="en-US" b="0" i="1" spc="-11" smtClean="0">
                        <a:latin typeface="Cambria Math" panose="02040503050406030204" pitchFamily="18" charset="0"/>
                        <a:cs typeface="Calibri"/>
                      </a:rPr>
                      <m:t>3</m:t>
                    </m:r>
                  </m:oMath>
                </a14:m>
                <a:r>
                  <a:rPr lang="en-US" dirty="0"/>
                  <a:t>  </a:t>
                </a:r>
                <a:r>
                  <a:rPr lang="en-US" dirty="0" smtClean="0"/>
                  <a:t> </a:t>
                </a:r>
                <a:r>
                  <a:rPr lang="zh-CN" altLang="en-US" dirty="0" smtClean="0"/>
                  <a:t>→   </a:t>
                </a:r>
                <a:r>
                  <a:rPr lang="en-US" dirty="0" smtClean="0"/>
                  <a:t> </a:t>
                </a:r>
                <a14:m>
                  <m:oMath xmlns:m="http://schemas.openxmlformats.org/officeDocument/2006/math">
                    <m:d>
                      <m:dPr>
                        <m:ctrlPr>
                          <a:rPr lang="en-US" i="1" spc="-11">
                            <a:latin typeface="Cambria Math" panose="02040503050406030204" pitchFamily="18" charset="0"/>
                            <a:cs typeface="Calibri"/>
                          </a:rPr>
                        </m:ctrlPr>
                      </m:dPr>
                      <m:e>
                        <m:r>
                          <a:rPr lang="en-US" b="0" i="1" spc="-11" smtClean="0">
                            <a:latin typeface="Cambria Math" panose="02040503050406030204" pitchFamily="18" charset="0"/>
                            <a:cs typeface="Calibri"/>
                          </a:rPr>
                          <m:t>3</m:t>
                        </m:r>
                        <m:r>
                          <a:rPr lang="en-US" i="1" spc="-11">
                            <a:latin typeface="Cambria Math" panose="02040503050406030204" pitchFamily="18" charset="0"/>
                            <a:cs typeface="Calibri"/>
                          </a:rPr>
                          <m:t>+</m:t>
                        </m:r>
                        <m:r>
                          <a:rPr lang="en-US" i="1" spc="-11">
                            <a:latin typeface="Cambria Math" panose="02040503050406030204" pitchFamily="18" charset="0"/>
                            <a:cs typeface="Calibri"/>
                          </a:rPr>
                          <m:t>2</m:t>
                        </m:r>
                      </m:e>
                    </m:d>
                    <m:r>
                      <a:rPr lang="en-US" i="1" spc="-11">
                        <a:latin typeface="Cambria Math" panose="02040503050406030204" pitchFamily="18" charset="0"/>
                        <a:cs typeface="Calibri"/>
                      </a:rPr>
                      <m:t>∗</m:t>
                    </m:r>
                    <m:d>
                      <m:dPr>
                        <m:ctrlPr>
                          <a:rPr lang="en-US" i="1" spc="-11">
                            <a:latin typeface="Cambria Math" panose="02040503050406030204" pitchFamily="18" charset="0"/>
                            <a:cs typeface="Calibri"/>
                          </a:rPr>
                        </m:ctrlPr>
                      </m:dPr>
                      <m:e>
                        <m:r>
                          <a:rPr lang="en-US" b="0" i="1" spc="-11" smtClean="0">
                            <a:latin typeface="Cambria Math" panose="02040503050406030204" pitchFamily="18" charset="0"/>
                            <a:cs typeface="Calibri"/>
                          </a:rPr>
                          <m:t>3</m:t>
                        </m:r>
                        <m:r>
                          <a:rPr lang="en-US" i="1" spc="-11">
                            <a:latin typeface="Cambria Math" panose="02040503050406030204" pitchFamily="18" charset="0"/>
                            <a:cs typeface="Calibri"/>
                          </a:rPr>
                          <m:t>+</m:t>
                        </m:r>
                        <m:r>
                          <a:rPr lang="en-US" i="1" spc="-11">
                            <a:latin typeface="Cambria Math" panose="02040503050406030204" pitchFamily="18" charset="0"/>
                            <a:cs typeface="Calibri"/>
                          </a:rPr>
                          <m:t>2</m:t>
                        </m:r>
                      </m:e>
                    </m:d>
                  </m:oMath>
                </a14:m>
                <a:endParaRPr lang="en-US" spc="-11" dirty="0">
                  <a:cs typeface="Calibri"/>
                </a:endParaRPr>
              </a:p>
              <a:p>
                <a:pPr lvl="2"/>
                <a:r>
                  <a:rPr lang="zh-CN" altLang="en-US" dirty="0"/>
                  <a:t>如果卷积核为</a:t>
                </a:r>
                <a14:m>
                  <m:oMath xmlns:m="http://schemas.openxmlformats.org/officeDocument/2006/math">
                    <m:r>
                      <a:rPr lang="en-US" b="0" i="1" smtClean="0">
                        <a:latin typeface="Cambria Math" panose="02040503050406030204" pitchFamily="18" charset="0"/>
                      </a:rPr>
                      <m:t>3</m:t>
                    </m:r>
                    <m:r>
                      <a:rPr lang="en-US" b="0" i="1" smtClean="0">
                        <a:latin typeface="Cambria Math" panose="02040503050406030204" pitchFamily="18" charset="0"/>
                      </a:rPr>
                      <m:t>∗</m:t>
                    </m:r>
                    <m:r>
                      <a:rPr lang="en-US" b="0" i="1" smtClean="0">
                        <a:latin typeface="Cambria Math" panose="02040503050406030204" pitchFamily="18" charset="0"/>
                      </a:rPr>
                      <m:t>3</m:t>
                    </m:r>
                  </m:oMath>
                </a14:m>
                <a:r>
                  <a:rPr lang="en-US" dirty="0"/>
                  <a:t>, </a:t>
                </a:r>
                <a:r>
                  <a:rPr lang="zh-CN" altLang="en-US" dirty="0"/>
                  <a:t>输出为</a:t>
                </a:r>
                <a:r>
                  <a:rPr lang="en-US" dirty="0"/>
                  <a:t> </a:t>
                </a:r>
                <a14:m>
                  <m:oMath xmlns:m="http://schemas.openxmlformats.org/officeDocument/2006/math">
                    <m:r>
                      <a:rPr lang="en-US" b="0" i="1" spc="-11" smtClean="0">
                        <a:latin typeface="Cambria Math" panose="02040503050406030204" pitchFamily="18" charset="0"/>
                        <a:cs typeface="Calibri"/>
                      </a:rPr>
                      <m:t>3</m:t>
                    </m:r>
                    <m:r>
                      <a:rPr lang="en-US" i="1" spc="-11">
                        <a:latin typeface="Cambria Math" panose="02040503050406030204" pitchFamily="18" charset="0"/>
                        <a:cs typeface="Calibri"/>
                      </a:rPr>
                      <m:t>∗</m:t>
                    </m:r>
                    <m:r>
                      <a:rPr lang="en-US" b="0" i="1" spc="-11" smtClean="0">
                        <a:latin typeface="Cambria Math" panose="02040503050406030204" pitchFamily="18" charset="0"/>
                        <a:cs typeface="Calibri"/>
                      </a:rPr>
                      <m:t>3</m:t>
                    </m:r>
                  </m:oMath>
                </a14:m>
                <a:r>
                  <a:rPr lang="en-US" dirty="0"/>
                  <a:t> </a:t>
                </a:r>
              </a:p>
            </p:txBody>
          </p:sp>
        </mc:Choice>
        <mc:Fallback xmlns="">
          <p:sp>
            <p:nvSpPr>
              <p:cNvPr id="3" name="Content Placeholder 2">
                <a:extLst>
                  <a:ext uri="{FF2B5EF4-FFF2-40B4-BE49-F238E27FC236}">
                    <a16:creationId xmlns:a16="http://schemas.microsoft.com/office/drawing/2014/main" id="{54067300-5760-4EFB-A3FF-63588C532314}"/>
                  </a:ext>
                </a:extLst>
              </p:cNvPr>
              <p:cNvSpPr>
                <a:spLocks noGrp="1" noRot="1" noChangeAspect="1" noMove="1" noResize="1" noEditPoints="1" noAdjustHandles="1" noChangeArrowheads="1" noChangeShapeType="1" noTextEdit="1"/>
              </p:cNvSpPr>
              <p:nvPr>
                <p:ph idx="1"/>
              </p:nvPr>
            </p:nvSpPr>
            <p:spPr>
              <a:xfrm>
                <a:off x="323528" y="1371600"/>
                <a:ext cx="7772400" cy="4114800"/>
              </a:xfrm>
              <a:blipFill>
                <a:blip r:embed="rId3"/>
                <a:stretch>
                  <a:fillRect l="-1020" t="-1630"/>
                </a:stretch>
              </a:blipFill>
            </p:spPr>
            <p:txBody>
              <a:bodyPr/>
              <a:lstStyle/>
              <a:p>
                <a:r>
                  <a:rPr lang="zh-CN" altLang="en-US">
                    <a:noFill/>
                  </a:rPr>
                  <a:t> </a:t>
                </a:r>
              </a:p>
            </p:txBody>
          </p:sp>
        </mc:Fallback>
      </mc:AlternateContent>
      <p:pic>
        <p:nvPicPr>
          <p:cNvPr id="6" name="same_padding_no_strides.gif" descr="same_padding_no_strides.gif">
            <a:extLst>
              <a:ext uri="{FF2B5EF4-FFF2-40B4-BE49-F238E27FC236}">
                <a16:creationId xmlns:a16="http://schemas.microsoft.com/office/drawing/2014/main" id="{91CF76CD-9751-4A44-BBD5-43C329A13037}"/>
              </a:ext>
            </a:extLst>
          </p:cNvPr>
          <p:cNvPicPr>
            <a:picLocks/>
          </p:cNvPicPr>
          <p:nvPr/>
        </p:nvPicPr>
        <p:blipFill>
          <a:blip r:embed="rId4"/>
          <a:stretch>
            <a:fillRect/>
          </a:stretch>
        </p:blipFill>
        <p:spPr>
          <a:xfrm>
            <a:off x="6584540" y="838352"/>
            <a:ext cx="2435222" cy="2776234"/>
          </a:xfrm>
          <a:prstGeom prst="rect">
            <a:avLst/>
          </a:prstGeom>
          <a:ln w="12700">
            <a:miter lim="400000"/>
          </a:ln>
        </p:spPr>
      </p:pic>
      <p:sp>
        <p:nvSpPr>
          <p:cNvPr id="7" name="标题 1">
            <a:extLst>
              <a:ext uri="{FF2B5EF4-FFF2-40B4-BE49-F238E27FC236}">
                <a16:creationId xmlns:a16="http://schemas.microsoft.com/office/drawing/2014/main" id="{3BB05125-0A19-41A7-8300-F37BC0A0A16B}"/>
              </a:ext>
            </a:extLst>
          </p:cNvPr>
          <p:cNvSpPr>
            <a:spLocks noGrp="1"/>
          </p:cNvSpPr>
          <p:nvPr>
            <p:ph type="title"/>
          </p:nvPr>
        </p:nvSpPr>
        <p:spPr>
          <a:xfrm>
            <a:off x="685800" y="381000"/>
            <a:ext cx="7772400" cy="762000"/>
          </a:xfrm>
        </p:spPr>
        <p:txBody>
          <a:bodyPr/>
          <a:lstStyle/>
          <a:p>
            <a:r>
              <a:rPr lang="en-US" altLang="zh-CN" dirty="0">
                <a:solidFill>
                  <a:srgbClr val="00B050"/>
                </a:solidFill>
              </a:rPr>
              <a:t>6</a:t>
            </a:r>
            <a:r>
              <a:rPr lang="zh-CN" altLang="en-US" dirty="0">
                <a:solidFill>
                  <a:srgbClr val="00B050"/>
                </a:solidFill>
              </a:rPr>
              <a:t>、零填充</a:t>
            </a:r>
          </a:p>
        </p:txBody>
      </p:sp>
      <p:grpSp>
        <p:nvGrpSpPr>
          <p:cNvPr id="8" name="组合 7">
            <a:extLst>
              <a:ext uri="{FF2B5EF4-FFF2-40B4-BE49-F238E27FC236}">
                <a16:creationId xmlns:a16="http://schemas.microsoft.com/office/drawing/2014/main" id="{53013FAD-CBD6-4AAD-8D4F-3949CC4F0146}"/>
              </a:ext>
            </a:extLst>
          </p:cNvPr>
          <p:cNvGrpSpPr/>
          <p:nvPr/>
        </p:nvGrpSpPr>
        <p:grpSpPr>
          <a:xfrm>
            <a:off x="1469305" y="4009762"/>
            <a:ext cx="5716133" cy="1940633"/>
            <a:chOff x="1293370" y="3505045"/>
            <a:chExt cx="7621511" cy="2587512"/>
          </a:xfrm>
        </p:grpSpPr>
        <p:pic>
          <p:nvPicPr>
            <p:cNvPr id="9" name="图片 8">
              <a:extLst>
                <a:ext uri="{FF2B5EF4-FFF2-40B4-BE49-F238E27FC236}">
                  <a16:creationId xmlns:a16="http://schemas.microsoft.com/office/drawing/2014/main" id="{7057A07E-817E-4648-8018-FE7C580D5AF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89945" y="4297836"/>
              <a:ext cx="1480704" cy="1402772"/>
            </a:xfrm>
            <a:prstGeom prst="rect">
              <a:avLst/>
            </a:prstGeom>
          </p:spPr>
        </p:pic>
        <p:pic>
          <p:nvPicPr>
            <p:cNvPr id="10" name="图片 9">
              <a:extLst>
                <a:ext uri="{FF2B5EF4-FFF2-40B4-BE49-F238E27FC236}">
                  <a16:creationId xmlns:a16="http://schemas.microsoft.com/office/drawing/2014/main" id="{05C1EA93-7EE5-40A7-A8A7-ECCDDC8839C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93370" y="4005715"/>
              <a:ext cx="2060865" cy="2086842"/>
            </a:xfrm>
            <a:prstGeom prst="rect">
              <a:avLst/>
            </a:prstGeom>
          </p:spPr>
        </p:pic>
        <p:pic>
          <p:nvPicPr>
            <p:cNvPr id="11" name="图片 10">
              <a:extLst>
                <a:ext uri="{FF2B5EF4-FFF2-40B4-BE49-F238E27FC236}">
                  <a16:creationId xmlns:a16="http://schemas.microsoft.com/office/drawing/2014/main" id="{95BA466A-FF4A-4BB2-97D0-6C05D3A33C2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442836" y="4412692"/>
              <a:ext cx="1472045" cy="1272886"/>
            </a:xfrm>
            <a:prstGeom prst="rect">
              <a:avLst/>
            </a:prstGeom>
          </p:spPr>
        </p:pic>
        <p:sp>
          <p:nvSpPr>
            <p:cNvPr id="12" name="文本框 11">
              <a:extLst>
                <a:ext uri="{FF2B5EF4-FFF2-40B4-BE49-F238E27FC236}">
                  <a16:creationId xmlns:a16="http://schemas.microsoft.com/office/drawing/2014/main" id="{12087E85-EE05-4E4F-B2CA-7743033B37AC}"/>
                </a:ext>
              </a:extLst>
            </p:cNvPr>
            <p:cNvSpPr txBox="1"/>
            <p:nvPr/>
          </p:nvSpPr>
          <p:spPr>
            <a:xfrm>
              <a:off x="1825041" y="3513272"/>
              <a:ext cx="1128232" cy="492443"/>
            </a:xfrm>
            <a:prstGeom prst="rect">
              <a:avLst/>
            </a:prstGeom>
            <a:noFill/>
          </p:spPr>
          <p:txBody>
            <a:bodyPr wrap="square" rtlCol="0">
              <a:spAutoFit/>
            </a:bodyPr>
            <a:lstStyle/>
            <a:p>
              <a:r>
                <a:rPr lang="en-US" altLang="zh-CN" sz="1800" dirty="0"/>
                <a:t>Input</a:t>
              </a:r>
              <a:endParaRPr lang="zh-CN" altLang="en-US" sz="1800" dirty="0"/>
            </a:p>
          </p:txBody>
        </p:sp>
        <p:sp>
          <p:nvSpPr>
            <p:cNvPr id="13" name="文本框 12">
              <a:extLst>
                <a:ext uri="{FF2B5EF4-FFF2-40B4-BE49-F238E27FC236}">
                  <a16:creationId xmlns:a16="http://schemas.microsoft.com/office/drawing/2014/main" id="{9889C50B-81EA-4EB0-9AB8-B77A89E3DEE4}"/>
                </a:ext>
              </a:extLst>
            </p:cNvPr>
            <p:cNvSpPr txBox="1"/>
            <p:nvPr/>
          </p:nvSpPr>
          <p:spPr>
            <a:xfrm>
              <a:off x="4821944" y="3505045"/>
              <a:ext cx="1128233" cy="492443"/>
            </a:xfrm>
            <a:prstGeom prst="rect">
              <a:avLst/>
            </a:prstGeom>
            <a:noFill/>
          </p:spPr>
          <p:txBody>
            <a:bodyPr wrap="square" rtlCol="0">
              <a:spAutoFit/>
            </a:bodyPr>
            <a:lstStyle/>
            <a:p>
              <a:r>
                <a:rPr lang="en-US" altLang="zh-CN" sz="1800" dirty="0"/>
                <a:t>Kernel</a:t>
              </a:r>
              <a:endParaRPr lang="zh-CN" altLang="en-US" sz="1800" dirty="0"/>
            </a:p>
          </p:txBody>
        </p:sp>
        <p:sp>
          <p:nvSpPr>
            <p:cNvPr id="14" name="文本框 13">
              <a:extLst>
                <a:ext uri="{FF2B5EF4-FFF2-40B4-BE49-F238E27FC236}">
                  <a16:creationId xmlns:a16="http://schemas.microsoft.com/office/drawing/2014/main" id="{BEE5B2B3-348B-49D7-A92B-2A3E27F1FE24}"/>
                </a:ext>
              </a:extLst>
            </p:cNvPr>
            <p:cNvSpPr txBox="1"/>
            <p:nvPr/>
          </p:nvSpPr>
          <p:spPr>
            <a:xfrm>
              <a:off x="7586006" y="3505045"/>
              <a:ext cx="1185705" cy="492443"/>
            </a:xfrm>
            <a:prstGeom prst="rect">
              <a:avLst/>
            </a:prstGeom>
            <a:noFill/>
          </p:spPr>
          <p:txBody>
            <a:bodyPr wrap="square" rtlCol="0">
              <a:spAutoFit/>
            </a:bodyPr>
            <a:lstStyle/>
            <a:p>
              <a:r>
                <a:rPr lang="en-US" altLang="zh-CN" sz="1800" dirty="0"/>
                <a:t>Output</a:t>
              </a:r>
              <a:endParaRPr lang="zh-CN" altLang="en-US" sz="1800" dirty="0"/>
            </a:p>
          </p:txBody>
        </p:sp>
        <p:sp>
          <p:nvSpPr>
            <p:cNvPr id="15" name="文本框 14">
              <a:extLst>
                <a:ext uri="{FF2B5EF4-FFF2-40B4-BE49-F238E27FC236}">
                  <a16:creationId xmlns:a16="http://schemas.microsoft.com/office/drawing/2014/main" id="{854683B7-CBEB-4650-8CD1-66094EFC8CCF}"/>
                </a:ext>
              </a:extLst>
            </p:cNvPr>
            <p:cNvSpPr txBox="1"/>
            <p:nvPr/>
          </p:nvSpPr>
          <p:spPr>
            <a:xfrm>
              <a:off x="3831833" y="4848589"/>
              <a:ext cx="347665" cy="492443"/>
            </a:xfrm>
            <a:prstGeom prst="rect">
              <a:avLst/>
            </a:prstGeom>
            <a:noFill/>
          </p:spPr>
          <p:txBody>
            <a:bodyPr wrap="square" rtlCol="0">
              <a:spAutoFit/>
            </a:bodyPr>
            <a:lstStyle/>
            <a:p>
              <a:r>
                <a:rPr lang="en-US" altLang="zh-CN" sz="1800" b="1" dirty="0"/>
                <a:t>*</a:t>
              </a:r>
              <a:endParaRPr lang="zh-CN" altLang="en-US" sz="1800" b="1" dirty="0"/>
            </a:p>
          </p:txBody>
        </p:sp>
        <p:sp>
          <p:nvSpPr>
            <p:cNvPr id="16" name="文本框 15">
              <a:extLst>
                <a:ext uri="{FF2B5EF4-FFF2-40B4-BE49-F238E27FC236}">
                  <a16:creationId xmlns:a16="http://schemas.microsoft.com/office/drawing/2014/main" id="{55FDAB74-F9BB-47E9-B7E0-331ED30DE2FF}"/>
                </a:ext>
              </a:extLst>
            </p:cNvPr>
            <p:cNvSpPr txBox="1"/>
            <p:nvPr/>
          </p:nvSpPr>
          <p:spPr>
            <a:xfrm>
              <a:off x="6553760" y="4802914"/>
              <a:ext cx="381696" cy="492443"/>
            </a:xfrm>
            <a:prstGeom prst="rect">
              <a:avLst/>
            </a:prstGeom>
            <a:noFill/>
          </p:spPr>
          <p:txBody>
            <a:bodyPr wrap="square" rtlCol="0">
              <a:spAutoFit/>
            </a:bodyPr>
            <a:lstStyle/>
            <a:p>
              <a:r>
                <a:rPr lang="en-US" altLang="zh-CN" sz="1800" b="1" dirty="0"/>
                <a:t>=</a:t>
              </a:r>
              <a:endParaRPr lang="zh-CN" altLang="en-US" sz="1800" b="1" dirty="0"/>
            </a:p>
          </p:txBody>
        </p:sp>
      </p:grpSp>
      <p:sp>
        <p:nvSpPr>
          <p:cNvPr id="2" name="文本框 1"/>
          <p:cNvSpPr txBox="1"/>
          <p:nvPr/>
        </p:nvSpPr>
        <p:spPr>
          <a:xfrm>
            <a:off x="2222866" y="2132856"/>
            <a:ext cx="792088" cy="276999"/>
          </a:xfrm>
          <a:prstGeom prst="rect">
            <a:avLst/>
          </a:prstGeom>
          <a:noFill/>
        </p:spPr>
        <p:txBody>
          <a:bodyPr wrap="square" rtlCol="0">
            <a:spAutoFit/>
          </a:bodyPr>
          <a:lstStyle/>
          <a:p>
            <a:r>
              <a:rPr lang="zh-CN" altLang="en-US" sz="1200" dirty="0" smtClean="0"/>
              <a:t>填充后</a:t>
            </a:r>
            <a:endParaRPr lang="zh-CN" altLang="en-US" sz="1200" dirty="0"/>
          </a:p>
        </p:txBody>
      </p:sp>
    </p:spTree>
    <p:extLst>
      <p:ext uri="{BB962C8B-B14F-4D97-AF65-F5344CB8AC3E}">
        <p14:creationId xmlns:p14="http://schemas.microsoft.com/office/powerpoint/2010/main" val="254044369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64389B-1F97-4A80-8ECB-229C1B6E5D58}"/>
              </a:ext>
            </a:extLst>
          </p:cNvPr>
          <p:cNvSpPr>
            <a:spLocks noGrp="1"/>
          </p:cNvSpPr>
          <p:nvPr>
            <p:ph type="title"/>
          </p:nvPr>
        </p:nvSpPr>
        <p:spPr/>
        <p:txBody>
          <a:bodyPr/>
          <a:lstStyle/>
          <a:p>
            <a:r>
              <a:rPr lang="en-US" altLang="zh-CN" dirty="0">
                <a:solidFill>
                  <a:srgbClr val="00B050"/>
                </a:solidFill>
              </a:rPr>
              <a:t>7</a:t>
            </a:r>
            <a:r>
              <a:rPr lang="zh-CN" altLang="en-US" dirty="0">
                <a:solidFill>
                  <a:srgbClr val="00B050"/>
                </a:solidFill>
              </a:rPr>
              <a:t>、步长</a:t>
            </a:r>
            <a:endParaRPr lang="en-US" dirty="0">
              <a:solidFill>
                <a:srgbClr val="00B050"/>
              </a:solidFill>
            </a:endParaRPr>
          </a:p>
        </p:txBody>
      </p:sp>
      <p:sp>
        <p:nvSpPr>
          <p:cNvPr id="3" name="Content Placeholder 2">
            <a:extLst>
              <a:ext uri="{FF2B5EF4-FFF2-40B4-BE49-F238E27FC236}">
                <a16:creationId xmlns:a16="http://schemas.microsoft.com/office/drawing/2014/main" id="{A9D028C1-5714-4B78-910A-E691F7DB8253}"/>
              </a:ext>
            </a:extLst>
          </p:cNvPr>
          <p:cNvSpPr>
            <a:spLocks noGrp="1"/>
          </p:cNvSpPr>
          <p:nvPr>
            <p:ph idx="1"/>
          </p:nvPr>
        </p:nvSpPr>
        <p:spPr>
          <a:xfrm>
            <a:off x="685800" y="1586561"/>
            <a:ext cx="7772400" cy="4114800"/>
          </a:xfrm>
        </p:spPr>
        <p:txBody>
          <a:bodyPr/>
          <a:lstStyle/>
          <a:p>
            <a:r>
              <a:rPr lang="zh-CN" altLang="en-US" dirty="0"/>
              <a:t>步长为每次滑动的行数和列数</a:t>
            </a:r>
          </a:p>
        </p:txBody>
      </p:sp>
      <mc:AlternateContent xmlns:mc="http://schemas.openxmlformats.org/markup-compatibility/2006" xmlns:a14="http://schemas.microsoft.com/office/drawing/2010/main">
        <mc:Choice Requires="a14">
          <p:sp>
            <p:nvSpPr>
              <p:cNvPr id="5" name="Equation">
                <a:extLst>
                  <a:ext uri="{FF2B5EF4-FFF2-40B4-BE49-F238E27FC236}">
                    <a16:creationId xmlns:a16="http://schemas.microsoft.com/office/drawing/2014/main" id="{59957AFB-D355-4E6E-8617-ECC6F6F0739C}"/>
                  </a:ext>
                </a:extLst>
              </p:cNvPr>
              <p:cNvSpPr txBox="1"/>
              <p:nvPr/>
            </p:nvSpPr>
            <p:spPr>
              <a:xfrm>
                <a:off x="683568" y="5078748"/>
                <a:ext cx="7538923" cy="465705"/>
              </a:xfrm>
              <a:prstGeom prst="rect">
                <a:avLst/>
              </a:prstGeom>
              <a:ln w="12700">
                <a:miter lim="400000"/>
              </a:ln>
            </p:spPr>
            <p:txBody>
              <a:bodyPr wrap="none" lIns="0" tIns="0" rIns="0" bIns="0">
                <a:spAutoFit/>
              </a:bodyPr>
              <a:lstStyle/>
              <a:p>
                <a:pPr defTabSz="685800" latinLnBrk="1">
                  <a:defRPr>
                    <a:solidFill>
                      <a:srgbClr val="000000"/>
                    </a:solidFill>
                  </a:defRPr>
                </a:pPr>
                <a14:m>
                  <m:oMathPara xmlns:m="http://schemas.openxmlformats.org/officeDocument/2006/math">
                    <m:oMathParaPr>
                      <m:jc m:val="centerGroup"/>
                    </m:oMathParaPr>
                    <m:oMath xmlns:m="http://schemas.openxmlformats.org/officeDocument/2006/math">
                      <m:eqArr>
                        <m:eqArrPr>
                          <m:ctrlPr>
                            <a:rPr lang="ar-AE" sz="1800" i="1" smtClean="0">
                              <a:solidFill>
                                <a:srgbClr val="474746"/>
                              </a:solidFill>
                              <a:latin typeface="Cambria Math" panose="02040503050406030204" pitchFamily="18" charset="0"/>
                            </a:rPr>
                          </m:ctrlPr>
                        </m:eqArrPr>
                        <m:e>
                          <m:r>
                            <a:rPr lang="ar-AE" sz="1800" i="1">
                              <a:solidFill>
                                <a:srgbClr val="474746"/>
                              </a:solidFill>
                              <a:latin typeface="Cambria Math" panose="02040503050406030204" pitchFamily="18" charset="0"/>
                            </a:rPr>
                            <m:t>0</m:t>
                          </m:r>
                          <m:r>
                            <a:rPr lang="ar-AE" sz="1800" i="1">
                              <a:solidFill>
                                <a:srgbClr val="474746"/>
                              </a:solidFill>
                              <a:latin typeface="Cambria Math" panose="02040503050406030204" pitchFamily="18" charset="0"/>
                            </a:rPr>
                            <m:t>×</m:t>
                          </m:r>
                          <m:r>
                            <a:rPr lang="ar-AE" sz="1800" i="1">
                              <a:solidFill>
                                <a:srgbClr val="474746"/>
                              </a:solidFill>
                              <a:latin typeface="Cambria Math" panose="02040503050406030204" pitchFamily="18" charset="0"/>
                            </a:rPr>
                            <m:t>0</m:t>
                          </m:r>
                          <m:r>
                            <a:rPr lang="ar-AE" sz="1800" i="1">
                              <a:solidFill>
                                <a:srgbClr val="474746"/>
                              </a:solidFill>
                              <a:latin typeface="Cambria Math" panose="02040503050406030204" pitchFamily="18" charset="0"/>
                            </a:rPr>
                            <m:t>+</m:t>
                          </m:r>
                          <m:r>
                            <a:rPr lang="ar-AE" sz="1800" i="1">
                              <a:solidFill>
                                <a:srgbClr val="474746"/>
                              </a:solidFill>
                              <a:latin typeface="Cambria Math" panose="02040503050406030204" pitchFamily="18" charset="0"/>
                            </a:rPr>
                            <m:t>0</m:t>
                          </m:r>
                          <m:r>
                            <a:rPr lang="ar-AE" sz="1800" i="1">
                              <a:solidFill>
                                <a:srgbClr val="474746"/>
                              </a:solidFill>
                              <a:latin typeface="Cambria Math" panose="02040503050406030204" pitchFamily="18" charset="0"/>
                            </a:rPr>
                            <m:t>×</m:t>
                          </m:r>
                          <m:r>
                            <a:rPr lang="ar-AE" sz="1800" i="1">
                              <a:solidFill>
                                <a:srgbClr val="474746"/>
                              </a:solidFill>
                              <a:latin typeface="Cambria Math" panose="02040503050406030204" pitchFamily="18" charset="0"/>
                            </a:rPr>
                            <m:t>1</m:t>
                          </m:r>
                          <m:r>
                            <a:rPr lang="ar-AE" sz="1800" i="1">
                              <a:solidFill>
                                <a:srgbClr val="474746"/>
                              </a:solidFill>
                              <a:latin typeface="Cambria Math" panose="02040503050406030204" pitchFamily="18" charset="0"/>
                            </a:rPr>
                            <m:t>+</m:t>
                          </m:r>
                          <m:r>
                            <a:rPr lang="ar-AE" sz="1800" b="0" i="1" smtClean="0">
                              <a:solidFill>
                                <a:srgbClr val="474746"/>
                              </a:solidFill>
                              <a:latin typeface="Cambria Math" panose="02040503050406030204" pitchFamily="18" charset="0"/>
                            </a:rPr>
                            <m:t>0</m:t>
                          </m:r>
                          <m:r>
                            <a:rPr lang="ar-AE" altLang="zh-CN" sz="1800" i="1">
                              <a:solidFill>
                                <a:srgbClr val="474746"/>
                              </a:solidFill>
                              <a:latin typeface="Cambria Math" panose="02040503050406030204" pitchFamily="18" charset="0"/>
                            </a:rPr>
                            <m:t>×</m:t>
                          </m:r>
                          <m:r>
                            <a:rPr lang="en-US" altLang="zh-CN" sz="1800" b="0" i="1" smtClean="0">
                              <a:solidFill>
                                <a:srgbClr val="474746"/>
                              </a:solidFill>
                              <a:latin typeface="Cambria Math" panose="02040503050406030204" pitchFamily="18" charset="0"/>
                            </a:rPr>
                            <m:t>2</m:t>
                          </m:r>
                          <m:r>
                            <a:rPr lang="en-US" altLang="zh-CN" sz="1800" i="1">
                              <a:solidFill>
                                <a:srgbClr val="474746"/>
                              </a:solidFill>
                              <a:latin typeface="Cambria Math" panose="02040503050406030204" pitchFamily="18" charset="0"/>
                            </a:rPr>
                            <m:t>+</m:t>
                          </m:r>
                          <m:r>
                            <a:rPr lang="en-US" altLang="zh-CN" sz="1800" b="0" i="1" smtClean="0">
                              <a:solidFill>
                                <a:srgbClr val="474746"/>
                              </a:solidFill>
                              <a:latin typeface="Cambria Math" panose="02040503050406030204" pitchFamily="18" charset="0"/>
                            </a:rPr>
                            <m:t>0</m:t>
                          </m:r>
                          <m:r>
                            <a:rPr lang="ar-AE" altLang="zh-CN" sz="1800" i="1">
                              <a:solidFill>
                                <a:srgbClr val="474746"/>
                              </a:solidFill>
                              <a:latin typeface="Cambria Math" panose="02040503050406030204" pitchFamily="18" charset="0"/>
                            </a:rPr>
                            <m:t>×</m:t>
                          </m:r>
                          <m:r>
                            <a:rPr lang="en-US" altLang="zh-CN" sz="1800" b="0" i="1" smtClean="0">
                              <a:solidFill>
                                <a:srgbClr val="474746"/>
                              </a:solidFill>
                              <a:latin typeface="Cambria Math" panose="02040503050406030204" pitchFamily="18" charset="0"/>
                            </a:rPr>
                            <m:t>3</m:t>
                          </m:r>
                          <m:r>
                            <a:rPr lang="en-US" altLang="zh-CN" sz="1800" i="1">
                              <a:solidFill>
                                <a:srgbClr val="474746"/>
                              </a:solidFill>
                              <a:latin typeface="Cambria Math" panose="02040503050406030204" pitchFamily="18" charset="0"/>
                            </a:rPr>
                            <m:t>+</m:t>
                          </m:r>
                          <m:r>
                            <a:rPr lang="en-US" altLang="zh-CN" sz="1800" b="0" i="1" smtClean="0">
                              <a:solidFill>
                                <a:srgbClr val="474746"/>
                              </a:solidFill>
                              <a:latin typeface="Cambria Math" panose="02040503050406030204" pitchFamily="18" charset="0"/>
                            </a:rPr>
                            <m:t>1</m:t>
                          </m:r>
                          <m:r>
                            <a:rPr lang="ar-AE" altLang="zh-CN" sz="1800" i="1">
                              <a:solidFill>
                                <a:srgbClr val="474746"/>
                              </a:solidFill>
                              <a:latin typeface="Cambria Math" panose="02040503050406030204" pitchFamily="18" charset="0"/>
                            </a:rPr>
                            <m:t>×</m:t>
                          </m:r>
                          <m:r>
                            <a:rPr lang="en-US" altLang="zh-CN" sz="1800" b="0" i="1" smtClean="0">
                              <a:solidFill>
                                <a:srgbClr val="474746"/>
                              </a:solidFill>
                              <a:latin typeface="Cambria Math" panose="02040503050406030204" pitchFamily="18" charset="0"/>
                            </a:rPr>
                            <m:t>4</m:t>
                          </m:r>
                          <m:r>
                            <a:rPr lang="en-US" altLang="zh-CN" sz="1800" i="1">
                              <a:solidFill>
                                <a:srgbClr val="474746"/>
                              </a:solidFill>
                              <a:latin typeface="Cambria Math" panose="02040503050406030204" pitchFamily="18" charset="0"/>
                            </a:rPr>
                            <m:t>+</m:t>
                          </m:r>
                          <m:r>
                            <a:rPr lang="en-US" altLang="zh-CN" sz="1800" b="0" i="1" smtClean="0">
                              <a:solidFill>
                                <a:srgbClr val="474746"/>
                              </a:solidFill>
                              <a:latin typeface="Cambria Math" panose="02040503050406030204" pitchFamily="18" charset="0"/>
                            </a:rPr>
                            <m:t>2</m:t>
                          </m:r>
                          <m:r>
                            <a:rPr lang="ar-AE" altLang="zh-CN" sz="1800" i="1">
                              <a:solidFill>
                                <a:srgbClr val="474746"/>
                              </a:solidFill>
                              <a:latin typeface="Cambria Math" panose="02040503050406030204" pitchFamily="18" charset="0"/>
                            </a:rPr>
                            <m:t>×</m:t>
                          </m:r>
                          <m:r>
                            <a:rPr lang="en-US" altLang="zh-CN" sz="1800" b="0" i="1" smtClean="0">
                              <a:solidFill>
                                <a:srgbClr val="474746"/>
                              </a:solidFill>
                              <a:latin typeface="Cambria Math" panose="02040503050406030204" pitchFamily="18" charset="0"/>
                            </a:rPr>
                            <m:t>5</m:t>
                          </m:r>
                          <m:r>
                            <a:rPr lang="en-US" altLang="zh-CN" sz="1800" i="1">
                              <a:solidFill>
                                <a:srgbClr val="474746"/>
                              </a:solidFill>
                              <a:latin typeface="Cambria Math" panose="02040503050406030204" pitchFamily="18" charset="0"/>
                            </a:rPr>
                            <m:t>+</m:t>
                          </m:r>
                          <m:r>
                            <a:rPr lang="en-US" altLang="zh-CN" sz="1800" b="0" i="1" smtClean="0">
                              <a:solidFill>
                                <a:srgbClr val="474746"/>
                              </a:solidFill>
                              <a:latin typeface="Cambria Math" panose="02040503050406030204" pitchFamily="18" charset="0"/>
                            </a:rPr>
                            <m:t>0</m:t>
                          </m:r>
                          <m:r>
                            <a:rPr lang="ar-AE" sz="1800" i="1">
                              <a:solidFill>
                                <a:srgbClr val="474746"/>
                              </a:solidFill>
                              <a:latin typeface="Cambria Math" panose="02040503050406030204" pitchFamily="18" charset="0"/>
                            </a:rPr>
                            <m:t>×</m:t>
                          </m:r>
                          <m:r>
                            <a:rPr lang="en-US" sz="1800" b="0" i="1" smtClean="0">
                              <a:solidFill>
                                <a:srgbClr val="474746"/>
                              </a:solidFill>
                              <a:latin typeface="Cambria Math" panose="02040503050406030204" pitchFamily="18" charset="0"/>
                            </a:rPr>
                            <m:t>6</m:t>
                          </m:r>
                          <m:r>
                            <a:rPr lang="en-US" altLang="zh-CN" sz="1800" i="1">
                              <a:solidFill>
                                <a:srgbClr val="474746"/>
                              </a:solidFill>
                              <a:latin typeface="Cambria Math" panose="02040503050406030204" pitchFamily="18" charset="0"/>
                            </a:rPr>
                            <m:t>+</m:t>
                          </m:r>
                          <m:r>
                            <a:rPr lang="en-US" altLang="zh-CN" sz="1800" b="0" i="1" smtClean="0">
                              <a:solidFill>
                                <a:srgbClr val="474746"/>
                              </a:solidFill>
                              <a:latin typeface="Cambria Math" panose="02040503050406030204" pitchFamily="18" charset="0"/>
                            </a:rPr>
                            <m:t>4</m:t>
                          </m:r>
                          <m:r>
                            <a:rPr lang="ar-AE" altLang="zh-CN" sz="1800" i="1">
                              <a:solidFill>
                                <a:srgbClr val="474746"/>
                              </a:solidFill>
                              <a:latin typeface="Cambria Math" panose="02040503050406030204" pitchFamily="18" charset="0"/>
                            </a:rPr>
                            <m:t>×</m:t>
                          </m:r>
                          <m:r>
                            <a:rPr lang="en-US" altLang="zh-CN" sz="1800" b="0" i="1" smtClean="0">
                              <a:solidFill>
                                <a:srgbClr val="474746"/>
                              </a:solidFill>
                              <a:latin typeface="Cambria Math" panose="02040503050406030204" pitchFamily="18" charset="0"/>
                            </a:rPr>
                            <m:t>7</m:t>
                          </m:r>
                          <m:r>
                            <a:rPr lang="en-US" altLang="zh-CN" sz="1800" i="1">
                              <a:solidFill>
                                <a:srgbClr val="474746"/>
                              </a:solidFill>
                              <a:latin typeface="Cambria Math" panose="02040503050406030204" pitchFamily="18" charset="0"/>
                            </a:rPr>
                            <m:t>+</m:t>
                          </m:r>
                          <m:r>
                            <a:rPr lang="en-US" altLang="zh-CN" sz="1800" b="0" i="1" smtClean="0">
                              <a:solidFill>
                                <a:srgbClr val="474746"/>
                              </a:solidFill>
                              <a:latin typeface="Cambria Math" panose="02040503050406030204" pitchFamily="18" charset="0"/>
                            </a:rPr>
                            <m:t>5</m:t>
                          </m:r>
                          <m:r>
                            <a:rPr lang="ar-AE" altLang="zh-CN" sz="1800" i="1">
                              <a:solidFill>
                                <a:srgbClr val="474746"/>
                              </a:solidFill>
                              <a:latin typeface="Cambria Math" panose="02040503050406030204" pitchFamily="18" charset="0"/>
                            </a:rPr>
                            <m:t>×</m:t>
                          </m:r>
                          <m:r>
                            <a:rPr lang="en-US" altLang="zh-CN" sz="1800" b="0" i="1" smtClean="0">
                              <a:solidFill>
                                <a:srgbClr val="474746"/>
                              </a:solidFill>
                              <a:latin typeface="Cambria Math" panose="02040503050406030204" pitchFamily="18" charset="0"/>
                            </a:rPr>
                            <m:t>8</m:t>
                          </m:r>
                          <m:r>
                            <a:rPr lang="ar-AE" sz="1800" i="1">
                              <a:solidFill>
                                <a:srgbClr val="474746"/>
                              </a:solidFill>
                              <a:latin typeface="Cambria Math" panose="02040503050406030204" pitchFamily="18" charset="0"/>
                            </a:rPr>
                            <m:t>=</m:t>
                          </m:r>
                          <m:r>
                            <a:rPr lang="ar-AE" sz="1800" i="1">
                              <a:solidFill>
                                <a:srgbClr val="474746"/>
                              </a:solidFill>
                              <a:latin typeface="Cambria Math" panose="02040503050406030204" pitchFamily="18" charset="0"/>
                            </a:rPr>
                            <m:t>82</m:t>
                          </m:r>
                        </m:e>
                        <m:e/>
                      </m:eqArr>
                    </m:oMath>
                  </m:oMathPara>
                </a14:m>
                <a:endParaRPr sz="1800" dirty="0">
                  <a:solidFill>
                    <a:srgbClr val="474746"/>
                  </a:solidFill>
                </a:endParaRPr>
              </a:p>
            </p:txBody>
          </p:sp>
        </mc:Choice>
        <mc:Fallback xmlns="">
          <p:sp>
            <p:nvSpPr>
              <p:cNvPr id="5" name="Equation">
                <a:extLst>
                  <a:ext uri="{FF2B5EF4-FFF2-40B4-BE49-F238E27FC236}">
                    <a16:creationId xmlns:a16="http://schemas.microsoft.com/office/drawing/2014/main" id="{59957AFB-D355-4E6E-8617-ECC6F6F0739C}"/>
                  </a:ext>
                </a:extLst>
              </p:cNvPr>
              <p:cNvSpPr txBox="1">
                <a:spLocks noRot="1" noChangeAspect="1" noMove="1" noResize="1" noEditPoints="1" noAdjustHandles="1" noChangeArrowheads="1" noChangeShapeType="1" noTextEdit="1"/>
              </p:cNvSpPr>
              <p:nvPr/>
            </p:nvSpPr>
            <p:spPr>
              <a:xfrm>
                <a:off x="683568" y="5078748"/>
                <a:ext cx="7538923" cy="465705"/>
              </a:xfrm>
              <a:prstGeom prst="rect">
                <a:avLst/>
              </a:prstGeom>
              <a:blipFill>
                <a:blip r:embed="rId3"/>
                <a:stretch>
                  <a:fillRect/>
                </a:stretch>
              </a:blipFill>
              <a:ln w="12700">
                <a:miter lim="400000"/>
              </a:ln>
            </p:spPr>
            <p:txBody>
              <a:bodyPr/>
              <a:lstStyle/>
              <a:p>
                <a:r>
                  <a:rPr lang="zh-CN" altLang="en-US">
                    <a:noFill/>
                  </a:rPr>
                  <a:t> </a:t>
                </a:r>
              </a:p>
            </p:txBody>
          </p:sp>
        </mc:Fallback>
      </mc:AlternateContent>
      <p:pic>
        <p:nvPicPr>
          <p:cNvPr id="6" name="no_padding_strides.gif" descr="no_padding_strides.gif">
            <a:extLst>
              <a:ext uri="{FF2B5EF4-FFF2-40B4-BE49-F238E27FC236}">
                <a16:creationId xmlns:a16="http://schemas.microsoft.com/office/drawing/2014/main" id="{726D24E6-52B2-4201-A59C-74EE993E2945}"/>
              </a:ext>
            </a:extLst>
          </p:cNvPr>
          <p:cNvPicPr>
            <a:picLocks/>
          </p:cNvPicPr>
          <p:nvPr/>
        </p:nvPicPr>
        <p:blipFill>
          <a:blip r:embed="rId4"/>
          <a:stretch>
            <a:fillRect/>
          </a:stretch>
        </p:blipFill>
        <p:spPr>
          <a:xfrm>
            <a:off x="6332476" y="1494261"/>
            <a:ext cx="2548061" cy="2496060"/>
          </a:xfrm>
          <a:prstGeom prst="rect">
            <a:avLst/>
          </a:prstGeom>
          <a:ln w="12700">
            <a:miter lim="400000"/>
          </a:ln>
        </p:spPr>
      </p:pic>
      <p:pic>
        <p:nvPicPr>
          <p:cNvPr id="8" name="图片 7">
            <a:extLst>
              <a:ext uri="{FF2B5EF4-FFF2-40B4-BE49-F238E27FC236}">
                <a16:creationId xmlns:a16="http://schemas.microsoft.com/office/drawing/2014/main" id="{7057A07E-817E-4648-8018-FE7C580D5AF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56815" y="3152218"/>
            <a:ext cx="1110528" cy="1052078"/>
          </a:xfrm>
          <a:prstGeom prst="rect">
            <a:avLst/>
          </a:prstGeom>
        </p:spPr>
      </p:pic>
      <p:pic>
        <p:nvPicPr>
          <p:cNvPr id="9" name="图片 8">
            <a:extLst>
              <a:ext uri="{FF2B5EF4-FFF2-40B4-BE49-F238E27FC236}">
                <a16:creationId xmlns:a16="http://schemas.microsoft.com/office/drawing/2014/main" id="{05C1EA93-7EE5-40A7-A8A7-ECCDDC8839C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9384" y="2933127"/>
            <a:ext cx="1545649" cy="1565131"/>
          </a:xfrm>
          <a:prstGeom prst="rect">
            <a:avLst/>
          </a:prstGeom>
        </p:spPr>
      </p:pic>
      <p:sp>
        <p:nvSpPr>
          <p:cNvPr id="11" name="文本框 10">
            <a:extLst>
              <a:ext uri="{FF2B5EF4-FFF2-40B4-BE49-F238E27FC236}">
                <a16:creationId xmlns:a16="http://schemas.microsoft.com/office/drawing/2014/main" id="{12087E85-EE05-4E4F-B2CA-7743033B37AC}"/>
              </a:ext>
            </a:extLst>
          </p:cNvPr>
          <p:cNvSpPr txBox="1"/>
          <p:nvPr/>
        </p:nvSpPr>
        <p:spPr>
          <a:xfrm>
            <a:off x="1108137" y="2563795"/>
            <a:ext cx="846174" cy="369332"/>
          </a:xfrm>
          <a:prstGeom prst="rect">
            <a:avLst/>
          </a:prstGeom>
          <a:noFill/>
        </p:spPr>
        <p:txBody>
          <a:bodyPr wrap="square" rtlCol="0">
            <a:spAutoFit/>
          </a:bodyPr>
          <a:lstStyle/>
          <a:p>
            <a:r>
              <a:rPr lang="en-US" altLang="zh-CN" sz="1800" dirty="0"/>
              <a:t>Input</a:t>
            </a:r>
            <a:endParaRPr lang="zh-CN" altLang="en-US" sz="1800" dirty="0"/>
          </a:p>
        </p:txBody>
      </p:sp>
      <p:sp>
        <p:nvSpPr>
          <p:cNvPr id="12" name="文本框 11">
            <a:extLst>
              <a:ext uri="{FF2B5EF4-FFF2-40B4-BE49-F238E27FC236}">
                <a16:creationId xmlns:a16="http://schemas.microsoft.com/office/drawing/2014/main" id="{9889C50B-81EA-4EB0-9AB8-B77A89E3DEE4}"/>
              </a:ext>
            </a:extLst>
          </p:cNvPr>
          <p:cNvSpPr txBox="1"/>
          <p:nvPr/>
        </p:nvSpPr>
        <p:spPr>
          <a:xfrm>
            <a:off x="3355814" y="2557625"/>
            <a:ext cx="846175" cy="369332"/>
          </a:xfrm>
          <a:prstGeom prst="rect">
            <a:avLst/>
          </a:prstGeom>
          <a:noFill/>
        </p:spPr>
        <p:txBody>
          <a:bodyPr wrap="square" rtlCol="0">
            <a:spAutoFit/>
          </a:bodyPr>
          <a:lstStyle/>
          <a:p>
            <a:r>
              <a:rPr lang="en-US" altLang="zh-CN" sz="1800" dirty="0"/>
              <a:t>Kernel</a:t>
            </a:r>
            <a:endParaRPr lang="zh-CN" altLang="en-US" sz="1800" dirty="0"/>
          </a:p>
        </p:txBody>
      </p:sp>
      <p:sp>
        <p:nvSpPr>
          <p:cNvPr id="13" name="文本框 12">
            <a:extLst>
              <a:ext uri="{FF2B5EF4-FFF2-40B4-BE49-F238E27FC236}">
                <a16:creationId xmlns:a16="http://schemas.microsoft.com/office/drawing/2014/main" id="{BEE5B2B3-348B-49D7-A92B-2A3E27F1FE24}"/>
              </a:ext>
            </a:extLst>
          </p:cNvPr>
          <p:cNvSpPr txBox="1"/>
          <p:nvPr/>
        </p:nvSpPr>
        <p:spPr>
          <a:xfrm>
            <a:off x="5428861" y="2557625"/>
            <a:ext cx="889279" cy="369332"/>
          </a:xfrm>
          <a:prstGeom prst="rect">
            <a:avLst/>
          </a:prstGeom>
          <a:noFill/>
        </p:spPr>
        <p:txBody>
          <a:bodyPr wrap="square" rtlCol="0">
            <a:spAutoFit/>
          </a:bodyPr>
          <a:lstStyle/>
          <a:p>
            <a:r>
              <a:rPr lang="en-US" altLang="zh-CN" sz="1800" dirty="0"/>
              <a:t>Output</a:t>
            </a:r>
            <a:endParaRPr lang="zh-CN" altLang="en-US" sz="1800" dirty="0"/>
          </a:p>
        </p:txBody>
      </p:sp>
      <p:sp>
        <p:nvSpPr>
          <p:cNvPr id="14" name="文本框 13">
            <a:extLst>
              <a:ext uri="{FF2B5EF4-FFF2-40B4-BE49-F238E27FC236}">
                <a16:creationId xmlns:a16="http://schemas.microsoft.com/office/drawing/2014/main" id="{854683B7-CBEB-4650-8CD1-66094EFC8CCF}"/>
              </a:ext>
            </a:extLst>
          </p:cNvPr>
          <p:cNvSpPr txBox="1"/>
          <p:nvPr/>
        </p:nvSpPr>
        <p:spPr>
          <a:xfrm>
            <a:off x="2613231" y="3565282"/>
            <a:ext cx="260749" cy="369332"/>
          </a:xfrm>
          <a:prstGeom prst="rect">
            <a:avLst/>
          </a:prstGeom>
          <a:noFill/>
        </p:spPr>
        <p:txBody>
          <a:bodyPr wrap="square" rtlCol="0">
            <a:spAutoFit/>
          </a:bodyPr>
          <a:lstStyle/>
          <a:p>
            <a:r>
              <a:rPr lang="en-US" altLang="zh-CN" sz="1800" b="1" dirty="0"/>
              <a:t>*</a:t>
            </a:r>
            <a:endParaRPr lang="zh-CN" altLang="en-US" sz="1800" b="1" dirty="0"/>
          </a:p>
        </p:txBody>
      </p:sp>
      <p:sp>
        <p:nvSpPr>
          <p:cNvPr id="15" name="文本框 14">
            <a:extLst>
              <a:ext uri="{FF2B5EF4-FFF2-40B4-BE49-F238E27FC236}">
                <a16:creationId xmlns:a16="http://schemas.microsoft.com/office/drawing/2014/main" id="{55FDAB74-F9BB-47E9-B7E0-331ED30DE2FF}"/>
              </a:ext>
            </a:extLst>
          </p:cNvPr>
          <p:cNvSpPr txBox="1"/>
          <p:nvPr/>
        </p:nvSpPr>
        <p:spPr>
          <a:xfrm>
            <a:off x="4654676" y="3531026"/>
            <a:ext cx="286272" cy="369332"/>
          </a:xfrm>
          <a:prstGeom prst="rect">
            <a:avLst/>
          </a:prstGeom>
          <a:noFill/>
        </p:spPr>
        <p:txBody>
          <a:bodyPr wrap="square" rtlCol="0">
            <a:spAutoFit/>
          </a:bodyPr>
          <a:lstStyle/>
          <a:p>
            <a:r>
              <a:rPr lang="en-US" altLang="zh-CN" sz="1800" b="1" dirty="0"/>
              <a:t>=</a:t>
            </a:r>
            <a:endParaRPr lang="zh-CN" altLang="en-US" sz="1800" b="1" dirty="0"/>
          </a:p>
        </p:txBody>
      </p:sp>
      <p:pic>
        <p:nvPicPr>
          <p:cNvPr id="17" name="图片 16"/>
          <p:cNvPicPr>
            <a:picLocks noChangeAspect="1"/>
          </p:cNvPicPr>
          <p:nvPr/>
        </p:nvPicPr>
        <p:blipFill>
          <a:blip r:embed="rId7"/>
          <a:stretch>
            <a:fillRect/>
          </a:stretch>
        </p:blipFill>
        <p:spPr>
          <a:xfrm>
            <a:off x="5344508" y="3314909"/>
            <a:ext cx="973632" cy="726696"/>
          </a:xfrm>
          <a:prstGeom prst="rect">
            <a:avLst/>
          </a:prstGeom>
        </p:spPr>
      </p:pic>
    </p:spTree>
    <p:extLst>
      <p:ext uri="{BB962C8B-B14F-4D97-AF65-F5344CB8AC3E}">
        <p14:creationId xmlns:p14="http://schemas.microsoft.com/office/powerpoint/2010/main" val="200559526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9D028C1-5714-4B78-910A-E691F7DB8253}"/>
              </a:ext>
            </a:extLst>
          </p:cNvPr>
          <p:cNvSpPr>
            <a:spLocks noGrp="1"/>
          </p:cNvSpPr>
          <p:nvPr>
            <p:ph idx="1"/>
          </p:nvPr>
        </p:nvSpPr>
        <p:spPr>
          <a:xfrm>
            <a:off x="685800" y="1586561"/>
            <a:ext cx="7772400" cy="4114800"/>
          </a:xfrm>
        </p:spPr>
        <p:txBody>
          <a:bodyPr/>
          <a:lstStyle/>
          <a:p>
            <a:r>
              <a:rPr lang="zh-CN" altLang="en-US" dirty="0"/>
              <a:t>步长可以设置为</a:t>
            </a:r>
            <a:r>
              <a:rPr lang="en-US" altLang="zh-CN" dirty="0"/>
              <a:t>2</a:t>
            </a:r>
            <a:r>
              <a:rPr lang="zh-CN" altLang="en-US" dirty="0"/>
              <a:t>或者更大</a:t>
            </a:r>
          </a:p>
        </p:txBody>
      </p:sp>
      <p:pic>
        <p:nvPicPr>
          <p:cNvPr id="6" name="no_padding_strides.gif" descr="no_padding_strides.gif">
            <a:extLst>
              <a:ext uri="{FF2B5EF4-FFF2-40B4-BE49-F238E27FC236}">
                <a16:creationId xmlns:a16="http://schemas.microsoft.com/office/drawing/2014/main" id="{726D24E6-52B2-4201-A59C-74EE993E2945}"/>
              </a:ext>
            </a:extLst>
          </p:cNvPr>
          <p:cNvPicPr>
            <a:picLocks/>
          </p:cNvPicPr>
          <p:nvPr/>
        </p:nvPicPr>
        <p:blipFill>
          <a:blip r:embed="rId3"/>
          <a:stretch>
            <a:fillRect/>
          </a:stretch>
        </p:blipFill>
        <p:spPr>
          <a:xfrm>
            <a:off x="5292080" y="1858024"/>
            <a:ext cx="2548061" cy="2496060"/>
          </a:xfrm>
          <a:prstGeom prst="rect">
            <a:avLst/>
          </a:prstGeom>
          <a:ln w="12700">
            <a:miter lim="400000"/>
          </a:ln>
        </p:spPr>
      </p:pic>
      <mc:AlternateContent xmlns:mc="http://schemas.openxmlformats.org/markup-compatibility/2006" xmlns:a14="http://schemas.microsoft.com/office/drawing/2010/main">
        <mc:Choice Requires="a14">
          <p:sp>
            <p:nvSpPr>
              <p:cNvPr id="9" name="object 11">
                <a:extLst>
                  <a:ext uri="{FF2B5EF4-FFF2-40B4-BE49-F238E27FC236}">
                    <a16:creationId xmlns:a16="http://schemas.microsoft.com/office/drawing/2014/main" id="{21963F8E-01ED-49A5-9A8B-1B04613A9A9C}"/>
                  </a:ext>
                </a:extLst>
              </p:cNvPr>
              <p:cNvSpPr txBox="1"/>
              <p:nvPr/>
            </p:nvSpPr>
            <p:spPr>
              <a:xfrm>
                <a:off x="924579" y="3764196"/>
                <a:ext cx="3990322" cy="1456168"/>
              </a:xfrm>
              <a:prstGeom prst="rect">
                <a:avLst/>
              </a:prstGeom>
            </p:spPr>
            <p:txBody>
              <a:bodyPr vert="horz" wrap="square" lIns="0" tIns="78105" rIns="0" bIns="0" rtlCol="0">
                <a:spAutoFit/>
              </a:bodyPr>
              <a:lstStyle/>
              <a:p>
                <a:pPr marL="171450" indent="-171450">
                  <a:spcBef>
                    <a:spcPts val="615"/>
                  </a:spcBef>
                  <a:buFont typeface="Arial"/>
                  <a:buChar char="•"/>
                  <a:tabLst>
                    <a:tab pos="171450" algn="l"/>
                  </a:tabLst>
                </a:pPr>
                <a:r>
                  <a:rPr lang="zh-CN" altLang="en-US" sz="1800" spc="-4" dirty="0">
                    <a:latin typeface="Calibri"/>
                    <a:cs typeface="Calibri"/>
                  </a:rPr>
                  <a:t>输入矩阵</a:t>
                </a:r>
                <a:r>
                  <a:rPr lang="en-US" sz="1800" spc="-4" dirty="0">
                    <a:latin typeface="Calibri"/>
                    <a:cs typeface="Calibri"/>
                  </a:rPr>
                  <a:t>:  </a:t>
                </a:r>
                <a14:m>
                  <m:oMath xmlns:m="http://schemas.openxmlformats.org/officeDocument/2006/math">
                    <m:sSub>
                      <m:sSubPr>
                        <m:ctrlPr>
                          <a:rPr lang="en-US" sz="1800" i="1" spc="-4">
                            <a:latin typeface="Cambria Math" panose="02040503050406030204" pitchFamily="18" charset="0"/>
                            <a:cs typeface="Calibri"/>
                          </a:rPr>
                        </m:ctrlPr>
                      </m:sSubPr>
                      <m:e>
                        <m:r>
                          <a:rPr lang="en-US" sz="1800" i="1" spc="-4">
                            <a:latin typeface="Cambria Math" panose="02040503050406030204" pitchFamily="18" charset="0"/>
                            <a:cs typeface="Calibri"/>
                          </a:rPr>
                          <m:t>𝑛</m:t>
                        </m:r>
                      </m:e>
                      <m:sub>
                        <m:r>
                          <a:rPr lang="en-US" sz="1800" i="1" spc="-4">
                            <a:latin typeface="Cambria Math" panose="02040503050406030204" pitchFamily="18" charset="0"/>
                            <a:cs typeface="Calibri"/>
                          </a:rPr>
                          <m:t>h</m:t>
                        </m:r>
                      </m:sub>
                    </m:sSub>
                    <m:r>
                      <a:rPr lang="en-US" sz="1800" i="1" spc="-4">
                        <a:latin typeface="Cambria Math" panose="02040503050406030204" pitchFamily="18" charset="0"/>
                        <a:cs typeface="Calibri"/>
                      </a:rPr>
                      <m:t>∗</m:t>
                    </m:r>
                    <m:sSub>
                      <m:sSubPr>
                        <m:ctrlPr>
                          <a:rPr lang="en-US" sz="1800" i="1" spc="-4">
                            <a:latin typeface="Cambria Math" panose="02040503050406030204" pitchFamily="18" charset="0"/>
                            <a:cs typeface="Calibri"/>
                          </a:rPr>
                        </m:ctrlPr>
                      </m:sSubPr>
                      <m:e>
                        <m:r>
                          <a:rPr lang="en-US" sz="1800" i="1" spc="-4">
                            <a:latin typeface="Cambria Math" panose="02040503050406030204" pitchFamily="18" charset="0"/>
                            <a:cs typeface="Calibri"/>
                          </a:rPr>
                          <m:t>𝑛</m:t>
                        </m:r>
                      </m:e>
                      <m:sub>
                        <m:r>
                          <a:rPr lang="en-US" sz="1800" i="1" spc="-4">
                            <a:latin typeface="Cambria Math" panose="02040503050406030204" pitchFamily="18" charset="0"/>
                            <a:cs typeface="Calibri"/>
                          </a:rPr>
                          <m:t>𝑤</m:t>
                        </m:r>
                      </m:sub>
                    </m:sSub>
                  </m:oMath>
                </a14:m>
                <a:endParaRPr lang="en-US" sz="1800" dirty="0">
                  <a:latin typeface="Calibri"/>
                  <a:cs typeface="Calibri"/>
                </a:endParaRPr>
              </a:p>
              <a:p>
                <a:pPr marL="171450" indent="-171450">
                  <a:spcBef>
                    <a:spcPts val="540"/>
                  </a:spcBef>
                  <a:buFont typeface="Arial"/>
                  <a:buChar char="•"/>
                  <a:tabLst>
                    <a:tab pos="171450" algn="l"/>
                  </a:tabLst>
                </a:pPr>
                <a:r>
                  <a:rPr lang="zh-CN" altLang="en-US" sz="1800" spc="-8" dirty="0">
                    <a:latin typeface="Calibri"/>
                    <a:cs typeface="Calibri"/>
                  </a:rPr>
                  <a:t>卷积核</a:t>
                </a:r>
                <a:r>
                  <a:rPr lang="en-US" sz="1800" spc="-8" dirty="0">
                    <a:latin typeface="Calibri"/>
                    <a:cs typeface="Calibri"/>
                  </a:rPr>
                  <a:t>:  </a:t>
                </a:r>
                <a14:m>
                  <m:oMath xmlns:m="http://schemas.openxmlformats.org/officeDocument/2006/math">
                    <m:sSub>
                      <m:sSubPr>
                        <m:ctrlPr>
                          <a:rPr lang="en-US" sz="1800" i="1" spc="-8">
                            <a:latin typeface="Cambria Math" panose="02040503050406030204" pitchFamily="18" charset="0"/>
                            <a:cs typeface="Calibri"/>
                          </a:rPr>
                        </m:ctrlPr>
                      </m:sSubPr>
                      <m:e>
                        <m:r>
                          <a:rPr lang="en-US" sz="1800" i="1" spc="-8">
                            <a:latin typeface="Cambria Math" panose="02040503050406030204" pitchFamily="18" charset="0"/>
                            <a:cs typeface="Calibri"/>
                          </a:rPr>
                          <m:t>𝑘</m:t>
                        </m:r>
                      </m:e>
                      <m:sub>
                        <m:r>
                          <a:rPr lang="en-US" sz="1800" i="1" spc="-8">
                            <a:latin typeface="Cambria Math" panose="02040503050406030204" pitchFamily="18" charset="0"/>
                            <a:cs typeface="Calibri"/>
                          </a:rPr>
                          <m:t>h</m:t>
                        </m:r>
                      </m:sub>
                    </m:sSub>
                    <m:r>
                      <a:rPr lang="en-US" sz="1800" i="1" spc="-8">
                        <a:latin typeface="Cambria Math" panose="02040503050406030204" pitchFamily="18" charset="0"/>
                        <a:cs typeface="Calibri"/>
                      </a:rPr>
                      <m:t>∗</m:t>
                    </m:r>
                    <m:sSub>
                      <m:sSubPr>
                        <m:ctrlPr>
                          <a:rPr lang="en-US" sz="1800" i="1" spc="-8">
                            <a:latin typeface="Cambria Math" panose="02040503050406030204" pitchFamily="18" charset="0"/>
                            <a:cs typeface="Calibri"/>
                          </a:rPr>
                        </m:ctrlPr>
                      </m:sSubPr>
                      <m:e>
                        <m:r>
                          <a:rPr lang="en-US" sz="1800" i="1" spc="-8">
                            <a:latin typeface="Cambria Math" panose="02040503050406030204" pitchFamily="18" charset="0"/>
                            <a:cs typeface="Calibri"/>
                          </a:rPr>
                          <m:t>𝑘</m:t>
                        </m:r>
                      </m:e>
                      <m:sub>
                        <m:r>
                          <a:rPr lang="en-US" sz="1800" i="1" spc="-8">
                            <a:latin typeface="Cambria Math" panose="02040503050406030204" pitchFamily="18" charset="0"/>
                            <a:cs typeface="Calibri"/>
                          </a:rPr>
                          <m:t>𝑤</m:t>
                        </m:r>
                      </m:sub>
                    </m:sSub>
                  </m:oMath>
                </a14:m>
                <a:endParaRPr lang="en-US" sz="1800" dirty="0">
                  <a:latin typeface="Calibri"/>
                  <a:cs typeface="Calibri"/>
                </a:endParaRPr>
              </a:p>
              <a:p>
                <a:pPr marL="171450" indent="-171450">
                  <a:spcBef>
                    <a:spcPts val="540"/>
                  </a:spcBef>
                  <a:buFont typeface="Arial"/>
                  <a:buChar char="•"/>
                  <a:tabLst>
                    <a:tab pos="171450" algn="l"/>
                  </a:tabLst>
                </a:pPr>
                <a:r>
                  <a:rPr lang="zh-CN" altLang="en-US" sz="1800" spc="-4" dirty="0">
                    <a:latin typeface="Calibri"/>
                    <a:cs typeface="Calibri"/>
                  </a:rPr>
                  <a:t>步长</a:t>
                </a:r>
                <a:r>
                  <a:rPr lang="en-US" sz="1800" spc="-4" dirty="0">
                    <a:latin typeface="Calibri"/>
                    <a:cs typeface="Calibri"/>
                  </a:rPr>
                  <a:t>:  </a:t>
                </a:r>
                <a14:m>
                  <m:oMath xmlns:m="http://schemas.openxmlformats.org/officeDocument/2006/math">
                    <m:r>
                      <a:rPr lang="en-US" sz="1800" i="1">
                        <a:latin typeface="Cambria Math" panose="02040503050406030204" pitchFamily="18" charset="0"/>
                      </a:rPr>
                      <m:t>𝑠</m:t>
                    </m:r>
                  </m:oMath>
                </a14:m>
                <a:endParaRPr lang="en-US" sz="1800" dirty="0">
                  <a:latin typeface="Calibri"/>
                  <a:cs typeface="Calibri"/>
                </a:endParaRPr>
              </a:p>
              <a:p>
                <a:pPr marL="171450" indent="-171450">
                  <a:spcBef>
                    <a:spcPts val="1065"/>
                  </a:spcBef>
                  <a:buFont typeface="Arial"/>
                  <a:buChar char="•"/>
                  <a:tabLst>
                    <a:tab pos="171450" algn="l"/>
                  </a:tabLst>
                </a:pPr>
                <a:r>
                  <a:rPr lang="zh-CN" altLang="en-US" sz="1800" dirty="0">
                    <a:latin typeface="Calibri"/>
                    <a:cs typeface="Calibri"/>
                  </a:rPr>
                  <a:t>输出矩阵</a:t>
                </a:r>
                <a:r>
                  <a:rPr lang="en-US" sz="1800" dirty="0">
                    <a:latin typeface="Calibri"/>
                    <a:cs typeface="Calibri"/>
                  </a:rPr>
                  <a:t>:</a:t>
                </a:r>
                <a:endParaRPr sz="1800" dirty="0">
                  <a:latin typeface="Calibri"/>
                  <a:cs typeface="Calibri"/>
                </a:endParaRPr>
              </a:p>
            </p:txBody>
          </p:sp>
        </mc:Choice>
        <mc:Fallback xmlns="">
          <p:sp>
            <p:nvSpPr>
              <p:cNvPr id="9" name="object 11">
                <a:extLst>
                  <a:ext uri="{FF2B5EF4-FFF2-40B4-BE49-F238E27FC236}">
                    <a16:creationId xmlns:a16="http://schemas.microsoft.com/office/drawing/2014/main" id="{21963F8E-01ED-49A5-9A8B-1B04613A9A9C}"/>
                  </a:ext>
                </a:extLst>
              </p:cNvPr>
              <p:cNvSpPr txBox="1">
                <a:spLocks noRot="1" noChangeAspect="1" noMove="1" noResize="1" noEditPoints="1" noAdjustHandles="1" noChangeArrowheads="1" noChangeShapeType="1" noTextEdit="1"/>
              </p:cNvSpPr>
              <p:nvPr/>
            </p:nvSpPr>
            <p:spPr>
              <a:xfrm>
                <a:off x="924579" y="3764196"/>
                <a:ext cx="3990322" cy="1456168"/>
              </a:xfrm>
              <a:prstGeom prst="rect">
                <a:avLst/>
              </a:prstGeom>
              <a:blipFill>
                <a:blip r:embed="rId4"/>
                <a:stretch>
                  <a:fillRect l="-3364" t="-1255" b="-962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TextBox 25">
                <a:extLst>
                  <a:ext uri="{FF2B5EF4-FFF2-40B4-BE49-F238E27FC236}">
                    <a16:creationId xmlns:a16="http://schemas.microsoft.com/office/drawing/2014/main" id="{54900D29-59D3-434D-B1D5-663351337887}"/>
                  </a:ext>
                </a:extLst>
              </p:cNvPr>
              <p:cNvSpPr txBox="1"/>
              <p:nvPr/>
            </p:nvSpPr>
            <p:spPr>
              <a:xfrm>
                <a:off x="2293319" y="4848910"/>
                <a:ext cx="3574825" cy="6223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sz="1800" i="1">
                              <a:latin typeface="Cambria Math" panose="02040503050406030204" pitchFamily="18" charset="0"/>
                            </a:rPr>
                          </m:ctrlPr>
                        </m:dPr>
                        <m:e>
                          <m:d>
                            <m:dPr>
                              <m:begChr m:val="⌊"/>
                              <m:endChr m:val="⌋"/>
                              <m:ctrlPr>
                                <a:rPr lang="en-US" sz="1800" i="1">
                                  <a:latin typeface="Cambria Math" panose="02040503050406030204" pitchFamily="18" charset="0"/>
                                </a:rPr>
                              </m:ctrlPr>
                            </m:dPr>
                            <m:e>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𝑛</m:t>
                                      </m:r>
                                    </m:e>
                                    <m:sub>
                                      <m:r>
                                        <a:rPr lang="en-US" sz="1800" i="1">
                                          <a:latin typeface="Cambria Math" panose="02040503050406030204" pitchFamily="18" charset="0"/>
                                        </a:rPr>
                                        <m:t>h</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𝑘</m:t>
                                      </m:r>
                                    </m:e>
                                    <m:sub>
                                      <m:r>
                                        <a:rPr lang="en-US" sz="1800" i="1">
                                          <a:latin typeface="Cambria Math" panose="02040503050406030204" pitchFamily="18" charset="0"/>
                                        </a:rPr>
                                        <m:t>h</m:t>
                                      </m:r>
                                    </m:sub>
                                  </m:sSub>
                                </m:num>
                                <m:den>
                                  <m:r>
                                    <a:rPr lang="en-US" sz="1800" i="1">
                                      <a:latin typeface="Cambria Math" panose="02040503050406030204" pitchFamily="18" charset="0"/>
                                    </a:rPr>
                                    <m:t>𝑠</m:t>
                                  </m:r>
                                </m:den>
                              </m:f>
                            </m:e>
                          </m:d>
                          <m:r>
                            <a:rPr lang="en-US" sz="1800" i="1">
                              <a:latin typeface="Cambria Math" panose="02040503050406030204" pitchFamily="18" charset="0"/>
                            </a:rPr>
                            <m:t>+1</m:t>
                          </m:r>
                        </m:e>
                      </m:d>
                      <m:r>
                        <a:rPr lang="en-US" sz="1800" i="1">
                          <a:latin typeface="Cambria Math" panose="02040503050406030204" pitchFamily="18" charset="0"/>
                        </a:rPr>
                        <m:t>∗</m:t>
                      </m:r>
                      <m:d>
                        <m:dPr>
                          <m:ctrlPr>
                            <a:rPr lang="en-US" sz="1800" i="1">
                              <a:latin typeface="Cambria Math" panose="02040503050406030204" pitchFamily="18" charset="0"/>
                            </a:rPr>
                          </m:ctrlPr>
                        </m:dPr>
                        <m:e>
                          <m:d>
                            <m:dPr>
                              <m:begChr m:val="⌊"/>
                              <m:endChr m:val="⌋"/>
                              <m:ctrlPr>
                                <a:rPr lang="en-US" sz="1800" i="1">
                                  <a:latin typeface="Cambria Math" panose="02040503050406030204" pitchFamily="18" charset="0"/>
                                </a:rPr>
                              </m:ctrlPr>
                            </m:dPr>
                            <m:e>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𝑛</m:t>
                                      </m:r>
                                    </m:e>
                                    <m:sub>
                                      <m:r>
                                        <a:rPr lang="en-US" sz="1800" i="1">
                                          <a:latin typeface="Cambria Math" panose="02040503050406030204" pitchFamily="18" charset="0"/>
                                        </a:rPr>
                                        <m:t>𝑤</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𝑘</m:t>
                                      </m:r>
                                    </m:e>
                                    <m:sub>
                                      <m:r>
                                        <a:rPr lang="en-US" sz="1800" i="1">
                                          <a:latin typeface="Cambria Math" panose="02040503050406030204" pitchFamily="18" charset="0"/>
                                        </a:rPr>
                                        <m:t>𝑤</m:t>
                                      </m:r>
                                    </m:sub>
                                  </m:sSub>
                                </m:num>
                                <m:den>
                                  <m:r>
                                    <a:rPr lang="en-US" sz="1800" i="1">
                                      <a:latin typeface="Cambria Math" panose="02040503050406030204" pitchFamily="18" charset="0"/>
                                    </a:rPr>
                                    <m:t>𝑠</m:t>
                                  </m:r>
                                </m:den>
                              </m:f>
                            </m:e>
                          </m:d>
                          <m:r>
                            <a:rPr lang="en-US" sz="1800" i="1">
                              <a:latin typeface="Cambria Math" panose="02040503050406030204" pitchFamily="18" charset="0"/>
                            </a:rPr>
                            <m:t>+1</m:t>
                          </m:r>
                        </m:e>
                      </m:d>
                    </m:oMath>
                  </m:oMathPara>
                </a14:m>
                <a:endParaRPr lang="en-US" sz="1800" dirty="0"/>
              </a:p>
            </p:txBody>
          </p:sp>
        </mc:Choice>
        <mc:Fallback xmlns="">
          <p:sp>
            <p:nvSpPr>
              <p:cNvPr id="10" name="TextBox 25">
                <a:extLst>
                  <a:ext uri="{FF2B5EF4-FFF2-40B4-BE49-F238E27FC236}">
                    <a16:creationId xmlns:a16="http://schemas.microsoft.com/office/drawing/2014/main" id="{54900D29-59D3-434D-B1D5-663351337887}"/>
                  </a:ext>
                </a:extLst>
              </p:cNvPr>
              <p:cNvSpPr txBox="1">
                <a:spLocks noRot="1" noChangeAspect="1" noMove="1" noResize="1" noEditPoints="1" noAdjustHandles="1" noChangeArrowheads="1" noChangeShapeType="1" noTextEdit="1"/>
              </p:cNvSpPr>
              <p:nvPr/>
            </p:nvSpPr>
            <p:spPr>
              <a:xfrm>
                <a:off x="2293319" y="4848910"/>
                <a:ext cx="3574825" cy="622350"/>
              </a:xfrm>
              <a:prstGeom prst="rect">
                <a:avLst/>
              </a:prstGeom>
              <a:blipFill>
                <a:blip r:embed="rId5"/>
                <a:stretch>
                  <a:fillRect/>
                </a:stretch>
              </a:blipFill>
            </p:spPr>
            <p:txBody>
              <a:bodyPr/>
              <a:lstStyle/>
              <a:p>
                <a:r>
                  <a:rPr lang="zh-CN" altLang="en-US">
                    <a:noFill/>
                  </a:rPr>
                  <a:t> </a:t>
                </a:r>
              </a:p>
            </p:txBody>
          </p:sp>
        </mc:Fallback>
      </mc:AlternateContent>
      <p:sp>
        <p:nvSpPr>
          <p:cNvPr id="11" name="Title 1">
            <a:extLst>
              <a:ext uri="{FF2B5EF4-FFF2-40B4-BE49-F238E27FC236}">
                <a16:creationId xmlns:a16="http://schemas.microsoft.com/office/drawing/2014/main" id="{4564389B-1F97-4A80-8ECB-229C1B6E5D58}"/>
              </a:ext>
            </a:extLst>
          </p:cNvPr>
          <p:cNvSpPr>
            <a:spLocks noGrp="1"/>
          </p:cNvSpPr>
          <p:nvPr>
            <p:ph type="title"/>
          </p:nvPr>
        </p:nvSpPr>
        <p:spPr>
          <a:xfrm>
            <a:off x="685800" y="381000"/>
            <a:ext cx="7772400" cy="762000"/>
          </a:xfrm>
        </p:spPr>
        <p:txBody>
          <a:bodyPr/>
          <a:lstStyle/>
          <a:p>
            <a:r>
              <a:rPr lang="en-US" altLang="zh-CN" dirty="0">
                <a:solidFill>
                  <a:srgbClr val="00B050"/>
                </a:solidFill>
              </a:rPr>
              <a:t>7</a:t>
            </a:r>
            <a:r>
              <a:rPr lang="zh-CN" altLang="en-US" dirty="0">
                <a:solidFill>
                  <a:srgbClr val="00B050"/>
                </a:solidFill>
              </a:rPr>
              <a:t>、步长</a:t>
            </a:r>
            <a:endParaRPr lang="en-US" dirty="0">
              <a:solidFill>
                <a:srgbClr val="00B050"/>
              </a:solidFill>
            </a:endParaRPr>
          </a:p>
        </p:txBody>
      </p:sp>
    </p:spTree>
    <p:extLst>
      <p:ext uri="{BB962C8B-B14F-4D97-AF65-F5344CB8AC3E}">
        <p14:creationId xmlns:p14="http://schemas.microsoft.com/office/powerpoint/2010/main" val="5736493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049532E-E75A-453C-84A0-E064959858A5}"/>
                  </a:ext>
                </a:extLst>
              </p:cNvPr>
              <p:cNvSpPr>
                <a:spLocks noGrp="1"/>
              </p:cNvSpPr>
              <p:nvPr>
                <p:ph idx="1"/>
              </p:nvPr>
            </p:nvSpPr>
            <p:spPr>
              <a:xfrm>
                <a:off x="539552" y="1371600"/>
                <a:ext cx="8208912" cy="4793704"/>
              </a:xfrm>
            </p:spPr>
            <p:txBody>
              <a:bodyPr/>
              <a:lstStyle/>
              <a:p>
                <a:pPr>
                  <a:lnSpc>
                    <a:spcPct val="120000"/>
                  </a:lnSpc>
                </a:pPr>
                <a:r>
                  <a:rPr lang="zh-CN" altLang="en-US" dirty="0"/>
                  <a:t>输入图像的高度为</a:t>
                </a:r>
                <a14:m>
                  <m:oMath xmlns:m="http://schemas.openxmlformats.org/officeDocument/2006/math">
                    <m:sSub>
                      <m:sSubPr>
                        <m:ctrlPr>
                          <a:rPr lang="ar-AE" altLang="zh-CN" i="1">
                            <a:solidFill>
                              <a:srgbClr val="000000"/>
                            </a:solidFill>
                            <a:latin typeface="Cambria Math" panose="02040503050406030204" pitchFamily="18" charset="0"/>
                          </a:rPr>
                        </m:ctrlPr>
                      </m:sSubPr>
                      <m:e>
                        <m:r>
                          <a:rPr lang="zh-CN" altLang="ar-AE" i="1">
                            <a:solidFill>
                              <a:srgbClr val="000000"/>
                            </a:solidFill>
                            <a:latin typeface="Cambria Math" panose="02040503050406030204" pitchFamily="18" charset="0"/>
                          </a:rPr>
                          <m:t>𝑛</m:t>
                        </m:r>
                      </m:e>
                      <m:sub>
                        <m:r>
                          <a:rPr lang="ar-AE" altLang="zh-CN" i="1">
                            <a:solidFill>
                              <a:srgbClr val="000000"/>
                            </a:solidFill>
                            <a:latin typeface="Cambria Math" panose="02040503050406030204" pitchFamily="18" charset="0"/>
                          </a:rPr>
                          <m:t>h</m:t>
                        </m:r>
                      </m:sub>
                    </m:sSub>
                  </m:oMath>
                </a14:m>
                <a:r>
                  <a:rPr lang="zh-CN" altLang="en-US" dirty="0"/>
                  <a:t>，宽度为</a:t>
                </a:r>
                <a14:m>
                  <m:oMath xmlns:m="http://schemas.openxmlformats.org/officeDocument/2006/math">
                    <m:sSub>
                      <m:sSubPr>
                        <m:ctrlPr>
                          <a:rPr lang="ar-AE" altLang="zh-CN" i="1">
                            <a:solidFill>
                              <a:srgbClr val="000000"/>
                            </a:solidFill>
                            <a:latin typeface="Cambria Math" panose="02040503050406030204" pitchFamily="18" charset="0"/>
                          </a:rPr>
                        </m:ctrlPr>
                      </m:sSubPr>
                      <m:e>
                        <m:r>
                          <a:rPr lang="zh-CN" altLang="ar-AE" i="1">
                            <a:solidFill>
                              <a:srgbClr val="000000"/>
                            </a:solidFill>
                            <a:latin typeface="Cambria Math" panose="02040503050406030204" pitchFamily="18" charset="0"/>
                          </a:rPr>
                          <m:t>𝑛</m:t>
                        </m:r>
                      </m:e>
                      <m:sub>
                        <m:r>
                          <a:rPr lang="zh-CN" altLang="ar-AE" i="1">
                            <a:solidFill>
                              <a:srgbClr val="000000"/>
                            </a:solidFill>
                            <a:latin typeface="Cambria Math" panose="02040503050406030204" pitchFamily="18" charset="0"/>
                          </a:rPr>
                          <m:t>𝑤</m:t>
                        </m:r>
                      </m:sub>
                    </m:sSub>
                  </m:oMath>
                </a14:m>
                <a:endParaRPr lang="en-US" altLang="zh-CN" dirty="0"/>
              </a:p>
              <a:p>
                <a:pPr>
                  <a:lnSpc>
                    <a:spcPct val="120000"/>
                  </a:lnSpc>
                </a:pPr>
                <a:r>
                  <a:rPr lang="zh-CN" altLang="en-US" dirty="0"/>
                  <a:t>给定步长的高度</a:t>
                </a:r>
                <a14:m>
                  <m:oMath xmlns:m="http://schemas.openxmlformats.org/officeDocument/2006/math">
                    <m:sSub>
                      <m:sSubPr>
                        <m:ctrlPr>
                          <a:rPr lang="ar-AE" i="1">
                            <a:solidFill>
                              <a:srgbClr val="000000"/>
                            </a:solidFill>
                            <a:latin typeface="Cambria Math" panose="02040503050406030204" pitchFamily="18" charset="0"/>
                          </a:rPr>
                        </m:ctrlPr>
                      </m:sSubPr>
                      <m:e>
                        <m:r>
                          <a:rPr lang="ar-AE" i="1">
                            <a:solidFill>
                              <a:srgbClr val="000000"/>
                            </a:solidFill>
                            <a:latin typeface="Cambria Math" panose="02040503050406030204" pitchFamily="18" charset="0"/>
                          </a:rPr>
                          <m:t>𝑠</m:t>
                        </m:r>
                      </m:e>
                      <m:sub>
                        <m:r>
                          <a:rPr lang="ar-AE" i="1">
                            <a:solidFill>
                              <a:srgbClr val="000000"/>
                            </a:solidFill>
                            <a:latin typeface="Cambria Math" panose="02040503050406030204" pitchFamily="18" charset="0"/>
                          </a:rPr>
                          <m:t>h</m:t>
                        </m:r>
                      </m:sub>
                    </m:sSub>
                  </m:oMath>
                </a14:m>
                <a:r>
                  <a:rPr lang="zh-CN" altLang="en-US" dirty="0"/>
                  <a:t>（下滑步长）</a:t>
                </a:r>
                <a:r>
                  <a:rPr lang="en-US" dirty="0"/>
                  <a:t> </a:t>
                </a:r>
                <a:r>
                  <a:rPr lang="zh-CN" altLang="en-US" dirty="0"/>
                  <a:t>、宽度为</a:t>
                </a:r>
                <a14:m>
                  <m:oMath xmlns:m="http://schemas.openxmlformats.org/officeDocument/2006/math">
                    <m:sSub>
                      <m:sSubPr>
                        <m:ctrlPr>
                          <a:rPr lang="ar-AE" i="1">
                            <a:solidFill>
                              <a:srgbClr val="000000"/>
                            </a:solidFill>
                            <a:latin typeface="Cambria Math" panose="02040503050406030204" pitchFamily="18" charset="0"/>
                          </a:rPr>
                        </m:ctrlPr>
                      </m:sSubPr>
                      <m:e>
                        <m:r>
                          <a:rPr lang="ar-AE" i="1">
                            <a:solidFill>
                              <a:srgbClr val="000000"/>
                            </a:solidFill>
                            <a:latin typeface="Cambria Math" panose="02040503050406030204" pitchFamily="18" charset="0"/>
                          </a:rPr>
                          <m:t>𝑠</m:t>
                        </m:r>
                      </m:e>
                      <m:sub>
                        <m:r>
                          <a:rPr lang="ar-AE" i="1">
                            <a:solidFill>
                              <a:srgbClr val="000000"/>
                            </a:solidFill>
                            <a:latin typeface="Cambria Math" panose="02040503050406030204" pitchFamily="18" charset="0"/>
                          </a:rPr>
                          <m:t>𝑤</m:t>
                        </m:r>
                      </m:sub>
                    </m:sSub>
                  </m:oMath>
                </a14:m>
                <a:r>
                  <a:rPr lang="zh-CN" altLang="en-US" dirty="0"/>
                  <a:t>（右滑步长），填充的高度和宽度为</a:t>
                </a:r>
                <a14:m>
                  <m:oMath xmlns:m="http://schemas.openxmlformats.org/officeDocument/2006/math">
                    <m:sSub>
                      <m:sSubPr>
                        <m:ctrlPr>
                          <a:rPr lang="ar-AE" altLang="zh-CN" i="1">
                            <a:solidFill>
                              <a:srgbClr val="000000"/>
                            </a:solidFill>
                            <a:latin typeface="Cambria Math" panose="02040503050406030204" pitchFamily="18" charset="0"/>
                          </a:rPr>
                        </m:ctrlPr>
                      </m:sSubPr>
                      <m:e>
                        <m:r>
                          <a:rPr lang="ar-AE" altLang="zh-CN" i="1">
                            <a:solidFill>
                              <a:srgbClr val="000000"/>
                            </a:solidFill>
                            <a:latin typeface="Cambria Math" panose="02040503050406030204" pitchFamily="18" charset="0"/>
                          </a:rPr>
                          <m:t>𝑝</m:t>
                        </m:r>
                      </m:e>
                      <m:sub>
                        <m:r>
                          <a:rPr lang="ar-AE" altLang="zh-CN" i="1">
                            <a:solidFill>
                              <a:srgbClr val="000000"/>
                            </a:solidFill>
                            <a:latin typeface="Cambria Math" panose="02040503050406030204" pitchFamily="18" charset="0"/>
                          </a:rPr>
                          <m:t>h</m:t>
                        </m:r>
                      </m:sub>
                    </m:sSub>
                    <m:r>
                      <a:rPr lang="zh-CN" altLang="en-US" i="1">
                        <a:solidFill>
                          <a:srgbClr val="000000"/>
                        </a:solidFill>
                        <a:latin typeface="Cambria Math" panose="02040503050406030204" pitchFamily="18" charset="0"/>
                      </a:rPr>
                      <m:t>和</m:t>
                    </m:r>
                    <m:sSub>
                      <m:sSubPr>
                        <m:ctrlPr>
                          <a:rPr lang="ar-AE" altLang="zh-CN" i="1">
                            <a:solidFill>
                              <a:srgbClr val="000000"/>
                            </a:solidFill>
                            <a:latin typeface="Cambria Math" panose="02040503050406030204" pitchFamily="18" charset="0"/>
                          </a:rPr>
                        </m:ctrlPr>
                      </m:sSubPr>
                      <m:e>
                        <m:r>
                          <a:rPr lang="ar-AE" altLang="zh-CN" i="1">
                            <a:solidFill>
                              <a:srgbClr val="000000"/>
                            </a:solidFill>
                            <a:latin typeface="Cambria Math" panose="02040503050406030204" pitchFamily="18" charset="0"/>
                          </a:rPr>
                          <m:t>𝑝</m:t>
                        </m:r>
                      </m:e>
                      <m:sub>
                        <m:r>
                          <a:rPr lang="en-US" altLang="zh-CN" i="1">
                            <a:solidFill>
                              <a:srgbClr val="000000"/>
                            </a:solidFill>
                            <a:latin typeface="Cambria Math" panose="02040503050406030204" pitchFamily="18" charset="0"/>
                          </a:rPr>
                          <m:t>𝑤</m:t>
                        </m:r>
                      </m:sub>
                    </m:sSub>
                    <m:r>
                      <a:rPr lang="zh-CN" altLang="en-US" i="1" smtClean="0">
                        <a:solidFill>
                          <a:srgbClr val="000000"/>
                        </a:solidFill>
                        <a:latin typeface="Cambria Math" panose="02040503050406030204" pitchFamily="18" charset="0"/>
                      </a:rPr>
                      <m:t>，</m:t>
                    </m:r>
                  </m:oMath>
                </a14:m>
                <a:r>
                  <a:rPr lang="zh-CN" altLang="en-US" dirty="0"/>
                  <a:t>则输出的大小为：</a:t>
                </a:r>
                <a:endParaRPr lang="en-US" dirty="0"/>
              </a:p>
              <a:p>
                <a:endParaRPr lang="en-US" dirty="0"/>
              </a:p>
              <a:p>
                <a:endParaRPr lang="en-US" dirty="0"/>
              </a:p>
              <a:p>
                <a:r>
                  <a:rPr lang="zh-CN" altLang="en-US" dirty="0"/>
                  <a:t>进一步，当填充的高度</a:t>
                </a:r>
                <a14:m>
                  <m:oMath xmlns:m="http://schemas.openxmlformats.org/officeDocument/2006/math">
                    <m:sSub>
                      <m:sSubPr>
                        <m:ctrlPr>
                          <a:rPr lang="ar-AE" i="1">
                            <a:solidFill>
                              <a:srgbClr val="000000"/>
                            </a:solidFill>
                            <a:latin typeface="Cambria Math" panose="02040503050406030204" pitchFamily="18" charset="0"/>
                          </a:rPr>
                        </m:ctrlPr>
                      </m:sSubPr>
                      <m:e>
                        <m:r>
                          <a:rPr lang="ar-AE" i="1">
                            <a:solidFill>
                              <a:srgbClr val="000000"/>
                            </a:solidFill>
                            <a:latin typeface="Cambria Math" panose="02040503050406030204" pitchFamily="18" charset="0"/>
                          </a:rPr>
                          <m:t>𝑝</m:t>
                        </m:r>
                      </m:e>
                      <m:sub>
                        <m:r>
                          <a:rPr lang="ar-AE" i="1">
                            <a:solidFill>
                              <a:srgbClr val="000000"/>
                            </a:solidFill>
                            <a:latin typeface="Cambria Math" panose="02040503050406030204" pitchFamily="18" charset="0"/>
                          </a:rPr>
                          <m:t>h</m:t>
                        </m:r>
                      </m:sub>
                    </m:sSub>
                    <m:r>
                      <a:rPr lang="en-US" b="0" i="1" smtClean="0">
                        <a:solidFill>
                          <a:srgbClr val="000000"/>
                        </a:solidFill>
                        <a:latin typeface="Cambria Math" panose="02040503050406030204" pitchFamily="18" charset="0"/>
                      </a:rPr>
                      <m:t>=</m:t>
                    </m:r>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𝑘</m:t>
                        </m:r>
                      </m:e>
                      <m:sub>
                        <m:r>
                          <a:rPr lang="en-US" b="0" i="1" smtClean="0">
                            <a:solidFill>
                              <a:srgbClr val="000000"/>
                            </a:solidFill>
                            <a:latin typeface="Cambria Math" panose="02040503050406030204" pitchFamily="18" charset="0"/>
                          </a:rPr>
                          <m:t>h</m:t>
                        </m:r>
                      </m:sub>
                    </m:sSub>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1</m:t>
                    </m:r>
                  </m:oMath>
                </a14:m>
                <a:r>
                  <a:rPr lang="zh-CN" altLang="en-US" dirty="0"/>
                  <a:t>，宽度</a:t>
                </a:r>
                <a14:m>
                  <m:oMath xmlns:m="http://schemas.openxmlformats.org/officeDocument/2006/math">
                    <m:sSub>
                      <m:sSubPr>
                        <m:ctrlPr>
                          <a:rPr lang="ar-AE" i="1">
                            <a:solidFill>
                              <a:srgbClr val="000000"/>
                            </a:solidFill>
                            <a:latin typeface="Cambria Math" panose="02040503050406030204" pitchFamily="18" charset="0"/>
                          </a:rPr>
                        </m:ctrlPr>
                      </m:sSubPr>
                      <m:e>
                        <m:r>
                          <a:rPr lang="ar-AE" i="1">
                            <a:solidFill>
                              <a:srgbClr val="000000"/>
                            </a:solidFill>
                            <a:latin typeface="Cambria Math" panose="02040503050406030204" pitchFamily="18" charset="0"/>
                          </a:rPr>
                          <m:t>𝑝</m:t>
                        </m:r>
                      </m:e>
                      <m:sub>
                        <m:r>
                          <a:rPr lang="en-US" b="0" i="1" smtClean="0">
                            <a:solidFill>
                              <a:srgbClr val="000000"/>
                            </a:solidFill>
                            <a:latin typeface="Cambria Math" panose="02040503050406030204" pitchFamily="18" charset="0"/>
                          </a:rPr>
                          <m:t>𝑤</m:t>
                        </m:r>
                      </m:sub>
                    </m:sSub>
                    <m:r>
                      <a:rPr lang="en-US" i="1">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𝑘</m:t>
                        </m:r>
                      </m:e>
                      <m:sub>
                        <m:r>
                          <a:rPr lang="en-US" b="0" i="1" smtClean="0">
                            <a:solidFill>
                              <a:srgbClr val="000000"/>
                            </a:solidFill>
                            <a:latin typeface="Cambria Math" panose="02040503050406030204" pitchFamily="18" charset="0"/>
                          </a:rPr>
                          <m:t>𝑤</m:t>
                        </m:r>
                      </m:sub>
                    </m:sSub>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1</m:t>
                    </m:r>
                  </m:oMath>
                </a14:m>
                <a:r>
                  <a:rPr lang="en-US" dirty="0"/>
                  <a:t> </a:t>
                </a:r>
                <a:r>
                  <a:rPr lang="zh-CN" altLang="en-US" dirty="0"/>
                  <a:t>，输出为：</a:t>
                </a:r>
                <a:endParaRPr lang="en-US" dirty="0"/>
              </a:p>
              <a:p>
                <a:endParaRPr lang="en-US" dirty="0"/>
              </a:p>
              <a:p>
                <a:endParaRPr lang="en-US" dirty="0"/>
              </a:p>
              <a:p>
                <a:r>
                  <a:rPr lang="zh-CN" altLang="en-US" dirty="0"/>
                  <a:t>再进一步，如果输入的高度</a:t>
                </a:r>
                <a:r>
                  <a:rPr lang="en-US" altLang="zh-CN" dirty="0"/>
                  <a:t>/</a:t>
                </a:r>
                <a:r>
                  <a:rPr lang="zh-CN" altLang="en-US" dirty="0"/>
                  <a:t>宽度能够被步长的宽度</a:t>
                </a:r>
                <a:r>
                  <a:rPr lang="en-US" altLang="zh-CN" dirty="0"/>
                  <a:t>/</a:t>
                </a:r>
                <a:r>
                  <a:rPr lang="zh-CN" altLang="en-US" dirty="0"/>
                  <a:t>高度整除，则输出的为：</a:t>
                </a:r>
                <a:endParaRPr lang="en-US" dirty="0"/>
              </a:p>
            </p:txBody>
          </p:sp>
        </mc:Choice>
        <mc:Fallback xmlns="">
          <p:sp>
            <p:nvSpPr>
              <p:cNvPr id="3" name="Content Placeholder 2">
                <a:extLst>
                  <a:ext uri="{FF2B5EF4-FFF2-40B4-BE49-F238E27FC236}">
                    <a16:creationId xmlns:a16="http://schemas.microsoft.com/office/drawing/2014/main" id="{3049532E-E75A-453C-84A0-E064959858A5}"/>
                  </a:ext>
                </a:extLst>
              </p:cNvPr>
              <p:cNvSpPr>
                <a:spLocks noGrp="1" noRot="1" noChangeAspect="1" noMove="1" noResize="1" noEditPoints="1" noAdjustHandles="1" noChangeArrowheads="1" noChangeShapeType="1" noTextEdit="1"/>
              </p:cNvSpPr>
              <p:nvPr>
                <p:ph idx="1"/>
              </p:nvPr>
            </p:nvSpPr>
            <p:spPr>
              <a:xfrm>
                <a:off x="539552" y="1371600"/>
                <a:ext cx="8208912" cy="4793704"/>
              </a:xfrm>
              <a:blipFill>
                <a:blip r:embed="rId3"/>
                <a:stretch>
                  <a:fillRect l="-1040" t="-763" b="-369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Equation">
                <a:extLst>
                  <a:ext uri="{FF2B5EF4-FFF2-40B4-BE49-F238E27FC236}">
                    <a16:creationId xmlns:a16="http://schemas.microsoft.com/office/drawing/2014/main" id="{0D2B406E-0ADC-462F-ADAB-5BD08002A245}"/>
                  </a:ext>
                </a:extLst>
              </p:cNvPr>
              <p:cNvSpPr txBox="1"/>
              <p:nvPr/>
            </p:nvSpPr>
            <p:spPr>
              <a:xfrm>
                <a:off x="685801" y="3121150"/>
                <a:ext cx="7772399" cy="446276"/>
              </a:xfrm>
              <a:prstGeom prst="rect">
                <a:avLst/>
              </a:prstGeom>
              <a:ln w="12700">
                <a:miter lim="400000"/>
              </a:ln>
            </p:spPr>
            <p:txBody>
              <a:bodyPr wrap="square" lIns="0" tIns="0" rIns="0" bIns="0">
                <a:spAutoFit/>
              </a:bodyPr>
              <a:lstStyle/>
              <a:p>
                <a:pPr defTabSz="685800" latinLnBrk="1">
                  <a:spcBef>
                    <a:spcPts val="600"/>
                  </a:spcBef>
                  <a:spcAft>
                    <a:spcPts val="600"/>
                  </a:spcAft>
                  <a:defRPr>
                    <a:solidFill>
                      <a:srgbClr val="000000"/>
                    </a:solidFill>
                  </a:defRPr>
                </a:pPr>
                <a14:m>
                  <m:oMathPara xmlns:m="http://schemas.openxmlformats.org/officeDocument/2006/math">
                    <m:oMathParaPr>
                      <m:jc m:val="centerGroup"/>
                    </m:oMathParaPr>
                    <m:oMath xmlns:m="http://schemas.openxmlformats.org/officeDocument/2006/math">
                      <m:r>
                        <a:rPr i="1">
                          <a:solidFill>
                            <a:srgbClr val="000000"/>
                          </a:solidFill>
                          <a:latin typeface="Cambria Math" panose="02040503050406030204" pitchFamily="18" charset="0"/>
                        </a:rPr>
                        <m:t>⌊(</m:t>
                      </m:r>
                      <m:sSub>
                        <m:sSubPr>
                          <m:ctrlPr>
                            <a:rPr i="1">
                              <a:solidFill>
                                <a:srgbClr val="000000"/>
                              </a:solidFill>
                              <a:latin typeface="Cambria Math" panose="02040503050406030204" pitchFamily="18" charset="0"/>
                            </a:rPr>
                          </m:ctrlPr>
                        </m:sSubPr>
                        <m:e>
                          <m:r>
                            <a:rPr i="1">
                              <a:solidFill>
                                <a:srgbClr val="000000"/>
                              </a:solidFill>
                              <a:latin typeface="Cambria Math" panose="02040503050406030204" pitchFamily="18" charset="0"/>
                            </a:rPr>
                            <m:t>𝑛</m:t>
                          </m:r>
                        </m:e>
                        <m:sub>
                          <m:r>
                            <a:rPr i="1">
                              <a:solidFill>
                                <a:srgbClr val="000000"/>
                              </a:solidFill>
                              <a:latin typeface="Cambria Math" panose="02040503050406030204" pitchFamily="18" charset="0"/>
                            </a:rPr>
                            <m:t>h</m:t>
                          </m:r>
                        </m:sub>
                      </m:sSub>
                      <m:r>
                        <a:rPr i="1">
                          <a:solidFill>
                            <a:srgbClr val="000000"/>
                          </a:solidFill>
                          <a:latin typeface="Cambria Math" panose="02040503050406030204" pitchFamily="18" charset="0"/>
                        </a:rPr>
                        <m:t>−</m:t>
                      </m:r>
                      <m:sSub>
                        <m:sSubPr>
                          <m:ctrlPr>
                            <a:rPr i="1">
                              <a:solidFill>
                                <a:srgbClr val="000000"/>
                              </a:solidFill>
                              <a:latin typeface="Cambria Math" panose="02040503050406030204" pitchFamily="18" charset="0"/>
                            </a:rPr>
                          </m:ctrlPr>
                        </m:sSubPr>
                        <m:e>
                          <m:r>
                            <a:rPr i="1">
                              <a:solidFill>
                                <a:srgbClr val="000000"/>
                              </a:solidFill>
                              <a:latin typeface="Cambria Math" panose="02040503050406030204" pitchFamily="18" charset="0"/>
                            </a:rPr>
                            <m:t>𝑘</m:t>
                          </m:r>
                        </m:e>
                        <m:sub>
                          <m:r>
                            <a:rPr i="1">
                              <a:solidFill>
                                <a:srgbClr val="000000"/>
                              </a:solidFill>
                              <a:latin typeface="Cambria Math" panose="02040503050406030204" pitchFamily="18" charset="0"/>
                            </a:rPr>
                            <m:t>h</m:t>
                          </m:r>
                        </m:sub>
                      </m:sSub>
                      <m:r>
                        <a:rPr i="1">
                          <a:solidFill>
                            <a:srgbClr val="000000"/>
                          </a:solidFill>
                          <a:latin typeface="Cambria Math" panose="02040503050406030204" pitchFamily="18" charset="0"/>
                        </a:rPr>
                        <m:t>+</m:t>
                      </m:r>
                      <m:sSub>
                        <m:sSubPr>
                          <m:ctrlPr>
                            <a:rPr i="1">
                              <a:solidFill>
                                <a:srgbClr val="000000"/>
                              </a:solidFill>
                              <a:latin typeface="Cambria Math" panose="02040503050406030204" pitchFamily="18" charset="0"/>
                            </a:rPr>
                          </m:ctrlPr>
                        </m:sSubPr>
                        <m:e>
                          <m:r>
                            <a:rPr i="1">
                              <a:solidFill>
                                <a:srgbClr val="000000"/>
                              </a:solidFill>
                              <a:latin typeface="Cambria Math" panose="02040503050406030204" pitchFamily="18" charset="0"/>
                            </a:rPr>
                            <m:t>𝑝</m:t>
                          </m:r>
                        </m:e>
                        <m:sub>
                          <m:r>
                            <a:rPr i="1">
                              <a:solidFill>
                                <a:srgbClr val="000000"/>
                              </a:solidFill>
                              <a:latin typeface="Cambria Math" panose="02040503050406030204" pitchFamily="18" charset="0"/>
                            </a:rPr>
                            <m:t>h</m:t>
                          </m:r>
                        </m:sub>
                      </m:sSub>
                      <m:r>
                        <a:rPr i="1">
                          <a:solidFill>
                            <a:srgbClr val="000000"/>
                          </a:solidFill>
                          <a:latin typeface="Cambria Math" panose="02040503050406030204" pitchFamily="18" charset="0"/>
                        </a:rPr>
                        <m:t>+</m:t>
                      </m:r>
                      <m:sSub>
                        <m:sSubPr>
                          <m:ctrlPr>
                            <a:rPr i="1">
                              <a:solidFill>
                                <a:srgbClr val="000000"/>
                              </a:solidFill>
                              <a:latin typeface="Cambria Math" panose="02040503050406030204" pitchFamily="18" charset="0"/>
                            </a:rPr>
                          </m:ctrlPr>
                        </m:sSubPr>
                        <m:e>
                          <m:r>
                            <a:rPr i="1">
                              <a:solidFill>
                                <a:srgbClr val="000000"/>
                              </a:solidFill>
                              <a:latin typeface="Cambria Math" panose="02040503050406030204" pitchFamily="18" charset="0"/>
                            </a:rPr>
                            <m:t>𝑠</m:t>
                          </m:r>
                        </m:e>
                        <m:sub>
                          <m:r>
                            <a:rPr i="1">
                              <a:solidFill>
                                <a:srgbClr val="000000"/>
                              </a:solidFill>
                              <a:latin typeface="Cambria Math" panose="02040503050406030204" pitchFamily="18" charset="0"/>
                            </a:rPr>
                            <m:t>h</m:t>
                          </m:r>
                        </m:sub>
                      </m:sSub>
                      <m:r>
                        <a:rPr i="1">
                          <a:solidFill>
                            <a:srgbClr val="000000"/>
                          </a:solidFill>
                          <a:latin typeface="Cambria Math" panose="02040503050406030204" pitchFamily="18" charset="0"/>
                        </a:rPr>
                        <m:t>)/</m:t>
                      </m:r>
                      <m:sSub>
                        <m:sSubPr>
                          <m:ctrlPr>
                            <a:rPr i="1">
                              <a:solidFill>
                                <a:srgbClr val="000000"/>
                              </a:solidFill>
                              <a:latin typeface="Cambria Math" panose="02040503050406030204" pitchFamily="18" charset="0"/>
                            </a:rPr>
                          </m:ctrlPr>
                        </m:sSubPr>
                        <m:e>
                          <m:r>
                            <a:rPr i="1">
                              <a:solidFill>
                                <a:srgbClr val="000000"/>
                              </a:solidFill>
                              <a:latin typeface="Cambria Math" panose="02040503050406030204" pitchFamily="18" charset="0"/>
                            </a:rPr>
                            <m:t>𝑠</m:t>
                          </m:r>
                        </m:e>
                        <m:sub>
                          <m:r>
                            <a:rPr i="1">
                              <a:solidFill>
                                <a:srgbClr val="000000"/>
                              </a:solidFill>
                              <a:latin typeface="Cambria Math" panose="02040503050406030204" pitchFamily="18" charset="0"/>
                            </a:rPr>
                            <m:t>h</m:t>
                          </m:r>
                        </m:sub>
                      </m:sSub>
                      <m:r>
                        <a:rPr i="1">
                          <a:solidFill>
                            <a:srgbClr val="000000"/>
                          </a:solidFill>
                          <a:latin typeface="Cambria Math" panose="02040503050406030204" pitchFamily="18" charset="0"/>
                        </a:rPr>
                        <m:t>⌋×⌊(</m:t>
                      </m:r>
                      <m:sSub>
                        <m:sSubPr>
                          <m:ctrlPr>
                            <a:rPr i="1">
                              <a:solidFill>
                                <a:srgbClr val="000000"/>
                              </a:solidFill>
                              <a:latin typeface="Cambria Math" panose="02040503050406030204" pitchFamily="18" charset="0"/>
                            </a:rPr>
                          </m:ctrlPr>
                        </m:sSubPr>
                        <m:e>
                          <m:r>
                            <a:rPr i="1">
                              <a:solidFill>
                                <a:srgbClr val="000000"/>
                              </a:solidFill>
                              <a:latin typeface="Cambria Math" panose="02040503050406030204" pitchFamily="18" charset="0"/>
                            </a:rPr>
                            <m:t>𝑛</m:t>
                          </m:r>
                        </m:e>
                        <m:sub>
                          <m:r>
                            <a:rPr i="1">
                              <a:solidFill>
                                <a:srgbClr val="000000"/>
                              </a:solidFill>
                              <a:latin typeface="Cambria Math" panose="02040503050406030204" pitchFamily="18" charset="0"/>
                            </a:rPr>
                            <m:t>𝑤</m:t>
                          </m:r>
                        </m:sub>
                      </m:sSub>
                      <m:r>
                        <a:rPr i="1">
                          <a:solidFill>
                            <a:srgbClr val="000000"/>
                          </a:solidFill>
                          <a:latin typeface="Cambria Math" panose="02040503050406030204" pitchFamily="18" charset="0"/>
                        </a:rPr>
                        <m:t>−</m:t>
                      </m:r>
                      <m:sSub>
                        <m:sSubPr>
                          <m:ctrlPr>
                            <a:rPr i="1">
                              <a:solidFill>
                                <a:srgbClr val="000000"/>
                              </a:solidFill>
                              <a:latin typeface="Cambria Math" panose="02040503050406030204" pitchFamily="18" charset="0"/>
                            </a:rPr>
                          </m:ctrlPr>
                        </m:sSubPr>
                        <m:e>
                          <m:r>
                            <a:rPr i="1">
                              <a:solidFill>
                                <a:srgbClr val="000000"/>
                              </a:solidFill>
                              <a:latin typeface="Cambria Math" panose="02040503050406030204" pitchFamily="18" charset="0"/>
                            </a:rPr>
                            <m:t>𝑘</m:t>
                          </m:r>
                        </m:e>
                        <m:sub>
                          <m:r>
                            <a:rPr i="1">
                              <a:solidFill>
                                <a:srgbClr val="000000"/>
                              </a:solidFill>
                              <a:latin typeface="Cambria Math" panose="02040503050406030204" pitchFamily="18" charset="0"/>
                            </a:rPr>
                            <m:t>𝑤</m:t>
                          </m:r>
                        </m:sub>
                      </m:sSub>
                      <m:r>
                        <a:rPr i="1">
                          <a:solidFill>
                            <a:srgbClr val="000000"/>
                          </a:solidFill>
                          <a:latin typeface="Cambria Math" panose="02040503050406030204" pitchFamily="18" charset="0"/>
                        </a:rPr>
                        <m:t>+</m:t>
                      </m:r>
                      <m:sSub>
                        <m:sSubPr>
                          <m:ctrlPr>
                            <a:rPr i="1">
                              <a:solidFill>
                                <a:srgbClr val="000000"/>
                              </a:solidFill>
                              <a:latin typeface="Cambria Math" panose="02040503050406030204" pitchFamily="18" charset="0"/>
                            </a:rPr>
                          </m:ctrlPr>
                        </m:sSubPr>
                        <m:e>
                          <m:r>
                            <a:rPr i="1">
                              <a:solidFill>
                                <a:srgbClr val="000000"/>
                              </a:solidFill>
                              <a:latin typeface="Cambria Math" panose="02040503050406030204" pitchFamily="18" charset="0"/>
                            </a:rPr>
                            <m:t>𝑝</m:t>
                          </m:r>
                        </m:e>
                        <m:sub>
                          <m:r>
                            <a:rPr i="1">
                              <a:solidFill>
                                <a:srgbClr val="000000"/>
                              </a:solidFill>
                              <a:latin typeface="Cambria Math" panose="02040503050406030204" pitchFamily="18" charset="0"/>
                            </a:rPr>
                            <m:t>𝑤</m:t>
                          </m:r>
                        </m:sub>
                      </m:sSub>
                      <m:r>
                        <a:rPr i="1">
                          <a:solidFill>
                            <a:srgbClr val="000000"/>
                          </a:solidFill>
                          <a:latin typeface="Cambria Math" panose="02040503050406030204" pitchFamily="18" charset="0"/>
                        </a:rPr>
                        <m:t>+</m:t>
                      </m:r>
                      <m:sSub>
                        <m:sSubPr>
                          <m:ctrlPr>
                            <a:rPr i="1">
                              <a:solidFill>
                                <a:srgbClr val="000000"/>
                              </a:solidFill>
                              <a:latin typeface="Cambria Math" panose="02040503050406030204" pitchFamily="18" charset="0"/>
                            </a:rPr>
                          </m:ctrlPr>
                        </m:sSubPr>
                        <m:e>
                          <m:r>
                            <a:rPr i="1">
                              <a:solidFill>
                                <a:srgbClr val="000000"/>
                              </a:solidFill>
                              <a:latin typeface="Cambria Math" panose="02040503050406030204" pitchFamily="18" charset="0"/>
                            </a:rPr>
                            <m:t>𝑠</m:t>
                          </m:r>
                        </m:e>
                        <m:sub>
                          <m:r>
                            <a:rPr i="1">
                              <a:solidFill>
                                <a:srgbClr val="000000"/>
                              </a:solidFill>
                              <a:latin typeface="Cambria Math" panose="02040503050406030204" pitchFamily="18" charset="0"/>
                            </a:rPr>
                            <m:t>𝑤</m:t>
                          </m:r>
                        </m:sub>
                      </m:sSub>
                      <m:r>
                        <a:rPr i="1">
                          <a:solidFill>
                            <a:srgbClr val="000000"/>
                          </a:solidFill>
                          <a:latin typeface="Cambria Math" panose="02040503050406030204" pitchFamily="18" charset="0"/>
                        </a:rPr>
                        <m:t>)/</m:t>
                      </m:r>
                      <m:sSub>
                        <m:sSubPr>
                          <m:ctrlPr>
                            <a:rPr i="1">
                              <a:solidFill>
                                <a:srgbClr val="000000"/>
                              </a:solidFill>
                              <a:latin typeface="Cambria Math" panose="02040503050406030204" pitchFamily="18" charset="0"/>
                            </a:rPr>
                          </m:ctrlPr>
                        </m:sSubPr>
                        <m:e>
                          <m:r>
                            <a:rPr i="1">
                              <a:solidFill>
                                <a:srgbClr val="000000"/>
                              </a:solidFill>
                              <a:latin typeface="Cambria Math" panose="02040503050406030204" pitchFamily="18" charset="0"/>
                            </a:rPr>
                            <m:t>𝑠</m:t>
                          </m:r>
                        </m:e>
                        <m:sub>
                          <m:r>
                            <a:rPr i="1">
                              <a:solidFill>
                                <a:srgbClr val="000000"/>
                              </a:solidFill>
                              <a:latin typeface="Cambria Math" panose="02040503050406030204" pitchFamily="18" charset="0"/>
                            </a:rPr>
                            <m:t>𝑤</m:t>
                          </m:r>
                        </m:sub>
                      </m:sSub>
                      <m:r>
                        <a:rPr i="1">
                          <a:solidFill>
                            <a:srgbClr val="000000"/>
                          </a:solidFill>
                          <a:latin typeface="Cambria Math" panose="02040503050406030204" pitchFamily="18" charset="0"/>
                        </a:rPr>
                        <m:t>⌋</m:t>
                      </m:r>
                    </m:oMath>
                  </m:oMathPara>
                </a14:m>
                <a:endParaRPr dirty="0"/>
              </a:p>
            </p:txBody>
          </p:sp>
        </mc:Choice>
        <mc:Fallback xmlns="">
          <p:sp>
            <p:nvSpPr>
              <p:cNvPr id="4" name="Equation">
                <a:extLst>
                  <a:ext uri="{FF2B5EF4-FFF2-40B4-BE49-F238E27FC236}">
                    <a16:creationId xmlns:a16="http://schemas.microsoft.com/office/drawing/2014/main" id="{0D2B406E-0ADC-462F-ADAB-5BD08002A245}"/>
                  </a:ext>
                </a:extLst>
              </p:cNvPr>
              <p:cNvSpPr txBox="1">
                <a:spLocks noRot="1" noChangeAspect="1" noMove="1" noResize="1" noEditPoints="1" noAdjustHandles="1" noChangeArrowheads="1" noChangeShapeType="1" noTextEdit="1"/>
              </p:cNvSpPr>
              <p:nvPr/>
            </p:nvSpPr>
            <p:spPr>
              <a:xfrm>
                <a:off x="685801" y="3121150"/>
                <a:ext cx="7772399" cy="446276"/>
              </a:xfrm>
              <a:prstGeom prst="rect">
                <a:avLst/>
              </a:prstGeom>
              <a:blipFill>
                <a:blip r:embed="rId4"/>
                <a:stretch>
                  <a:fillRect/>
                </a:stretch>
              </a:blipFill>
              <a:ln w="12700">
                <a:miter lim="400000"/>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Equation">
                <a:extLst>
                  <a:ext uri="{FF2B5EF4-FFF2-40B4-BE49-F238E27FC236}">
                    <a16:creationId xmlns:a16="http://schemas.microsoft.com/office/drawing/2014/main" id="{D4D70ADA-7B47-436A-A340-445483B372AC}"/>
                  </a:ext>
                </a:extLst>
              </p:cNvPr>
              <p:cNvSpPr txBox="1"/>
              <p:nvPr/>
            </p:nvSpPr>
            <p:spPr>
              <a:xfrm>
                <a:off x="1871700" y="4681699"/>
                <a:ext cx="5400600" cy="369332"/>
              </a:xfrm>
              <a:prstGeom prst="rect">
                <a:avLst/>
              </a:prstGeom>
              <a:ln w="12700">
                <a:miter lim="400000"/>
              </a:ln>
            </p:spPr>
            <p:txBody>
              <a:bodyPr wrap="square" lIns="0" tIns="0" rIns="0" bIns="0">
                <a:spAutoFit/>
              </a:bodyPr>
              <a:lstStyle/>
              <a:p>
                <a:pPr defTabSz="685800" latinLnBrk="1">
                  <a:defRPr>
                    <a:solidFill>
                      <a:srgbClr val="000000"/>
                    </a:solidFill>
                  </a:defRPr>
                </a:pPr>
                <a14:m>
                  <m:oMathPara xmlns:m="http://schemas.openxmlformats.org/officeDocument/2006/math">
                    <m:oMathParaPr>
                      <m:jc m:val="centerGroup"/>
                    </m:oMathParaPr>
                    <m:oMath xmlns:m="http://schemas.openxmlformats.org/officeDocument/2006/math">
                      <m:r>
                        <a:rPr i="1">
                          <a:solidFill>
                            <a:srgbClr val="000000"/>
                          </a:solidFill>
                          <a:latin typeface="Cambria Math" panose="02040503050406030204" pitchFamily="18" charset="0"/>
                        </a:rPr>
                        <m:t>⌊(</m:t>
                      </m:r>
                      <m:sSub>
                        <m:sSubPr>
                          <m:ctrlPr>
                            <a:rPr i="1">
                              <a:solidFill>
                                <a:srgbClr val="000000"/>
                              </a:solidFill>
                              <a:latin typeface="Cambria Math" panose="02040503050406030204" pitchFamily="18" charset="0"/>
                            </a:rPr>
                          </m:ctrlPr>
                        </m:sSubPr>
                        <m:e>
                          <m:r>
                            <a:rPr i="1">
                              <a:solidFill>
                                <a:srgbClr val="000000"/>
                              </a:solidFill>
                              <a:latin typeface="Cambria Math" panose="02040503050406030204" pitchFamily="18" charset="0"/>
                            </a:rPr>
                            <m:t>𝑛</m:t>
                          </m:r>
                        </m:e>
                        <m:sub>
                          <m:r>
                            <a:rPr i="1">
                              <a:solidFill>
                                <a:srgbClr val="000000"/>
                              </a:solidFill>
                              <a:latin typeface="Cambria Math" panose="02040503050406030204" pitchFamily="18" charset="0"/>
                            </a:rPr>
                            <m:t>h</m:t>
                          </m:r>
                        </m:sub>
                      </m:sSub>
                      <m:r>
                        <a:rPr i="1">
                          <a:solidFill>
                            <a:srgbClr val="000000"/>
                          </a:solidFill>
                          <a:latin typeface="Cambria Math" panose="02040503050406030204" pitchFamily="18" charset="0"/>
                        </a:rPr>
                        <m:t>+</m:t>
                      </m:r>
                      <m:sSub>
                        <m:sSubPr>
                          <m:ctrlPr>
                            <a:rPr i="1">
                              <a:solidFill>
                                <a:srgbClr val="000000"/>
                              </a:solidFill>
                              <a:latin typeface="Cambria Math" panose="02040503050406030204" pitchFamily="18" charset="0"/>
                            </a:rPr>
                          </m:ctrlPr>
                        </m:sSubPr>
                        <m:e>
                          <m:r>
                            <a:rPr i="1">
                              <a:solidFill>
                                <a:srgbClr val="000000"/>
                              </a:solidFill>
                              <a:latin typeface="Cambria Math" panose="02040503050406030204" pitchFamily="18" charset="0"/>
                            </a:rPr>
                            <m:t>𝑠</m:t>
                          </m:r>
                        </m:e>
                        <m:sub>
                          <m:r>
                            <a:rPr i="1">
                              <a:solidFill>
                                <a:srgbClr val="000000"/>
                              </a:solidFill>
                              <a:latin typeface="Cambria Math" panose="02040503050406030204" pitchFamily="18" charset="0"/>
                            </a:rPr>
                            <m:t>h</m:t>
                          </m:r>
                        </m:sub>
                      </m:sSub>
                      <m:r>
                        <a:rPr i="1">
                          <a:solidFill>
                            <a:srgbClr val="000000"/>
                          </a:solidFill>
                          <a:latin typeface="Cambria Math" panose="02040503050406030204" pitchFamily="18" charset="0"/>
                        </a:rPr>
                        <m:t>−</m:t>
                      </m:r>
                      <m:r>
                        <a:rPr i="1">
                          <a:solidFill>
                            <a:srgbClr val="000000"/>
                          </a:solidFill>
                          <a:latin typeface="Cambria Math" panose="02040503050406030204" pitchFamily="18" charset="0"/>
                        </a:rPr>
                        <m:t>1</m:t>
                      </m:r>
                      <m:r>
                        <a:rPr i="1">
                          <a:solidFill>
                            <a:srgbClr val="000000"/>
                          </a:solidFill>
                          <a:latin typeface="Cambria Math" panose="02040503050406030204" pitchFamily="18" charset="0"/>
                        </a:rPr>
                        <m:t>)/</m:t>
                      </m:r>
                      <m:sSub>
                        <m:sSubPr>
                          <m:ctrlPr>
                            <a:rPr i="1">
                              <a:solidFill>
                                <a:srgbClr val="000000"/>
                              </a:solidFill>
                              <a:latin typeface="Cambria Math" panose="02040503050406030204" pitchFamily="18" charset="0"/>
                            </a:rPr>
                          </m:ctrlPr>
                        </m:sSubPr>
                        <m:e>
                          <m:r>
                            <a:rPr i="1">
                              <a:solidFill>
                                <a:srgbClr val="000000"/>
                              </a:solidFill>
                              <a:latin typeface="Cambria Math" panose="02040503050406030204" pitchFamily="18" charset="0"/>
                            </a:rPr>
                            <m:t>𝑠</m:t>
                          </m:r>
                        </m:e>
                        <m:sub>
                          <m:r>
                            <a:rPr i="1">
                              <a:solidFill>
                                <a:srgbClr val="000000"/>
                              </a:solidFill>
                              <a:latin typeface="Cambria Math" panose="02040503050406030204" pitchFamily="18" charset="0"/>
                            </a:rPr>
                            <m:t>h</m:t>
                          </m:r>
                        </m:sub>
                      </m:sSub>
                      <m:r>
                        <a:rPr i="1">
                          <a:solidFill>
                            <a:srgbClr val="000000"/>
                          </a:solidFill>
                          <a:latin typeface="Cambria Math" panose="02040503050406030204" pitchFamily="18" charset="0"/>
                        </a:rPr>
                        <m:t>⌋×⌊(</m:t>
                      </m:r>
                      <m:sSub>
                        <m:sSubPr>
                          <m:ctrlPr>
                            <a:rPr i="1">
                              <a:solidFill>
                                <a:srgbClr val="000000"/>
                              </a:solidFill>
                              <a:latin typeface="Cambria Math" panose="02040503050406030204" pitchFamily="18" charset="0"/>
                            </a:rPr>
                          </m:ctrlPr>
                        </m:sSubPr>
                        <m:e>
                          <m:r>
                            <a:rPr i="1">
                              <a:solidFill>
                                <a:srgbClr val="000000"/>
                              </a:solidFill>
                              <a:latin typeface="Cambria Math" panose="02040503050406030204" pitchFamily="18" charset="0"/>
                            </a:rPr>
                            <m:t>𝑛</m:t>
                          </m:r>
                        </m:e>
                        <m:sub>
                          <m:r>
                            <a:rPr i="1">
                              <a:solidFill>
                                <a:srgbClr val="000000"/>
                              </a:solidFill>
                              <a:latin typeface="Cambria Math" panose="02040503050406030204" pitchFamily="18" charset="0"/>
                            </a:rPr>
                            <m:t>𝑤</m:t>
                          </m:r>
                        </m:sub>
                      </m:sSub>
                      <m:r>
                        <a:rPr i="1">
                          <a:solidFill>
                            <a:srgbClr val="000000"/>
                          </a:solidFill>
                          <a:latin typeface="Cambria Math" panose="02040503050406030204" pitchFamily="18" charset="0"/>
                        </a:rPr>
                        <m:t>+</m:t>
                      </m:r>
                      <m:sSub>
                        <m:sSubPr>
                          <m:ctrlPr>
                            <a:rPr i="1">
                              <a:solidFill>
                                <a:srgbClr val="000000"/>
                              </a:solidFill>
                              <a:latin typeface="Cambria Math" panose="02040503050406030204" pitchFamily="18" charset="0"/>
                            </a:rPr>
                          </m:ctrlPr>
                        </m:sSubPr>
                        <m:e>
                          <m:r>
                            <a:rPr i="1">
                              <a:solidFill>
                                <a:srgbClr val="000000"/>
                              </a:solidFill>
                              <a:latin typeface="Cambria Math" panose="02040503050406030204" pitchFamily="18" charset="0"/>
                            </a:rPr>
                            <m:t>𝑠</m:t>
                          </m:r>
                        </m:e>
                        <m:sub>
                          <m:r>
                            <a:rPr i="1">
                              <a:solidFill>
                                <a:srgbClr val="000000"/>
                              </a:solidFill>
                              <a:latin typeface="Cambria Math" panose="02040503050406030204" pitchFamily="18" charset="0"/>
                            </a:rPr>
                            <m:t>𝑤</m:t>
                          </m:r>
                        </m:sub>
                      </m:sSub>
                      <m:r>
                        <a:rPr i="1">
                          <a:solidFill>
                            <a:srgbClr val="000000"/>
                          </a:solidFill>
                          <a:latin typeface="Cambria Math" panose="02040503050406030204" pitchFamily="18" charset="0"/>
                        </a:rPr>
                        <m:t>−</m:t>
                      </m:r>
                      <m:r>
                        <a:rPr i="1">
                          <a:solidFill>
                            <a:srgbClr val="000000"/>
                          </a:solidFill>
                          <a:latin typeface="Cambria Math" panose="02040503050406030204" pitchFamily="18" charset="0"/>
                        </a:rPr>
                        <m:t>1</m:t>
                      </m:r>
                      <m:r>
                        <a:rPr i="1">
                          <a:solidFill>
                            <a:srgbClr val="000000"/>
                          </a:solidFill>
                          <a:latin typeface="Cambria Math" panose="02040503050406030204" pitchFamily="18" charset="0"/>
                        </a:rPr>
                        <m:t>)/</m:t>
                      </m:r>
                      <m:sSub>
                        <m:sSubPr>
                          <m:ctrlPr>
                            <a:rPr i="1">
                              <a:solidFill>
                                <a:srgbClr val="000000"/>
                              </a:solidFill>
                              <a:latin typeface="Cambria Math" panose="02040503050406030204" pitchFamily="18" charset="0"/>
                            </a:rPr>
                          </m:ctrlPr>
                        </m:sSubPr>
                        <m:e>
                          <m:r>
                            <a:rPr i="1">
                              <a:solidFill>
                                <a:srgbClr val="000000"/>
                              </a:solidFill>
                              <a:latin typeface="Cambria Math" panose="02040503050406030204" pitchFamily="18" charset="0"/>
                            </a:rPr>
                            <m:t>𝑠</m:t>
                          </m:r>
                        </m:e>
                        <m:sub>
                          <m:r>
                            <a:rPr i="1">
                              <a:solidFill>
                                <a:srgbClr val="000000"/>
                              </a:solidFill>
                              <a:latin typeface="Cambria Math" panose="02040503050406030204" pitchFamily="18" charset="0"/>
                            </a:rPr>
                            <m:t>𝑤</m:t>
                          </m:r>
                        </m:sub>
                      </m:sSub>
                      <m:r>
                        <a:rPr i="1">
                          <a:solidFill>
                            <a:srgbClr val="000000"/>
                          </a:solidFill>
                          <a:latin typeface="Cambria Math" panose="02040503050406030204" pitchFamily="18" charset="0"/>
                        </a:rPr>
                        <m:t>⌋</m:t>
                      </m:r>
                    </m:oMath>
                  </m:oMathPara>
                </a14:m>
                <a:endParaRPr sz="1650" dirty="0"/>
              </a:p>
            </p:txBody>
          </p:sp>
        </mc:Choice>
        <mc:Fallback xmlns="">
          <p:sp>
            <p:nvSpPr>
              <p:cNvPr id="5" name="Equation">
                <a:extLst>
                  <a:ext uri="{FF2B5EF4-FFF2-40B4-BE49-F238E27FC236}">
                    <a16:creationId xmlns:a16="http://schemas.microsoft.com/office/drawing/2014/main" id="{D4D70ADA-7B47-436A-A340-445483B372AC}"/>
                  </a:ext>
                </a:extLst>
              </p:cNvPr>
              <p:cNvSpPr txBox="1">
                <a:spLocks noRot="1" noChangeAspect="1" noMove="1" noResize="1" noEditPoints="1" noAdjustHandles="1" noChangeArrowheads="1" noChangeShapeType="1" noTextEdit="1"/>
              </p:cNvSpPr>
              <p:nvPr/>
            </p:nvSpPr>
            <p:spPr>
              <a:xfrm>
                <a:off x="1871700" y="4681699"/>
                <a:ext cx="5400600" cy="369332"/>
              </a:xfrm>
              <a:prstGeom prst="rect">
                <a:avLst/>
              </a:prstGeom>
              <a:blipFill>
                <a:blip r:embed="rId5"/>
                <a:stretch>
                  <a:fillRect l="-1806" r="-2032" b="-34426"/>
                </a:stretch>
              </a:blipFill>
              <a:ln w="12700">
                <a:miter lim="400000"/>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Equation">
                <a:extLst>
                  <a:ext uri="{FF2B5EF4-FFF2-40B4-BE49-F238E27FC236}">
                    <a16:creationId xmlns:a16="http://schemas.microsoft.com/office/drawing/2014/main" id="{EE8D2A83-9ACE-4EC2-9B90-24B40D54907A}"/>
                  </a:ext>
                </a:extLst>
              </p:cNvPr>
              <p:cNvSpPr txBox="1"/>
              <p:nvPr/>
            </p:nvSpPr>
            <p:spPr>
              <a:xfrm>
                <a:off x="3779912" y="5980638"/>
                <a:ext cx="2586157" cy="369332"/>
              </a:xfrm>
              <a:prstGeom prst="rect">
                <a:avLst/>
              </a:prstGeom>
              <a:ln w="12700">
                <a:miter lim="400000"/>
              </a:ln>
            </p:spPr>
            <p:txBody>
              <a:bodyPr wrap="none" lIns="0" tIns="0" rIns="0" bIns="0">
                <a:spAutoFit/>
              </a:bodyPr>
              <a:lstStyle/>
              <a:p>
                <a:pPr defTabSz="685800" latinLnBrk="1">
                  <a:defRPr>
                    <a:solidFill>
                      <a:srgbClr val="000000"/>
                    </a:solidFill>
                  </a:defRPr>
                </a:pPr>
                <a14:m>
                  <m:oMathPara xmlns:m="http://schemas.openxmlformats.org/officeDocument/2006/math">
                    <m:oMathParaPr>
                      <m:jc m:val="centerGroup"/>
                    </m:oMathParaPr>
                    <m:oMath xmlns:m="http://schemas.openxmlformats.org/officeDocument/2006/math">
                      <m:r>
                        <a:rPr lang="ar-AE" i="1" smtClean="0">
                          <a:solidFill>
                            <a:srgbClr val="000000"/>
                          </a:solidFill>
                          <a:latin typeface="Cambria Math" panose="02040503050406030204" pitchFamily="18" charset="0"/>
                        </a:rPr>
                        <m:t>(</m:t>
                      </m:r>
                      <m:sSub>
                        <m:sSubPr>
                          <m:ctrlPr>
                            <a:rPr lang="ar-AE" i="1">
                              <a:solidFill>
                                <a:srgbClr val="000000"/>
                              </a:solidFill>
                              <a:latin typeface="Cambria Math" panose="02040503050406030204" pitchFamily="18" charset="0"/>
                            </a:rPr>
                          </m:ctrlPr>
                        </m:sSubPr>
                        <m:e>
                          <m:r>
                            <a:rPr lang="ar-AE" i="1">
                              <a:solidFill>
                                <a:srgbClr val="000000"/>
                              </a:solidFill>
                              <a:latin typeface="Cambria Math" panose="02040503050406030204" pitchFamily="18" charset="0"/>
                            </a:rPr>
                            <m:t>𝑛</m:t>
                          </m:r>
                        </m:e>
                        <m:sub>
                          <m:r>
                            <a:rPr lang="ar-AE" i="1">
                              <a:solidFill>
                                <a:srgbClr val="000000"/>
                              </a:solidFill>
                              <a:latin typeface="Cambria Math" panose="02040503050406030204" pitchFamily="18" charset="0"/>
                            </a:rPr>
                            <m:t>h</m:t>
                          </m:r>
                        </m:sub>
                      </m:sSub>
                      <m:r>
                        <a:rPr lang="ar-AE" i="1">
                          <a:solidFill>
                            <a:srgbClr val="000000"/>
                          </a:solidFill>
                          <a:latin typeface="Cambria Math" panose="02040503050406030204" pitchFamily="18" charset="0"/>
                        </a:rPr>
                        <m:t>/</m:t>
                      </m:r>
                      <m:sSub>
                        <m:sSubPr>
                          <m:ctrlPr>
                            <a:rPr lang="ar-AE" i="1">
                              <a:solidFill>
                                <a:srgbClr val="000000"/>
                              </a:solidFill>
                              <a:latin typeface="Cambria Math" panose="02040503050406030204" pitchFamily="18" charset="0"/>
                            </a:rPr>
                          </m:ctrlPr>
                        </m:sSubPr>
                        <m:e>
                          <m:r>
                            <a:rPr lang="ar-AE" i="1">
                              <a:solidFill>
                                <a:srgbClr val="000000"/>
                              </a:solidFill>
                              <a:latin typeface="Cambria Math" panose="02040503050406030204" pitchFamily="18" charset="0"/>
                            </a:rPr>
                            <m:t>𝑠</m:t>
                          </m:r>
                        </m:e>
                        <m:sub>
                          <m:r>
                            <a:rPr lang="ar-AE" i="1">
                              <a:solidFill>
                                <a:srgbClr val="000000"/>
                              </a:solidFill>
                              <a:latin typeface="Cambria Math" panose="02040503050406030204" pitchFamily="18" charset="0"/>
                            </a:rPr>
                            <m:t>h</m:t>
                          </m:r>
                        </m:sub>
                      </m:sSub>
                      <m:r>
                        <a:rPr lang="ar-AE" i="1">
                          <a:solidFill>
                            <a:srgbClr val="000000"/>
                          </a:solidFill>
                          <a:latin typeface="Cambria Math" panose="02040503050406030204" pitchFamily="18" charset="0"/>
                        </a:rPr>
                        <m:t>)×(</m:t>
                      </m:r>
                      <m:sSub>
                        <m:sSubPr>
                          <m:ctrlPr>
                            <a:rPr lang="ar-AE" i="1" smtClean="0">
                              <a:solidFill>
                                <a:srgbClr val="000000"/>
                              </a:solidFill>
                              <a:latin typeface="Cambria Math" panose="02040503050406030204" pitchFamily="18" charset="0"/>
                            </a:rPr>
                          </m:ctrlPr>
                        </m:sSubPr>
                        <m:e>
                          <m:r>
                            <a:rPr lang="ar-AE" i="1">
                              <a:solidFill>
                                <a:srgbClr val="000000"/>
                              </a:solidFill>
                              <a:latin typeface="Cambria Math" panose="02040503050406030204" pitchFamily="18" charset="0"/>
                            </a:rPr>
                            <m:t>𝑛</m:t>
                          </m:r>
                        </m:e>
                        <m:sub>
                          <m:r>
                            <a:rPr lang="ar-AE" i="1">
                              <a:solidFill>
                                <a:srgbClr val="000000"/>
                              </a:solidFill>
                              <a:latin typeface="Cambria Math" panose="02040503050406030204" pitchFamily="18" charset="0"/>
                            </a:rPr>
                            <m:t>𝑤</m:t>
                          </m:r>
                        </m:sub>
                      </m:sSub>
                      <m:r>
                        <a:rPr lang="ar-AE" i="1">
                          <a:solidFill>
                            <a:srgbClr val="000000"/>
                          </a:solidFill>
                          <a:latin typeface="Cambria Math" panose="02040503050406030204" pitchFamily="18" charset="0"/>
                        </a:rPr>
                        <m:t>/</m:t>
                      </m:r>
                      <m:sSub>
                        <m:sSubPr>
                          <m:ctrlPr>
                            <a:rPr lang="ar-AE" i="1">
                              <a:solidFill>
                                <a:srgbClr val="000000"/>
                              </a:solidFill>
                              <a:latin typeface="Cambria Math" panose="02040503050406030204" pitchFamily="18" charset="0"/>
                            </a:rPr>
                          </m:ctrlPr>
                        </m:sSubPr>
                        <m:e>
                          <m:r>
                            <a:rPr lang="ar-AE" i="1">
                              <a:solidFill>
                                <a:srgbClr val="000000"/>
                              </a:solidFill>
                              <a:latin typeface="Cambria Math" panose="02040503050406030204" pitchFamily="18" charset="0"/>
                            </a:rPr>
                            <m:t>𝑠</m:t>
                          </m:r>
                        </m:e>
                        <m:sub>
                          <m:r>
                            <a:rPr lang="ar-AE" i="1">
                              <a:solidFill>
                                <a:srgbClr val="000000"/>
                              </a:solidFill>
                              <a:latin typeface="Cambria Math" panose="02040503050406030204" pitchFamily="18" charset="0"/>
                            </a:rPr>
                            <m:t>𝑤</m:t>
                          </m:r>
                        </m:sub>
                      </m:sSub>
                      <m:r>
                        <a:rPr lang="ar-AE" i="1">
                          <a:solidFill>
                            <a:srgbClr val="000000"/>
                          </a:solidFill>
                          <a:latin typeface="Cambria Math" panose="02040503050406030204" pitchFamily="18" charset="0"/>
                        </a:rPr>
                        <m:t>)</m:t>
                      </m:r>
                    </m:oMath>
                  </m:oMathPara>
                </a14:m>
                <a:endParaRPr dirty="0"/>
              </a:p>
            </p:txBody>
          </p:sp>
        </mc:Choice>
        <mc:Fallback xmlns="">
          <p:sp>
            <p:nvSpPr>
              <p:cNvPr id="6" name="Equation">
                <a:extLst>
                  <a:ext uri="{FF2B5EF4-FFF2-40B4-BE49-F238E27FC236}">
                    <a16:creationId xmlns:a16="http://schemas.microsoft.com/office/drawing/2014/main" id="{EE8D2A83-9ACE-4EC2-9B90-24B40D54907A}"/>
                  </a:ext>
                </a:extLst>
              </p:cNvPr>
              <p:cNvSpPr txBox="1">
                <a:spLocks noRot="1" noChangeAspect="1" noMove="1" noResize="1" noEditPoints="1" noAdjustHandles="1" noChangeArrowheads="1" noChangeShapeType="1" noTextEdit="1"/>
              </p:cNvSpPr>
              <p:nvPr/>
            </p:nvSpPr>
            <p:spPr>
              <a:xfrm>
                <a:off x="3779912" y="5980638"/>
                <a:ext cx="2586157" cy="369332"/>
              </a:xfrm>
              <a:prstGeom prst="rect">
                <a:avLst/>
              </a:prstGeom>
              <a:blipFill>
                <a:blip r:embed="rId6"/>
                <a:stretch>
                  <a:fillRect l="-3538" r="-4009" b="-36066"/>
                </a:stretch>
              </a:blipFill>
              <a:ln w="12700">
                <a:miter lim="400000"/>
              </a:ln>
            </p:spPr>
            <p:txBody>
              <a:bodyPr/>
              <a:lstStyle/>
              <a:p>
                <a:r>
                  <a:rPr lang="zh-CN" altLang="en-US">
                    <a:noFill/>
                  </a:rPr>
                  <a:t> </a:t>
                </a:r>
              </a:p>
            </p:txBody>
          </p:sp>
        </mc:Fallback>
      </mc:AlternateContent>
      <p:sp>
        <p:nvSpPr>
          <p:cNvPr id="8" name="Title 1">
            <a:extLst>
              <a:ext uri="{FF2B5EF4-FFF2-40B4-BE49-F238E27FC236}">
                <a16:creationId xmlns:a16="http://schemas.microsoft.com/office/drawing/2014/main" id="{4564389B-1F97-4A80-8ECB-229C1B6E5D58}"/>
              </a:ext>
            </a:extLst>
          </p:cNvPr>
          <p:cNvSpPr>
            <a:spLocks noGrp="1"/>
          </p:cNvSpPr>
          <p:nvPr>
            <p:ph type="title"/>
          </p:nvPr>
        </p:nvSpPr>
        <p:spPr>
          <a:xfrm>
            <a:off x="685800" y="381000"/>
            <a:ext cx="7772400" cy="762000"/>
          </a:xfrm>
        </p:spPr>
        <p:txBody>
          <a:bodyPr/>
          <a:lstStyle/>
          <a:p>
            <a:r>
              <a:rPr lang="en-US" altLang="zh-CN" dirty="0">
                <a:solidFill>
                  <a:srgbClr val="00B050"/>
                </a:solidFill>
              </a:rPr>
              <a:t>7</a:t>
            </a:r>
            <a:r>
              <a:rPr lang="zh-CN" altLang="en-US" dirty="0">
                <a:solidFill>
                  <a:srgbClr val="00B050"/>
                </a:solidFill>
              </a:rPr>
              <a:t>、步长</a:t>
            </a:r>
            <a:endParaRPr lang="en-US" dirty="0">
              <a:solidFill>
                <a:srgbClr val="00B050"/>
              </a:solidFill>
            </a:endParaRPr>
          </a:p>
        </p:txBody>
      </p:sp>
    </p:spTree>
    <p:extLst>
      <p:ext uri="{BB962C8B-B14F-4D97-AF65-F5344CB8AC3E}">
        <p14:creationId xmlns:p14="http://schemas.microsoft.com/office/powerpoint/2010/main" val="323041391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FFCE2D3-5FF7-4B27-8B85-101E1E3341C5}"/>
              </a:ext>
            </a:extLst>
          </p:cNvPr>
          <p:cNvSpPr>
            <a:spLocks noGrp="1"/>
          </p:cNvSpPr>
          <p:nvPr>
            <p:ph type="title"/>
          </p:nvPr>
        </p:nvSpPr>
        <p:spPr>
          <a:xfrm>
            <a:off x="442291" y="354508"/>
            <a:ext cx="7772400" cy="762000"/>
          </a:xfrm>
        </p:spPr>
        <p:txBody>
          <a:bodyPr/>
          <a:lstStyle/>
          <a:p>
            <a:r>
              <a:rPr lang="en-US" altLang="zh-CN" dirty="0">
                <a:solidFill>
                  <a:srgbClr val="00B050"/>
                </a:solidFill>
              </a:rPr>
              <a:t>8</a:t>
            </a:r>
            <a:r>
              <a:rPr lang="zh-CN" altLang="en-US" dirty="0">
                <a:solidFill>
                  <a:srgbClr val="00B050"/>
                </a:solidFill>
              </a:rPr>
              <a:t>、多输入通道中的局部感受野</a:t>
            </a:r>
            <a:endParaRPr lang="en-US" dirty="0">
              <a:solidFill>
                <a:srgbClr val="00B050"/>
              </a:solidFill>
            </a:endParaRPr>
          </a:p>
        </p:txBody>
      </p:sp>
      <p:sp>
        <p:nvSpPr>
          <p:cNvPr id="5" name="Content Placeholder 4">
            <a:extLst>
              <a:ext uri="{FF2B5EF4-FFF2-40B4-BE49-F238E27FC236}">
                <a16:creationId xmlns:a16="http://schemas.microsoft.com/office/drawing/2014/main" id="{E8EBDC25-DD9D-4A23-B0E7-B0F732C8090B}"/>
              </a:ext>
            </a:extLst>
          </p:cNvPr>
          <p:cNvSpPr>
            <a:spLocks noGrp="1"/>
          </p:cNvSpPr>
          <p:nvPr>
            <p:ph idx="1"/>
          </p:nvPr>
        </p:nvSpPr>
        <p:spPr/>
        <p:txBody>
          <a:bodyPr/>
          <a:lstStyle/>
          <a:p>
            <a:r>
              <a:rPr lang="zh-CN" altLang="en-US" dirty="0"/>
              <a:t>彩色图像一般有</a:t>
            </a:r>
            <a:r>
              <a:rPr lang="en-US" altLang="zh-CN" dirty="0"/>
              <a:t>RGB</a:t>
            </a:r>
            <a:r>
              <a:rPr lang="zh-CN" altLang="en-US" dirty="0"/>
              <a:t>三个通道</a:t>
            </a:r>
            <a:endParaRPr lang="en-US" altLang="zh-CN" dirty="0"/>
          </a:p>
          <a:p>
            <a:r>
              <a:rPr lang="zh-CN" altLang="en-US" dirty="0"/>
              <a:t>转换为灰度图像会丢失信息</a:t>
            </a:r>
          </a:p>
        </p:txBody>
      </p:sp>
      <p:pic>
        <p:nvPicPr>
          <p:cNvPr id="6" name="Image" descr="Image">
            <a:extLst>
              <a:ext uri="{FF2B5EF4-FFF2-40B4-BE49-F238E27FC236}">
                <a16:creationId xmlns:a16="http://schemas.microsoft.com/office/drawing/2014/main" id="{7DF90472-78B0-4F7E-A2FC-1660BB72F1B3}"/>
              </a:ext>
            </a:extLst>
          </p:cNvPr>
          <p:cNvPicPr>
            <a:picLocks noChangeAspect="1"/>
          </p:cNvPicPr>
          <p:nvPr/>
        </p:nvPicPr>
        <p:blipFill>
          <a:blip r:embed="rId3"/>
          <a:stretch>
            <a:fillRect/>
          </a:stretch>
        </p:blipFill>
        <p:spPr>
          <a:xfrm>
            <a:off x="3084257" y="3238439"/>
            <a:ext cx="2488469" cy="2488468"/>
          </a:xfrm>
          <a:prstGeom prst="rect">
            <a:avLst/>
          </a:prstGeom>
          <a:ln w="12700">
            <a:miter lim="400000"/>
          </a:ln>
        </p:spPr>
      </p:pic>
    </p:spTree>
    <p:extLst>
      <p:ext uri="{BB962C8B-B14F-4D97-AF65-F5344CB8AC3E}">
        <p14:creationId xmlns:p14="http://schemas.microsoft.com/office/powerpoint/2010/main" val="204800920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5522947-FE47-4659-813C-8C9207CC09FC}"/>
              </a:ext>
            </a:extLst>
          </p:cNvPr>
          <p:cNvSpPr>
            <a:spLocks noGrp="1"/>
          </p:cNvSpPr>
          <p:nvPr>
            <p:ph idx="1"/>
          </p:nvPr>
        </p:nvSpPr>
        <p:spPr/>
        <p:txBody>
          <a:bodyPr/>
          <a:lstStyle/>
          <a:p>
            <a:r>
              <a:rPr lang="zh-CN" altLang="en-US" dirty="0"/>
              <a:t>彩色图像一般有</a:t>
            </a:r>
            <a:r>
              <a:rPr lang="en-US" altLang="zh-CN" dirty="0"/>
              <a:t>RGB</a:t>
            </a:r>
            <a:r>
              <a:rPr lang="zh-CN" altLang="en-US" dirty="0"/>
              <a:t>三个通道</a:t>
            </a:r>
            <a:endParaRPr lang="en-US" altLang="zh-CN" dirty="0"/>
          </a:p>
          <a:p>
            <a:r>
              <a:rPr lang="zh-CN" altLang="en-US" dirty="0"/>
              <a:t>转换为灰度图像会丢失信息</a:t>
            </a:r>
          </a:p>
        </p:txBody>
      </p:sp>
      <p:pic>
        <p:nvPicPr>
          <p:cNvPr id="4" name="Screen Shot 2019-02-15 at 12.07.22 PM.png" descr="Screen Shot 2019-02-15 at 12.07.22 PM.png">
            <a:extLst>
              <a:ext uri="{FF2B5EF4-FFF2-40B4-BE49-F238E27FC236}">
                <a16:creationId xmlns:a16="http://schemas.microsoft.com/office/drawing/2014/main" id="{8434AEB5-2D18-42ED-A405-757CAA6642EE}"/>
              </a:ext>
            </a:extLst>
          </p:cNvPr>
          <p:cNvPicPr>
            <a:picLocks noChangeAspect="1"/>
          </p:cNvPicPr>
          <p:nvPr/>
        </p:nvPicPr>
        <p:blipFill>
          <a:blip r:embed="rId2"/>
          <a:stretch>
            <a:fillRect/>
          </a:stretch>
        </p:blipFill>
        <p:spPr>
          <a:xfrm>
            <a:off x="840587" y="3324600"/>
            <a:ext cx="7462827" cy="2676150"/>
          </a:xfrm>
          <a:prstGeom prst="rect">
            <a:avLst/>
          </a:prstGeom>
          <a:ln w="12700">
            <a:miter lim="400000"/>
          </a:ln>
        </p:spPr>
      </p:pic>
      <p:sp>
        <p:nvSpPr>
          <p:cNvPr id="6" name="Title 3">
            <a:extLst>
              <a:ext uri="{FF2B5EF4-FFF2-40B4-BE49-F238E27FC236}">
                <a16:creationId xmlns:a16="http://schemas.microsoft.com/office/drawing/2014/main" id="{9FFCE2D3-5FF7-4B27-8B85-101E1E3341C5}"/>
              </a:ext>
            </a:extLst>
          </p:cNvPr>
          <p:cNvSpPr>
            <a:spLocks noGrp="1"/>
          </p:cNvSpPr>
          <p:nvPr>
            <p:ph type="title"/>
          </p:nvPr>
        </p:nvSpPr>
        <p:spPr>
          <a:xfrm>
            <a:off x="442291" y="354508"/>
            <a:ext cx="7772400" cy="762000"/>
          </a:xfrm>
        </p:spPr>
        <p:txBody>
          <a:bodyPr/>
          <a:lstStyle/>
          <a:p>
            <a:r>
              <a:rPr lang="en-US" altLang="zh-CN" dirty="0">
                <a:solidFill>
                  <a:srgbClr val="00B050"/>
                </a:solidFill>
              </a:rPr>
              <a:t>8</a:t>
            </a:r>
            <a:r>
              <a:rPr lang="zh-CN" altLang="en-US" dirty="0">
                <a:solidFill>
                  <a:srgbClr val="00B050"/>
                </a:solidFill>
              </a:rPr>
              <a:t>、多输入通道中的局部感受野</a:t>
            </a:r>
            <a:endParaRPr lang="en-US" dirty="0">
              <a:solidFill>
                <a:srgbClr val="00B050"/>
              </a:solidFill>
            </a:endParaRPr>
          </a:p>
        </p:txBody>
      </p:sp>
    </p:spTree>
    <p:extLst>
      <p:ext uri="{BB962C8B-B14F-4D97-AF65-F5344CB8AC3E}">
        <p14:creationId xmlns:p14="http://schemas.microsoft.com/office/powerpoint/2010/main" val="130538652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8B1B0BA-9822-4740-BE06-E20542EB3458}"/>
              </a:ext>
            </a:extLst>
          </p:cNvPr>
          <p:cNvSpPr>
            <a:spLocks noGrp="1"/>
          </p:cNvSpPr>
          <p:nvPr>
            <p:ph idx="1"/>
          </p:nvPr>
        </p:nvSpPr>
        <p:spPr/>
        <p:txBody>
          <a:bodyPr/>
          <a:lstStyle/>
          <a:p>
            <a:r>
              <a:rPr lang="zh-CN" altLang="en-US" dirty="0"/>
              <a:t>每一个通道都有一个卷积核，然后对各个通道的结果求和</a:t>
            </a:r>
          </a:p>
        </p:txBody>
      </p:sp>
      <p:pic>
        <p:nvPicPr>
          <p:cNvPr id="4" name="Screen Shot 2019-02-15 at 12.45.50 PM.png" descr="Screen Shot 2019-02-15 at 12.45.50 PM.png">
            <a:extLst>
              <a:ext uri="{FF2B5EF4-FFF2-40B4-BE49-F238E27FC236}">
                <a16:creationId xmlns:a16="http://schemas.microsoft.com/office/drawing/2014/main" id="{C1126A65-3A27-46E1-9B8E-78B2B4EA6ECB}"/>
              </a:ext>
            </a:extLst>
          </p:cNvPr>
          <p:cNvPicPr>
            <a:picLocks noChangeAspect="1"/>
          </p:cNvPicPr>
          <p:nvPr/>
        </p:nvPicPr>
        <p:blipFill>
          <a:blip r:embed="rId3"/>
          <a:stretch>
            <a:fillRect/>
          </a:stretch>
        </p:blipFill>
        <p:spPr>
          <a:xfrm>
            <a:off x="323647" y="3082844"/>
            <a:ext cx="5102024" cy="2207258"/>
          </a:xfrm>
          <a:prstGeom prst="rect">
            <a:avLst/>
          </a:prstGeom>
          <a:ln w="12700">
            <a:miter lim="400000"/>
          </a:ln>
        </p:spPr>
      </p:pic>
      <mc:AlternateContent xmlns:mc="http://schemas.openxmlformats.org/markup-compatibility/2006" xmlns:a14="http://schemas.microsoft.com/office/drawing/2010/main">
        <mc:Choice Requires="a14">
          <p:sp>
            <p:nvSpPr>
              <p:cNvPr id="5" name="Equation">
                <a:extLst>
                  <a:ext uri="{FF2B5EF4-FFF2-40B4-BE49-F238E27FC236}">
                    <a16:creationId xmlns:a16="http://schemas.microsoft.com/office/drawing/2014/main" id="{DF974942-8EBC-4CCC-930E-480637AF5558}"/>
                  </a:ext>
                </a:extLst>
              </p:cNvPr>
              <p:cNvSpPr txBox="1"/>
              <p:nvPr/>
            </p:nvSpPr>
            <p:spPr>
              <a:xfrm>
                <a:off x="5425671" y="3800645"/>
                <a:ext cx="3629199" cy="771814"/>
              </a:xfrm>
              <a:prstGeom prst="rect">
                <a:avLst/>
              </a:prstGeom>
              <a:ln w="12700">
                <a:miter lim="400000"/>
              </a:ln>
            </p:spPr>
            <p:txBody>
              <a:bodyPr wrap="none" lIns="0" tIns="0" rIns="0" bIns="0">
                <a:spAutoFit/>
              </a:bodyPr>
              <a:lstStyle/>
              <a:p>
                <a:pPr defTabSz="685800" latinLnBrk="1">
                  <a:defRPr>
                    <a:solidFill>
                      <a:srgbClr val="000000"/>
                    </a:solidFill>
                  </a:defRPr>
                </a:pPr>
                <a14:m>
                  <m:oMathPara xmlns:m="http://schemas.openxmlformats.org/officeDocument/2006/math">
                    <m:oMathParaPr>
                      <m:jc m:val="centerGroup"/>
                    </m:oMathParaPr>
                    <m:oMath xmlns:m="http://schemas.openxmlformats.org/officeDocument/2006/math">
                      <m:m>
                        <m:mPr>
                          <m:plcHide m:val="on"/>
                          <m:mcs>
                            <m:mc>
                              <m:mcPr>
                                <m:count m:val="2"/>
                                <m:mcJc m:val="center"/>
                              </m:mcPr>
                            </m:mc>
                          </m:mcs>
                          <m:ctrlPr>
                            <a:rPr sz="1800" i="1">
                              <a:solidFill>
                                <a:srgbClr val="000000"/>
                              </a:solidFill>
                              <a:latin typeface="Cambria Math" panose="02040503050406030204" pitchFamily="18" charset="0"/>
                            </a:rPr>
                          </m:ctrlPr>
                        </m:mPr>
                        <m:mr>
                          <m:e/>
                          <m:e>
                            <m:r>
                              <a:rPr sz="1800" i="1">
                                <a:solidFill>
                                  <a:srgbClr val="000000"/>
                                </a:solidFill>
                                <a:latin typeface="Cambria Math" panose="02040503050406030204" pitchFamily="18" charset="0"/>
                              </a:rPr>
                              <m:t>(</m:t>
                            </m:r>
                            <m:r>
                              <a:rPr sz="1800" i="1">
                                <a:solidFill>
                                  <a:srgbClr val="000000"/>
                                </a:solidFill>
                                <a:latin typeface="Cambria Math" panose="02040503050406030204" pitchFamily="18" charset="0"/>
                              </a:rPr>
                              <m:t>1</m:t>
                            </m:r>
                            <m:r>
                              <a:rPr sz="1800" i="1">
                                <a:solidFill>
                                  <a:srgbClr val="000000"/>
                                </a:solidFill>
                                <a:latin typeface="Cambria Math" panose="02040503050406030204" pitchFamily="18" charset="0"/>
                              </a:rPr>
                              <m:t>×</m:t>
                            </m:r>
                            <m:r>
                              <a:rPr sz="1800" i="1">
                                <a:solidFill>
                                  <a:srgbClr val="000000"/>
                                </a:solidFill>
                                <a:latin typeface="Cambria Math" panose="02040503050406030204" pitchFamily="18" charset="0"/>
                              </a:rPr>
                              <m:t>1</m:t>
                            </m:r>
                            <m:r>
                              <a:rPr sz="1800" i="1">
                                <a:solidFill>
                                  <a:srgbClr val="000000"/>
                                </a:solidFill>
                                <a:latin typeface="Cambria Math" panose="02040503050406030204" pitchFamily="18" charset="0"/>
                              </a:rPr>
                              <m:t>+</m:t>
                            </m:r>
                            <m:r>
                              <a:rPr sz="1800" i="1">
                                <a:solidFill>
                                  <a:srgbClr val="000000"/>
                                </a:solidFill>
                                <a:latin typeface="Cambria Math" panose="02040503050406030204" pitchFamily="18" charset="0"/>
                              </a:rPr>
                              <m:t>2</m:t>
                            </m:r>
                            <m:r>
                              <a:rPr sz="1800" i="1">
                                <a:solidFill>
                                  <a:srgbClr val="000000"/>
                                </a:solidFill>
                                <a:latin typeface="Cambria Math" panose="02040503050406030204" pitchFamily="18" charset="0"/>
                              </a:rPr>
                              <m:t>×</m:t>
                            </m:r>
                            <m:r>
                              <a:rPr sz="1800" i="1">
                                <a:solidFill>
                                  <a:srgbClr val="000000"/>
                                </a:solidFill>
                                <a:latin typeface="Cambria Math" panose="02040503050406030204" pitchFamily="18" charset="0"/>
                              </a:rPr>
                              <m:t>2</m:t>
                            </m:r>
                            <m:r>
                              <a:rPr sz="1800" i="1">
                                <a:solidFill>
                                  <a:srgbClr val="000000"/>
                                </a:solidFill>
                                <a:latin typeface="Cambria Math" panose="02040503050406030204" pitchFamily="18" charset="0"/>
                              </a:rPr>
                              <m:t>+</m:t>
                            </m:r>
                            <m:r>
                              <a:rPr sz="1800" i="1">
                                <a:solidFill>
                                  <a:srgbClr val="000000"/>
                                </a:solidFill>
                                <a:latin typeface="Cambria Math" panose="02040503050406030204" pitchFamily="18" charset="0"/>
                              </a:rPr>
                              <m:t>4</m:t>
                            </m:r>
                            <m:r>
                              <a:rPr sz="1800" i="1">
                                <a:solidFill>
                                  <a:srgbClr val="000000"/>
                                </a:solidFill>
                                <a:latin typeface="Cambria Math" panose="02040503050406030204" pitchFamily="18" charset="0"/>
                              </a:rPr>
                              <m:t>×</m:t>
                            </m:r>
                            <m:r>
                              <a:rPr sz="1800" i="1">
                                <a:solidFill>
                                  <a:srgbClr val="000000"/>
                                </a:solidFill>
                                <a:latin typeface="Cambria Math" panose="02040503050406030204" pitchFamily="18" charset="0"/>
                              </a:rPr>
                              <m:t>3</m:t>
                            </m:r>
                            <m:r>
                              <a:rPr sz="1800" i="1">
                                <a:solidFill>
                                  <a:srgbClr val="000000"/>
                                </a:solidFill>
                                <a:latin typeface="Cambria Math" panose="02040503050406030204" pitchFamily="18" charset="0"/>
                              </a:rPr>
                              <m:t>+</m:t>
                            </m:r>
                            <m:r>
                              <a:rPr sz="1800" i="1">
                                <a:solidFill>
                                  <a:srgbClr val="000000"/>
                                </a:solidFill>
                                <a:latin typeface="Cambria Math" panose="02040503050406030204" pitchFamily="18" charset="0"/>
                              </a:rPr>
                              <m:t>5</m:t>
                            </m:r>
                            <m:r>
                              <a:rPr sz="1800" i="1">
                                <a:solidFill>
                                  <a:srgbClr val="000000"/>
                                </a:solidFill>
                                <a:latin typeface="Cambria Math" panose="02040503050406030204" pitchFamily="18" charset="0"/>
                              </a:rPr>
                              <m:t>×</m:t>
                            </m:r>
                            <m:r>
                              <a:rPr sz="1800" i="1">
                                <a:solidFill>
                                  <a:srgbClr val="000000"/>
                                </a:solidFill>
                                <a:latin typeface="Cambria Math" panose="02040503050406030204" pitchFamily="18" charset="0"/>
                              </a:rPr>
                              <m:t>4</m:t>
                            </m:r>
                            <m:r>
                              <a:rPr sz="1800" i="1">
                                <a:solidFill>
                                  <a:srgbClr val="000000"/>
                                </a:solidFill>
                                <a:latin typeface="Cambria Math" panose="02040503050406030204" pitchFamily="18" charset="0"/>
                              </a:rPr>
                              <m:t>)</m:t>
                            </m:r>
                          </m:e>
                        </m:mr>
                        <m:mr>
                          <m:e/>
                          <m:e>
                            <m:r>
                              <a:rPr sz="1800" i="1">
                                <a:solidFill>
                                  <a:srgbClr val="000000"/>
                                </a:solidFill>
                                <a:latin typeface="Cambria Math" panose="02040503050406030204" pitchFamily="18" charset="0"/>
                              </a:rPr>
                              <m:t>+(</m:t>
                            </m:r>
                            <m:r>
                              <a:rPr sz="1800" i="1">
                                <a:solidFill>
                                  <a:srgbClr val="000000"/>
                                </a:solidFill>
                                <a:latin typeface="Cambria Math" panose="02040503050406030204" pitchFamily="18" charset="0"/>
                              </a:rPr>
                              <m:t>0</m:t>
                            </m:r>
                            <m:r>
                              <a:rPr sz="1800" i="1">
                                <a:solidFill>
                                  <a:srgbClr val="000000"/>
                                </a:solidFill>
                                <a:latin typeface="Cambria Math" panose="02040503050406030204" pitchFamily="18" charset="0"/>
                              </a:rPr>
                              <m:t>×</m:t>
                            </m:r>
                            <m:r>
                              <a:rPr sz="1800" i="1">
                                <a:solidFill>
                                  <a:srgbClr val="000000"/>
                                </a:solidFill>
                                <a:latin typeface="Cambria Math" panose="02040503050406030204" pitchFamily="18" charset="0"/>
                              </a:rPr>
                              <m:t>0</m:t>
                            </m:r>
                            <m:r>
                              <a:rPr sz="1800" i="1">
                                <a:solidFill>
                                  <a:srgbClr val="000000"/>
                                </a:solidFill>
                                <a:latin typeface="Cambria Math" panose="02040503050406030204" pitchFamily="18" charset="0"/>
                              </a:rPr>
                              <m:t>+</m:t>
                            </m:r>
                            <m:r>
                              <a:rPr sz="1800" i="1">
                                <a:solidFill>
                                  <a:srgbClr val="000000"/>
                                </a:solidFill>
                                <a:latin typeface="Cambria Math" panose="02040503050406030204" pitchFamily="18" charset="0"/>
                              </a:rPr>
                              <m:t>1</m:t>
                            </m:r>
                            <m:r>
                              <a:rPr sz="1800" i="1">
                                <a:solidFill>
                                  <a:srgbClr val="000000"/>
                                </a:solidFill>
                                <a:latin typeface="Cambria Math" panose="02040503050406030204" pitchFamily="18" charset="0"/>
                              </a:rPr>
                              <m:t>×</m:t>
                            </m:r>
                            <m:r>
                              <a:rPr sz="1800" i="1">
                                <a:solidFill>
                                  <a:srgbClr val="000000"/>
                                </a:solidFill>
                                <a:latin typeface="Cambria Math" panose="02040503050406030204" pitchFamily="18" charset="0"/>
                              </a:rPr>
                              <m:t>1</m:t>
                            </m:r>
                            <m:r>
                              <a:rPr sz="1800" i="1">
                                <a:solidFill>
                                  <a:srgbClr val="000000"/>
                                </a:solidFill>
                                <a:latin typeface="Cambria Math" panose="02040503050406030204" pitchFamily="18" charset="0"/>
                              </a:rPr>
                              <m:t>+</m:t>
                            </m:r>
                            <m:r>
                              <a:rPr sz="1800" i="1">
                                <a:solidFill>
                                  <a:srgbClr val="000000"/>
                                </a:solidFill>
                                <a:latin typeface="Cambria Math" panose="02040503050406030204" pitchFamily="18" charset="0"/>
                              </a:rPr>
                              <m:t>3</m:t>
                            </m:r>
                            <m:r>
                              <a:rPr sz="1800" i="1">
                                <a:solidFill>
                                  <a:srgbClr val="000000"/>
                                </a:solidFill>
                                <a:latin typeface="Cambria Math" panose="02040503050406030204" pitchFamily="18" charset="0"/>
                              </a:rPr>
                              <m:t>×</m:t>
                            </m:r>
                            <m:r>
                              <a:rPr sz="1800" i="1">
                                <a:solidFill>
                                  <a:srgbClr val="000000"/>
                                </a:solidFill>
                                <a:latin typeface="Cambria Math" panose="02040503050406030204" pitchFamily="18" charset="0"/>
                              </a:rPr>
                              <m:t>2</m:t>
                            </m:r>
                            <m:r>
                              <a:rPr sz="1800" i="1">
                                <a:solidFill>
                                  <a:srgbClr val="000000"/>
                                </a:solidFill>
                                <a:latin typeface="Cambria Math" panose="02040503050406030204" pitchFamily="18" charset="0"/>
                              </a:rPr>
                              <m:t>+</m:t>
                            </m:r>
                            <m:r>
                              <a:rPr sz="1800" i="1">
                                <a:solidFill>
                                  <a:srgbClr val="000000"/>
                                </a:solidFill>
                                <a:latin typeface="Cambria Math" panose="02040503050406030204" pitchFamily="18" charset="0"/>
                              </a:rPr>
                              <m:t>4</m:t>
                            </m:r>
                            <m:r>
                              <a:rPr sz="1800" i="1">
                                <a:solidFill>
                                  <a:srgbClr val="000000"/>
                                </a:solidFill>
                                <a:latin typeface="Cambria Math" panose="02040503050406030204" pitchFamily="18" charset="0"/>
                              </a:rPr>
                              <m:t>×</m:t>
                            </m:r>
                            <m:r>
                              <a:rPr sz="1800" i="1">
                                <a:solidFill>
                                  <a:srgbClr val="000000"/>
                                </a:solidFill>
                                <a:latin typeface="Cambria Math" panose="02040503050406030204" pitchFamily="18" charset="0"/>
                              </a:rPr>
                              <m:t>3</m:t>
                            </m:r>
                            <m:r>
                              <a:rPr sz="1800" i="1">
                                <a:solidFill>
                                  <a:srgbClr val="000000"/>
                                </a:solidFill>
                                <a:latin typeface="Cambria Math" panose="02040503050406030204" pitchFamily="18" charset="0"/>
                              </a:rPr>
                              <m:t>)</m:t>
                            </m:r>
                          </m:e>
                        </m:mr>
                        <m:mr>
                          <m:e/>
                          <m:e>
                            <m:r>
                              <a:rPr sz="1800" i="1">
                                <a:solidFill>
                                  <a:srgbClr val="000000"/>
                                </a:solidFill>
                                <a:latin typeface="Cambria Math" panose="02040503050406030204" pitchFamily="18" charset="0"/>
                              </a:rPr>
                              <m:t>=</m:t>
                            </m:r>
                            <m:r>
                              <a:rPr sz="1800" i="1">
                                <a:solidFill>
                                  <a:srgbClr val="000000"/>
                                </a:solidFill>
                                <a:latin typeface="Cambria Math" panose="02040503050406030204" pitchFamily="18" charset="0"/>
                              </a:rPr>
                              <m:t>56</m:t>
                            </m:r>
                          </m:e>
                        </m:mr>
                      </m:m>
                    </m:oMath>
                  </m:oMathPara>
                </a14:m>
                <a:endParaRPr sz="1800" dirty="0"/>
              </a:p>
            </p:txBody>
          </p:sp>
        </mc:Choice>
        <mc:Fallback xmlns="">
          <p:sp>
            <p:nvSpPr>
              <p:cNvPr id="5" name="Equation">
                <a:extLst>
                  <a:ext uri="{FF2B5EF4-FFF2-40B4-BE49-F238E27FC236}">
                    <a16:creationId xmlns:a16="http://schemas.microsoft.com/office/drawing/2014/main" id="{DF974942-8EBC-4CCC-930E-480637AF5558}"/>
                  </a:ext>
                </a:extLst>
              </p:cNvPr>
              <p:cNvSpPr txBox="1">
                <a:spLocks noRot="1" noChangeAspect="1" noMove="1" noResize="1" noEditPoints="1" noAdjustHandles="1" noChangeArrowheads="1" noChangeShapeType="1" noTextEdit="1"/>
              </p:cNvSpPr>
              <p:nvPr/>
            </p:nvSpPr>
            <p:spPr>
              <a:xfrm>
                <a:off x="5425671" y="3800645"/>
                <a:ext cx="3629199" cy="771814"/>
              </a:xfrm>
              <a:prstGeom prst="rect">
                <a:avLst/>
              </a:prstGeom>
              <a:blipFill>
                <a:blip r:embed="rId4"/>
                <a:stretch>
                  <a:fillRect/>
                </a:stretch>
              </a:blipFill>
              <a:ln w="12700">
                <a:miter lim="400000"/>
              </a:ln>
            </p:spPr>
            <p:txBody>
              <a:bodyPr/>
              <a:lstStyle/>
              <a:p>
                <a:r>
                  <a:rPr lang="zh-CN" altLang="en-US">
                    <a:noFill/>
                  </a:rPr>
                  <a:t> </a:t>
                </a:r>
              </a:p>
            </p:txBody>
          </p:sp>
        </mc:Fallback>
      </mc:AlternateContent>
      <p:sp>
        <p:nvSpPr>
          <p:cNvPr id="7" name="Title 3">
            <a:extLst>
              <a:ext uri="{FF2B5EF4-FFF2-40B4-BE49-F238E27FC236}">
                <a16:creationId xmlns:a16="http://schemas.microsoft.com/office/drawing/2014/main" id="{9FFCE2D3-5FF7-4B27-8B85-101E1E3341C5}"/>
              </a:ext>
            </a:extLst>
          </p:cNvPr>
          <p:cNvSpPr>
            <a:spLocks noGrp="1"/>
          </p:cNvSpPr>
          <p:nvPr>
            <p:ph type="title"/>
          </p:nvPr>
        </p:nvSpPr>
        <p:spPr>
          <a:xfrm>
            <a:off x="442291" y="354508"/>
            <a:ext cx="7772400" cy="762000"/>
          </a:xfrm>
        </p:spPr>
        <p:txBody>
          <a:bodyPr/>
          <a:lstStyle/>
          <a:p>
            <a:r>
              <a:rPr lang="en-US" altLang="zh-CN" dirty="0">
                <a:solidFill>
                  <a:srgbClr val="00B050"/>
                </a:solidFill>
              </a:rPr>
              <a:t>8</a:t>
            </a:r>
            <a:r>
              <a:rPr lang="zh-CN" altLang="en-US" dirty="0">
                <a:solidFill>
                  <a:srgbClr val="00B050"/>
                </a:solidFill>
              </a:rPr>
              <a:t>、多输入通道中的局部感受野</a:t>
            </a:r>
            <a:endParaRPr lang="en-US" dirty="0">
              <a:solidFill>
                <a:srgbClr val="00B050"/>
              </a:solidFill>
            </a:endParaRPr>
          </a:p>
        </p:txBody>
      </p:sp>
    </p:spTree>
    <p:extLst>
      <p:ext uri="{BB962C8B-B14F-4D97-AF65-F5344CB8AC3E}">
        <p14:creationId xmlns:p14="http://schemas.microsoft.com/office/powerpoint/2010/main" val="3797333319"/>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80EBAC5-860A-426B-8273-8876933EDBD3}"/>
                  </a:ext>
                </a:extLst>
              </p:cNvPr>
              <p:cNvSpPr>
                <a:spLocks noGrp="1"/>
              </p:cNvSpPr>
              <p:nvPr>
                <p:ph idx="1"/>
              </p:nvPr>
            </p:nvSpPr>
            <p:spPr/>
            <p:txBody>
              <a:bodyPr/>
              <a:lstStyle/>
              <a:p>
                <a14:m>
                  <m:oMath xmlns:m="http://schemas.openxmlformats.org/officeDocument/2006/math">
                    <m:r>
                      <a:rPr lang="en-US" b="1" i="1" smtClean="0">
                        <a:latin typeface="Cambria Math" panose="02040503050406030204" pitchFamily="18" charset="0"/>
                      </a:rPr>
                      <m:t>𝑿</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h</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𝑤</m:t>
                        </m:r>
                      </m:sub>
                    </m:sSub>
                  </m:oMath>
                </a14:m>
                <a:r>
                  <a:rPr lang="en-US" dirty="0"/>
                  <a:t> </a:t>
                </a:r>
                <a:r>
                  <a:rPr lang="zh-CN" altLang="en-US" dirty="0"/>
                  <a:t>输入</a:t>
                </a:r>
                <a:endParaRPr lang="en-US" dirty="0"/>
              </a:p>
              <a:p>
                <a14:m>
                  <m:oMath xmlns:m="http://schemas.openxmlformats.org/officeDocument/2006/math">
                    <m:r>
                      <a:rPr lang="en-US" b="1" i="1" smtClean="0">
                        <a:latin typeface="Cambria Math" panose="02040503050406030204" pitchFamily="18" charset="0"/>
                      </a:rPr>
                      <m:t>𝑾</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𝑘</m:t>
                        </m:r>
                      </m:e>
                      <m:sub>
                        <m:r>
                          <a:rPr lang="en-US" i="1">
                            <a:latin typeface="Cambria Math" panose="02040503050406030204" pitchFamily="18" charset="0"/>
                          </a:rPr>
                          <m:t>h</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𝑘</m:t>
                        </m:r>
                      </m:e>
                      <m:sub>
                        <m:r>
                          <a:rPr lang="en-US" i="1">
                            <a:latin typeface="Cambria Math" panose="02040503050406030204" pitchFamily="18" charset="0"/>
                          </a:rPr>
                          <m:t>𝑤</m:t>
                        </m:r>
                      </m:sub>
                    </m:sSub>
                  </m:oMath>
                </a14:m>
                <a:r>
                  <a:rPr lang="en-US" dirty="0"/>
                  <a:t> </a:t>
                </a:r>
                <a:r>
                  <a:rPr lang="zh-CN" altLang="en-US" dirty="0"/>
                  <a:t>卷积核</a:t>
                </a:r>
                <a:endParaRPr lang="en-US" dirty="0"/>
              </a:p>
              <a:p>
                <a14:m>
                  <m:oMath xmlns:m="http://schemas.openxmlformats.org/officeDocument/2006/math">
                    <m:r>
                      <a:rPr lang="en-US" b="1" i="1" smtClean="0">
                        <a:latin typeface="Cambria Math" panose="02040503050406030204" pitchFamily="18" charset="0"/>
                      </a:rPr>
                      <m:t>𝒀</m:t>
                    </m:r>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𝑚</m:t>
                        </m:r>
                      </m:e>
                      <m:sub>
                        <m:r>
                          <a:rPr lang="en-US" b="0" i="1" smtClean="0">
                            <a:latin typeface="Cambria Math" panose="02040503050406030204" pitchFamily="18" charset="0"/>
                          </a:rPr>
                          <m:t>h</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𝑚</m:t>
                        </m:r>
                      </m:e>
                      <m:sub>
                        <m:r>
                          <a:rPr lang="en-US" b="0" i="1" smtClean="0">
                            <a:latin typeface="Cambria Math" panose="02040503050406030204" pitchFamily="18" charset="0"/>
                          </a:rPr>
                          <m:t>𝑤</m:t>
                        </m:r>
                      </m:sub>
                    </m:sSub>
                  </m:oMath>
                </a14:m>
                <a:r>
                  <a:rPr lang="en-US" dirty="0"/>
                  <a:t> </a:t>
                </a:r>
                <a:r>
                  <a:rPr lang="zh-CN" altLang="en-US" dirty="0"/>
                  <a:t>输出</a:t>
                </a:r>
                <a:endParaRPr lang="en-US" dirty="0"/>
              </a:p>
            </p:txBody>
          </p:sp>
        </mc:Choice>
        <mc:Fallback xmlns="">
          <p:sp>
            <p:nvSpPr>
              <p:cNvPr id="3" name="Content Placeholder 2">
                <a:extLst>
                  <a:ext uri="{FF2B5EF4-FFF2-40B4-BE49-F238E27FC236}">
                    <a16:creationId xmlns:a16="http://schemas.microsoft.com/office/drawing/2014/main" id="{180EBAC5-860A-426B-8273-8876933EDBD3}"/>
                  </a:ext>
                </a:extLst>
              </p:cNvPr>
              <p:cNvSpPr>
                <a:spLocks noGrp="1" noRot="1" noChangeAspect="1" noMove="1" noResize="1" noEditPoints="1" noAdjustHandles="1" noChangeArrowheads="1" noChangeShapeType="1" noTextEdit="1"/>
              </p:cNvSpPr>
              <p:nvPr>
                <p:ph idx="1"/>
              </p:nvPr>
            </p:nvSpPr>
            <p:spPr>
              <a:blipFill>
                <a:blip r:embed="rId3"/>
                <a:stretch>
                  <a:fillRect l="-1176" t="-163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C1AA80BA-A324-45AB-90DA-FCE7EB724C99}"/>
                  </a:ext>
                </a:extLst>
              </p:cNvPr>
              <p:cNvSpPr/>
              <p:nvPr/>
            </p:nvSpPr>
            <p:spPr>
              <a:xfrm>
                <a:off x="1128660" y="3858220"/>
                <a:ext cx="2026067" cy="617798"/>
              </a:xfrm>
              <a:prstGeom prst="rect">
                <a:avLst/>
              </a:prstGeom>
            </p:spPr>
            <p:txBody>
              <a:bodyPr wrap="none">
                <a:spAutoFit/>
              </a:bodyPr>
              <a:lstStyle/>
              <a:p>
                <a:pPr latinLnBrk="1">
                  <a:defRPr>
                    <a:solidFill>
                      <a:srgbClr val="000000"/>
                    </a:solidFill>
                  </a:defRPr>
                </a:pPr>
                <a14:m>
                  <m:oMathPara xmlns:m="http://schemas.openxmlformats.org/officeDocument/2006/math">
                    <m:oMathParaPr>
                      <m:jc m:val="centerGroup"/>
                    </m:oMathParaPr>
                    <m:oMath xmlns:m="http://schemas.openxmlformats.org/officeDocument/2006/math">
                      <m:r>
                        <a:rPr lang="ar-AE" sz="1800" i="1">
                          <a:solidFill>
                            <a:srgbClr val="000000"/>
                          </a:solidFill>
                          <a:latin typeface="Cambria Math" panose="02040503050406030204" pitchFamily="18" charset="0"/>
                        </a:rPr>
                        <m:t>𝐘</m:t>
                      </m:r>
                      <m:r>
                        <a:rPr lang="ar-AE" sz="1800" i="1">
                          <a:solidFill>
                            <a:srgbClr val="000000"/>
                          </a:solidFill>
                          <a:latin typeface="Cambria Math" panose="02040503050406030204" pitchFamily="18" charset="0"/>
                        </a:rPr>
                        <m:t>=</m:t>
                      </m:r>
                      <m:limUpp>
                        <m:limUppPr>
                          <m:ctrlPr>
                            <a:rPr lang="ar-AE" sz="1800" i="1">
                              <a:solidFill>
                                <a:srgbClr val="000000"/>
                              </a:solidFill>
                              <a:latin typeface="Cambria Math" panose="02040503050406030204" pitchFamily="18" charset="0"/>
                            </a:rPr>
                          </m:ctrlPr>
                        </m:limUppPr>
                        <m:e>
                          <m:limLow>
                            <m:limLowPr>
                              <m:ctrlPr>
                                <a:rPr lang="ar-AE" sz="1800" i="1">
                                  <a:solidFill>
                                    <a:srgbClr val="000000"/>
                                  </a:solidFill>
                                  <a:latin typeface="Cambria Math" panose="02040503050406030204" pitchFamily="18" charset="0"/>
                                </a:rPr>
                              </m:ctrlPr>
                            </m:limLowPr>
                            <m:e>
                              <m:r>
                                <a:rPr lang="ar-AE" sz="1800" i="1">
                                  <a:solidFill>
                                    <a:srgbClr val="000000"/>
                                  </a:solidFill>
                                  <a:latin typeface="Cambria Math" panose="02040503050406030204" pitchFamily="18" charset="0"/>
                                </a:rPr>
                                <m:t>∑</m:t>
                              </m:r>
                            </m:e>
                            <m:lim>
                              <m:r>
                                <a:rPr lang="ar-AE" sz="1800" i="1">
                                  <a:solidFill>
                                    <a:srgbClr val="000000"/>
                                  </a:solidFill>
                                  <a:latin typeface="Cambria Math" panose="02040503050406030204" pitchFamily="18" charset="0"/>
                                </a:rPr>
                                <m:t>𝑖</m:t>
                              </m:r>
                              <m:r>
                                <a:rPr lang="ar-AE" sz="1800" i="1">
                                  <a:solidFill>
                                    <a:srgbClr val="000000"/>
                                  </a:solidFill>
                                  <a:latin typeface="Cambria Math" panose="02040503050406030204" pitchFamily="18" charset="0"/>
                                </a:rPr>
                                <m:t>=</m:t>
                              </m:r>
                              <m:r>
                                <a:rPr lang="ar-AE" sz="1800" i="1">
                                  <a:solidFill>
                                    <a:srgbClr val="000000"/>
                                  </a:solidFill>
                                  <a:latin typeface="Cambria Math" panose="02040503050406030204" pitchFamily="18" charset="0"/>
                                </a:rPr>
                                <m:t>0</m:t>
                              </m:r>
                            </m:lim>
                          </m:limLow>
                        </m:e>
                        <m:lim>
                          <m:sSub>
                            <m:sSubPr>
                              <m:ctrlPr>
                                <a:rPr lang="ar-AE" sz="1800" i="1">
                                  <a:solidFill>
                                    <a:srgbClr val="000000"/>
                                  </a:solidFill>
                                  <a:latin typeface="Cambria Math" panose="02040503050406030204" pitchFamily="18" charset="0"/>
                                </a:rPr>
                              </m:ctrlPr>
                            </m:sSubPr>
                            <m:e>
                              <m:r>
                                <a:rPr lang="ar-AE" sz="1800" i="1">
                                  <a:solidFill>
                                    <a:srgbClr val="000000"/>
                                  </a:solidFill>
                                  <a:latin typeface="Cambria Math" panose="02040503050406030204" pitchFamily="18" charset="0"/>
                                </a:rPr>
                                <m:t>𝑐</m:t>
                              </m:r>
                            </m:e>
                            <m:sub>
                              <m:r>
                                <a:rPr lang="ar-AE" sz="1800" i="1">
                                  <a:solidFill>
                                    <a:srgbClr val="000000"/>
                                  </a:solidFill>
                                  <a:latin typeface="Cambria Math" panose="02040503050406030204" pitchFamily="18" charset="0"/>
                                </a:rPr>
                                <m:t>𝑖</m:t>
                              </m:r>
                            </m:sub>
                          </m:sSub>
                        </m:lim>
                      </m:limUpp>
                      <m:sSub>
                        <m:sSubPr>
                          <m:ctrlPr>
                            <a:rPr lang="ar-AE" sz="1800" i="1">
                              <a:solidFill>
                                <a:srgbClr val="000000"/>
                              </a:solidFill>
                              <a:latin typeface="Cambria Math" panose="02040503050406030204" pitchFamily="18" charset="0"/>
                            </a:rPr>
                          </m:ctrlPr>
                        </m:sSubPr>
                        <m:e>
                          <m:r>
                            <a:rPr lang="ar-AE" sz="1800" i="1">
                              <a:solidFill>
                                <a:srgbClr val="000000"/>
                              </a:solidFill>
                              <a:latin typeface="Cambria Math" panose="02040503050406030204" pitchFamily="18" charset="0"/>
                            </a:rPr>
                            <m:t>𝐗</m:t>
                          </m:r>
                        </m:e>
                        <m:sub>
                          <m:r>
                            <a:rPr lang="ar-AE" sz="1800" i="1">
                              <a:solidFill>
                                <a:srgbClr val="000000"/>
                              </a:solidFill>
                              <a:latin typeface="Cambria Math" panose="02040503050406030204" pitchFamily="18" charset="0"/>
                            </a:rPr>
                            <m:t>𝑖</m:t>
                          </m:r>
                          <m:r>
                            <a:rPr lang="ar-AE" sz="1800" i="1">
                              <a:solidFill>
                                <a:srgbClr val="000000"/>
                              </a:solidFill>
                              <a:latin typeface="Cambria Math" panose="02040503050406030204" pitchFamily="18" charset="0"/>
                            </a:rPr>
                            <m:t>,:,:</m:t>
                          </m:r>
                        </m:sub>
                      </m:sSub>
                      <m:r>
                        <a:rPr lang="ar-AE" sz="1800" i="1">
                          <a:solidFill>
                            <a:srgbClr val="000000"/>
                          </a:solidFill>
                          <a:latin typeface="Cambria Math" panose="02040503050406030204" pitchFamily="18" charset="0"/>
                        </a:rPr>
                        <m:t>⋆</m:t>
                      </m:r>
                      <m:sSub>
                        <m:sSubPr>
                          <m:ctrlPr>
                            <a:rPr lang="ar-AE" sz="1800" i="1">
                              <a:solidFill>
                                <a:srgbClr val="000000"/>
                              </a:solidFill>
                              <a:latin typeface="Cambria Math" panose="02040503050406030204" pitchFamily="18" charset="0"/>
                            </a:rPr>
                          </m:ctrlPr>
                        </m:sSubPr>
                        <m:e>
                          <m:r>
                            <a:rPr lang="ar-AE" sz="1800" i="1">
                              <a:solidFill>
                                <a:srgbClr val="000000"/>
                              </a:solidFill>
                              <a:latin typeface="Cambria Math" panose="02040503050406030204" pitchFamily="18" charset="0"/>
                            </a:rPr>
                            <m:t>𝐖</m:t>
                          </m:r>
                        </m:e>
                        <m:sub>
                          <m:r>
                            <a:rPr lang="ar-AE" sz="1800" i="1">
                              <a:solidFill>
                                <a:srgbClr val="000000"/>
                              </a:solidFill>
                              <a:latin typeface="Cambria Math" panose="02040503050406030204" pitchFamily="18" charset="0"/>
                            </a:rPr>
                            <m:t>𝑖</m:t>
                          </m:r>
                          <m:r>
                            <a:rPr lang="ar-AE" sz="1800" i="1">
                              <a:solidFill>
                                <a:srgbClr val="000000"/>
                              </a:solidFill>
                              <a:latin typeface="Cambria Math" panose="02040503050406030204" pitchFamily="18" charset="0"/>
                            </a:rPr>
                            <m:t>,:,:</m:t>
                          </m:r>
                        </m:sub>
                      </m:sSub>
                    </m:oMath>
                  </m:oMathPara>
                </a14:m>
                <a:endParaRPr lang="ar-AE" sz="1800" dirty="0"/>
              </a:p>
            </p:txBody>
          </p:sp>
        </mc:Choice>
        <mc:Fallback xmlns="">
          <p:sp>
            <p:nvSpPr>
              <p:cNvPr id="4" name="Rectangle 3">
                <a:extLst>
                  <a:ext uri="{FF2B5EF4-FFF2-40B4-BE49-F238E27FC236}">
                    <a16:creationId xmlns:a16="http://schemas.microsoft.com/office/drawing/2014/main" id="{C1AA80BA-A324-45AB-90DA-FCE7EB724C99}"/>
                  </a:ext>
                </a:extLst>
              </p:cNvPr>
              <p:cNvSpPr>
                <a:spLocks noRot="1" noChangeAspect="1" noMove="1" noResize="1" noEditPoints="1" noAdjustHandles="1" noChangeArrowheads="1" noChangeShapeType="1" noTextEdit="1"/>
              </p:cNvSpPr>
              <p:nvPr/>
            </p:nvSpPr>
            <p:spPr>
              <a:xfrm>
                <a:off x="1128660" y="3858220"/>
                <a:ext cx="2026067" cy="617798"/>
              </a:xfrm>
              <a:prstGeom prst="rect">
                <a:avLst/>
              </a:prstGeom>
              <a:blipFill>
                <a:blip r:embed="rId4"/>
                <a:stretch>
                  <a:fillRect/>
                </a:stretch>
              </a:blipFill>
            </p:spPr>
            <p:txBody>
              <a:bodyPr/>
              <a:lstStyle/>
              <a:p>
                <a:r>
                  <a:rPr lang="zh-CN" altLang="en-US">
                    <a:noFill/>
                  </a:rPr>
                  <a:t> </a:t>
                </a:r>
              </a:p>
            </p:txBody>
          </p:sp>
        </mc:Fallback>
      </mc:AlternateContent>
      <p:sp>
        <p:nvSpPr>
          <p:cNvPr id="5" name="object 3">
            <a:extLst>
              <a:ext uri="{FF2B5EF4-FFF2-40B4-BE49-F238E27FC236}">
                <a16:creationId xmlns:a16="http://schemas.microsoft.com/office/drawing/2014/main" id="{CBFED6EC-0BEA-48E5-917F-057FD665EFD1}"/>
              </a:ext>
            </a:extLst>
          </p:cNvPr>
          <p:cNvSpPr/>
          <p:nvPr/>
        </p:nvSpPr>
        <p:spPr>
          <a:xfrm>
            <a:off x="4898869" y="1495062"/>
            <a:ext cx="3754471" cy="2789634"/>
          </a:xfrm>
          <a:prstGeom prst="rect">
            <a:avLst/>
          </a:prstGeom>
          <a:blipFill>
            <a:blip r:embed="rId5" cstate="print"/>
            <a:stretch>
              <a:fillRect/>
            </a:stretch>
          </a:blipFill>
        </p:spPr>
        <p:txBody>
          <a:bodyPr wrap="square" lIns="0" tIns="0" rIns="0" bIns="0" rtlCol="0"/>
          <a:lstStyle/>
          <a:p>
            <a:endParaRPr sz="1800"/>
          </a:p>
        </p:txBody>
      </p:sp>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4E5CEA83-A031-4C05-9428-0C057B48A268}"/>
                  </a:ext>
                </a:extLst>
              </p:cNvPr>
              <p:cNvSpPr/>
              <p:nvPr/>
            </p:nvSpPr>
            <p:spPr>
              <a:xfrm>
                <a:off x="3890048" y="4310800"/>
                <a:ext cx="5214196" cy="923330"/>
              </a:xfrm>
              <a:prstGeom prst="rect">
                <a:avLst/>
              </a:prstGeom>
            </p:spPr>
            <p:txBody>
              <a:bodyPr wrap="square">
                <a:spAutoFit/>
              </a:bodyPr>
              <a:lstStyle/>
              <a:p>
                <a:pPr marL="257175" indent="-257175">
                  <a:buFont typeface="Arial" panose="020B0604020202020204" pitchFamily="34" charset="0"/>
                  <a:buChar char="•"/>
                </a:pPr>
                <a:r>
                  <a:rPr lang="zh-CN" altLang="en-US" sz="1800" dirty="0" smtClean="0">
                    <a:cs typeface="Calibri"/>
                  </a:rPr>
                  <a:t>输入三维张量</a:t>
                </a:r>
                <a:r>
                  <a:rPr lang="en-US" sz="1800" spc="-4" dirty="0">
                    <a:cs typeface="Calibri"/>
                  </a:rPr>
                  <a:t> </a:t>
                </a:r>
                <a14:m>
                  <m:oMath xmlns:m="http://schemas.openxmlformats.org/officeDocument/2006/math">
                    <m:r>
                      <a:rPr lang="en-US" sz="1800">
                        <a:latin typeface="Cambria Math" panose="02040503050406030204" pitchFamily="18" charset="0"/>
                      </a:rPr>
                      <m:t>3</m:t>
                    </m:r>
                    <m:r>
                      <a:rPr lang="en-US" sz="180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𝑛</m:t>
                        </m:r>
                      </m:e>
                      <m:sub>
                        <m:r>
                          <a:rPr lang="en-US" sz="1800" i="1">
                            <a:latin typeface="Cambria Math" panose="02040503050406030204" pitchFamily="18" charset="0"/>
                          </a:rPr>
                          <m:t>h</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𝑛</m:t>
                        </m:r>
                      </m:e>
                      <m:sub>
                        <m:r>
                          <a:rPr lang="en-US" sz="1800" i="1">
                            <a:latin typeface="Cambria Math" panose="02040503050406030204" pitchFamily="18" charset="0"/>
                          </a:rPr>
                          <m:t>𝑤</m:t>
                        </m:r>
                      </m:sub>
                    </m:sSub>
                  </m:oMath>
                </a14:m>
                <a:endParaRPr lang="en-US" sz="1800" spc="-4" dirty="0">
                  <a:cs typeface="Calibri"/>
                </a:endParaRPr>
              </a:p>
              <a:p>
                <a:pPr marL="257175" indent="-257175">
                  <a:buFont typeface="Arial" panose="020B0604020202020204" pitchFamily="34" charset="0"/>
                  <a:buChar char="•"/>
                </a:pPr>
                <a:r>
                  <a:rPr lang="zh-CN" altLang="en-US" sz="1800" spc="-4" dirty="0">
                    <a:cs typeface="Calibri"/>
                  </a:rPr>
                  <a:t>卷积核三维张量</a:t>
                </a:r>
                <a:r>
                  <a:rPr lang="en-US" sz="1800" spc="-4" dirty="0">
                    <a:cs typeface="Calibri"/>
                  </a:rPr>
                  <a:t> </a:t>
                </a:r>
                <a14:m>
                  <m:oMath xmlns:m="http://schemas.openxmlformats.org/officeDocument/2006/math">
                    <m:r>
                      <a:rPr lang="en-US" sz="1800">
                        <a:latin typeface="Cambria Math" panose="02040503050406030204" pitchFamily="18" charset="0"/>
                      </a:rPr>
                      <m:t>3</m:t>
                    </m:r>
                    <m:r>
                      <a:rPr lang="en-US" sz="1800">
                        <a:latin typeface="Cambria Math" panose="02040503050406030204" pitchFamily="18" charset="0"/>
                      </a:rPr>
                      <m:t>∗</m:t>
                    </m:r>
                    <m:r>
                      <a:rPr lang="en-US" sz="1800">
                        <a:latin typeface="Cambria Math" panose="02040503050406030204" pitchFamily="18" charset="0"/>
                      </a:rPr>
                      <m:t>3</m:t>
                    </m:r>
                    <m:r>
                      <a:rPr lang="en-US" sz="1800">
                        <a:latin typeface="Cambria Math" panose="02040503050406030204" pitchFamily="18" charset="0"/>
                      </a:rPr>
                      <m:t>∗</m:t>
                    </m:r>
                    <m:r>
                      <a:rPr lang="en-US" sz="1800">
                        <a:latin typeface="Cambria Math" panose="02040503050406030204" pitchFamily="18" charset="0"/>
                      </a:rPr>
                      <m:t>3</m:t>
                    </m:r>
                  </m:oMath>
                </a14:m>
                <a:endParaRPr lang="en-US" sz="1800" dirty="0"/>
              </a:p>
              <a:p>
                <a:pPr marL="257175" indent="-257175">
                  <a:buFont typeface="Arial" panose="020B0604020202020204" pitchFamily="34" charset="0"/>
                  <a:buChar char="•"/>
                </a:pPr>
                <a:r>
                  <a:rPr lang="zh-CN" altLang="en-US" sz="1800" dirty="0"/>
                  <a:t>输出二维张量</a:t>
                </a:r>
                <a14:m>
                  <m:oMath xmlns:m="http://schemas.openxmlformats.org/officeDocument/2006/math">
                    <m:d>
                      <m:dPr>
                        <m:ctrlPr>
                          <a:rPr lang="en-US" sz="1800" i="1">
                            <a:latin typeface="Cambria Math" panose="02040503050406030204" pitchFamily="18" charset="0"/>
                          </a:rPr>
                        </m:ctrlPr>
                      </m:dPr>
                      <m:e>
                        <m:sSub>
                          <m:sSubPr>
                            <m:ctrlPr>
                              <a:rPr lang="en-US" sz="1800" i="1">
                                <a:latin typeface="Cambria Math" panose="02040503050406030204" pitchFamily="18" charset="0"/>
                              </a:rPr>
                            </m:ctrlPr>
                          </m:sSubPr>
                          <m:e>
                            <m:r>
                              <a:rPr lang="en-US" sz="1800" i="1">
                                <a:latin typeface="Cambria Math" panose="02040503050406030204" pitchFamily="18" charset="0"/>
                              </a:rPr>
                              <m:t>𝑛</m:t>
                            </m:r>
                          </m:e>
                          <m:sub>
                            <m:r>
                              <a:rPr lang="en-US" sz="1800" i="1">
                                <a:latin typeface="Cambria Math" panose="02040503050406030204" pitchFamily="18" charset="0"/>
                              </a:rPr>
                              <m:t>h</m:t>
                            </m:r>
                          </m:sub>
                        </m:sSub>
                        <m:r>
                          <a:rPr lang="en-US" sz="1800" i="1">
                            <a:latin typeface="Cambria Math" panose="02040503050406030204" pitchFamily="18" charset="0"/>
                          </a:rPr>
                          <m:t>−</m:t>
                        </m:r>
                        <m:r>
                          <a:rPr lang="en-US" sz="1800" b="0" i="1" smtClean="0">
                            <a:latin typeface="Cambria Math" panose="02040503050406030204" pitchFamily="18" charset="0"/>
                          </a:rPr>
                          <m:t>3</m:t>
                        </m:r>
                        <m:r>
                          <a:rPr lang="en-US" altLang="zh-CN" sz="1800" i="1">
                            <a:latin typeface="Cambria Math" panose="02040503050406030204" pitchFamily="18" charset="0"/>
                          </a:rPr>
                          <m:t>+</m:t>
                        </m:r>
                        <m:r>
                          <a:rPr lang="en-US" altLang="zh-CN" sz="1800" b="0" i="1" smtClean="0">
                            <a:latin typeface="Cambria Math" panose="02040503050406030204" pitchFamily="18" charset="0"/>
                          </a:rPr>
                          <m:t>1</m:t>
                        </m:r>
                      </m:e>
                    </m:d>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𝑛</m:t>
                        </m:r>
                      </m:e>
                      <m:sub>
                        <m:r>
                          <a:rPr lang="en-US" sz="1800" i="1">
                            <a:latin typeface="Cambria Math" panose="02040503050406030204" pitchFamily="18" charset="0"/>
                          </a:rPr>
                          <m:t>𝑤</m:t>
                        </m:r>
                      </m:sub>
                    </m:sSub>
                    <m:r>
                      <a:rPr lang="en-US" sz="1800" i="1">
                        <a:latin typeface="Cambria Math" panose="02040503050406030204" pitchFamily="18" charset="0"/>
                      </a:rPr>
                      <m:t>−</m:t>
                    </m:r>
                    <m:r>
                      <a:rPr lang="en-US" sz="1800" b="0" i="1" smtClean="0">
                        <a:latin typeface="Cambria Math" panose="02040503050406030204" pitchFamily="18" charset="0"/>
                      </a:rPr>
                      <m:t>3</m:t>
                    </m:r>
                    <m:r>
                      <a:rPr lang="en-US" altLang="zh-CN" sz="1800" i="1">
                        <a:latin typeface="Cambria Math" panose="02040503050406030204" pitchFamily="18" charset="0"/>
                      </a:rPr>
                      <m:t>+</m:t>
                    </m:r>
                    <m:r>
                      <a:rPr lang="en-US" altLang="zh-CN" sz="1800" b="0" i="1" smtClean="0">
                        <a:latin typeface="Cambria Math" panose="02040503050406030204" pitchFamily="18" charset="0"/>
                      </a:rPr>
                      <m:t>1</m:t>
                    </m:r>
                    <m:r>
                      <a:rPr lang="en-US" sz="1800" i="1">
                        <a:latin typeface="Cambria Math" panose="02040503050406030204" pitchFamily="18" charset="0"/>
                      </a:rPr>
                      <m:t>)</m:t>
                    </m:r>
                  </m:oMath>
                </a14:m>
                <a:endParaRPr lang="en-US" sz="1800" dirty="0"/>
              </a:p>
            </p:txBody>
          </p:sp>
        </mc:Choice>
        <mc:Fallback xmlns="">
          <p:sp>
            <p:nvSpPr>
              <p:cNvPr id="6" name="Rectangle 5">
                <a:extLst>
                  <a:ext uri="{FF2B5EF4-FFF2-40B4-BE49-F238E27FC236}">
                    <a16:creationId xmlns:a16="http://schemas.microsoft.com/office/drawing/2014/main" id="{4E5CEA83-A031-4C05-9428-0C057B48A268}"/>
                  </a:ext>
                </a:extLst>
              </p:cNvPr>
              <p:cNvSpPr>
                <a:spLocks noRot="1" noChangeAspect="1" noMove="1" noResize="1" noEditPoints="1" noAdjustHandles="1" noChangeArrowheads="1" noChangeShapeType="1" noTextEdit="1"/>
              </p:cNvSpPr>
              <p:nvPr/>
            </p:nvSpPr>
            <p:spPr>
              <a:xfrm>
                <a:off x="3890048" y="4310800"/>
                <a:ext cx="5214196" cy="923330"/>
              </a:xfrm>
              <a:prstGeom prst="rect">
                <a:avLst/>
              </a:prstGeom>
              <a:blipFill>
                <a:blip r:embed="rId6"/>
                <a:stretch>
                  <a:fillRect l="-702" t="-4605" b="-7895"/>
                </a:stretch>
              </a:blipFill>
            </p:spPr>
            <p:txBody>
              <a:bodyPr/>
              <a:lstStyle/>
              <a:p>
                <a:r>
                  <a:rPr lang="zh-CN" altLang="en-US">
                    <a:noFill/>
                  </a:rPr>
                  <a:t> </a:t>
                </a:r>
              </a:p>
            </p:txBody>
          </p:sp>
        </mc:Fallback>
      </mc:AlternateContent>
      <p:sp>
        <p:nvSpPr>
          <p:cNvPr id="8" name="Title 3">
            <a:extLst>
              <a:ext uri="{FF2B5EF4-FFF2-40B4-BE49-F238E27FC236}">
                <a16:creationId xmlns:a16="http://schemas.microsoft.com/office/drawing/2014/main" id="{9FFCE2D3-5FF7-4B27-8B85-101E1E3341C5}"/>
              </a:ext>
            </a:extLst>
          </p:cNvPr>
          <p:cNvSpPr>
            <a:spLocks noGrp="1"/>
          </p:cNvSpPr>
          <p:nvPr>
            <p:ph type="title"/>
          </p:nvPr>
        </p:nvSpPr>
        <p:spPr>
          <a:xfrm>
            <a:off x="442291" y="354508"/>
            <a:ext cx="7772400" cy="762000"/>
          </a:xfrm>
        </p:spPr>
        <p:txBody>
          <a:bodyPr/>
          <a:lstStyle/>
          <a:p>
            <a:r>
              <a:rPr lang="en-US" altLang="zh-CN" dirty="0">
                <a:solidFill>
                  <a:srgbClr val="00B050"/>
                </a:solidFill>
              </a:rPr>
              <a:t>8</a:t>
            </a:r>
            <a:r>
              <a:rPr lang="zh-CN" altLang="en-US" dirty="0">
                <a:solidFill>
                  <a:srgbClr val="00B050"/>
                </a:solidFill>
              </a:rPr>
              <a:t>、多输入通道中的局部感受野</a:t>
            </a:r>
            <a:endParaRPr lang="en-US" dirty="0">
              <a:solidFill>
                <a:srgbClr val="00B050"/>
              </a:solidFill>
            </a:endParaRPr>
          </a:p>
        </p:txBody>
      </p:sp>
      <p:sp>
        <p:nvSpPr>
          <p:cNvPr id="9" name="文本框 8"/>
          <p:cNvSpPr txBox="1"/>
          <p:nvPr/>
        </p:nvSpPr>
        <p:spPr>
          <a:xfrm>
            <a:off x="442291" y="5805264"/>
            <a:ext cx="7658101" cy="461665"/>
          </a:xfrm>
          <a:prstGeom prst="rect">
            <a:avLst/>
          </a:prstGeom>
          <a:noFill/>
        </p:spPr>
        <p:txBody>
          <a:bodyPr wrap="square" rtlCol="0">
            <a:spAutoFit/>
          </a:bodyPr>
          <a:lstStyle/>
          <a:p>
            <a:r>
              <a:rPr lang="zh-CN" altLang="en-US" dirty="0">
                <a:solidFill>
                  <a:srgbClr val="FF0000"/>
                </a:solidFill>
              </a:rPr>
              <a:t>注：此处</a:t>
            </a:r>
            <a:r>
              <a:rPr lang="en-US" altLang="zh-CN" dirty="0">
                <a:solidFill>
                  <a:srgbClr val="FF0000"/>
                </a:solidFill>
              </a:rPr>
              <a:t>Y</a:t>
            </a:r>
            <a:r>
              <a:rPr lang="zh-CN" altLang="en-US" dirty="0">
                <a:solidFill>
                  <a:srgbClr val="FF0000"/>
                </a:solidFill>
              </a:rPr>
              <a:t>还要经过偏倚和激活计算，此处简化了。</a:t>
            </a:r>
          </a:p>
        </p:txBody>
      </p:sp>
    </p:spTree>
    <p:extLst>
      <p:ext uri="{BB962C8B-B14F-4D97-AF65-F5344CB8AC3E}">
        <p14:creationId xmlns:p14="http://schemas.microsoft.com/office/powerpoint/2010/main" val="3836731150"/>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2A6BB90-BD37-4AEE-A8A9-ADACDB44FC68}"/>
                  </a:ext>
                </a:extLst>
              </p:cNvPr>
              <p:cNvSpPr>
                <a:spLocks noGrp="1"/>
              </p:cNvSpPr>
              <p:nvPr>
                <p:ph idx="1"/>
              </p:nvPr>
            </p:nvSpPr>
            <p:spPr/>
            <p:txBody>
              <a:bodyPr/>
              <a:lstStyle/>
              <a:p>
                <a:r>
                  <a:rPr lang="zh-CN" altLang="en-US" dirty="0"/>
                  <a:t>可以有多个三维卷积核，每个都产生一个输出通道</a:t>
                </a:r>
                <a:endParaRPr lang="en-US" altLang="zh-CN" dirty="0"/>
              </a:p>
              <a:p>
                <a:r>
                  <a:rPr lang="zh-CN" altLang="en-US" dirty="0"/>
                  <a:t>输入</a:t>
                </a:r>
                <a:r>
                  <a:rPr lang="en-US" dirty="0"/>
                  <a:t> </a:t>
                </a:r>
                <a14:m>
                  <m:oMath xmlns:m="http://schemas.openxmlformats.org/officeDocument/2006/math">
                    <m:r>
                      <a:rPr lang="en-US" b="1" i="1">
                        <a:latin typeface="Cambria Math" panose="02040503050406030204" pitchFamily="18" charset="0"/>
                      </a:rPr>
                      <m:t>𝑿</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h</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𝑤</m:t>
                        </m:r>
                      </m:sub>
                    </m:sSub>
                  </m:oMath>
                </a14:m>
                <a:endParaRPr lang="en-US" dirty="0"/>
              </a:p>
              <a:p>
                <a:r>
                  <a:rPr lang="zh-CN" altLang="en-US" dirty="0"/>
                  <a:t>卷积核</a:t>
                </a:r>
                <a:r>
                  <a:rPr lang="en-US" dirty="0"/>
                  <a:t> </a:t>
                </a:r>
                <a14:m>
                  <m:oMath xmlns:m="http://schemas.openxmlformats.org/officeDocument/2006/math">
                    <m:r>
                      <a:rPr lang="en-US" b="1" i="1">
                        <a:latin typeface="Cambria Math" panose="02040503050406030204" pitchFamily="18" charset="0"/>
                      </a:rPr>
                      <m:t>𝑾</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b="0" i="1" smtClean="0">
                            <a:latin typeface="Cambria Math" panose="02040503050406030204" pitchFamily="18" charset="0"/>
                          </a:rPr>
                          <m:t>𝑜</m:t>
                        </m:r>
                      </m:sub>
                    </m:sSub>
                    <m:r>
                      <a:rPr lang="en-US" i="1">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𝑘</m:t>
                        </m:r>
                      </m:e>
                      <m:sub>
                        <m:r>
                          <a:rPr lang="en-US" i="1">
                            <a:latin typeface="Cambria Math" panose="02040503050406030204" pitchFamily="18" charset="0"/>
                          </a:rPr>
                          <m:t>h</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𝑘</m:t>
                        </m:r>
                      </m:e>
                      <m:sub>
                        <m:r>
                          <a:rPr lang="en-US" i="1">
                            <a:latin typeface="Cambria Math" panose="02040503050406030204" pitchFamily="18" charset="0"/>
                          </a:rPr>
                          <m:t>𝑤</m:t>
                        </m:r>
                      </m:sub>
                    </m:sSub>
                  </m:oMath>
                </a14:m>
                <a:r>
                  <a:rPr lang="en-US" dirty="0"/>
                  <a:t> </a:t>
                </a:r>
              </a:p>
              <a:p>
                <a:r>
                  <a:rPr lang="zh-CN" altLang="en-US" dirty="0"/>
                  <a:t>输出</a:t>
                </a:r>
                <a:r>
                  <a:rPr lang="en-US" dirty="0"/>
                  <a:t> </a:t>
                </a:r>
                <a14:m>
                  <m:oMath xmlns:m="http://schemas.openxmlformats.org/officeDocument/2006/math">
                    <m:r>
                      <a:rPr lang="en-US" b="1" i="1">
                        <a:latin typeface="Cambria Math" panose="02040503050406030204" pitchFamily="18" charset="0"/>
                      </a:rPr>
                      <m:t>𝒀</m:t>
                    </m:r>
                    <m:r>
                      <a:rPr lang="en-US" i="1">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𝑜</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𝑚</m:t>
                        </m:r>
                      </m:e>
                      <m:sub>
                        <m:r>
                          <a:rPr lang="en-US" i="1">
                            <a:latin typeface="Cambria Math" panose="02040503050406030204" pitchFamily="18" charset="0"/>
                          </a:rPr>
                          <m:t>h</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𝑚</m:t>
                        </m:r>
                      </m:e>
                      <m:sub>
                        <m:r>
                          <a:rPr lang="en-US" i="1">
                            <a:latin typeface="Cambria Math" panose="02040503050406030204" pitchFamily="18" charset="0"/>
                          </a:rPr>
                          <m:t>𝑤</m:t>
                        </m:r>
                      </m:sub>
                    </m:sSub>
                  </m:oMath>
                </a14:m>
                <a:r>
                  <a:rPr lang="en-US" dirty="0"/>
                  <a:t> </a:t>
                </a:r>
              </a:p>
            </p:txBody>
          </p:sp>
        </mc:Choice>
        <mc:Fallback xmlns="">
          <p:sp>
            <p:nvSpPr>
              <p:cNvPr id="3" name="Content Placeholder 2">
                <a:extLst>
                  <a:ext uri="{FF2B5EF4-FFF2-40B4-BE49-F238E27FC236}">
                    <a16:creationId xmlns:a16="http://schemas.microsoft.com/office/drawing/2014/main" id="{E2A6BB90-BD37-4AEE-A8A9-ADACDB44FC68}"/>
                  </a:ext>
                </a:extLst>
              </p:cNvPr>
              <p:cNvSpPr>
                <a:spLocks noGrp="1" noRot="1" noChangeAspect="1" noMove="1" noResize="1" noEditPoints="1" noAdjustHandles="1" noChangeArrowheads="1" noChangeShapeType="1" noTextEdit="1"/>
              </p:cNvSpPr>
              <p:nvPr>
                <p:ph idx="1"/>
              </p:nvPr>
            </p:nvSpPr>
            <p:spPr>
              <a:blipFill>
                <a:blip r:embed="rId3"/>
                <a:stretch>
                  <a:fillRect l="-1098" t="-163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Equation">
                <a:extLst>
                  <a:ext uri="{FF2B5EF4-FFF2-40B4-BE49-F238E27FC236}">
                    <a16:creationId xmlns:a16="http://schemas.microsoft.com/office/drawing/2014/main" id="{CE135C05-3B89-45BE-B648-2D866B013C16}"/>
                  </a:ext>
                </a:extLst>
              </p:cNvPr>
              <p:cNvSpPr txBox="1"/>
              <p:nvPr/>
            </p:nvSpPr>
            <p:spPr>
              <a:xfrm>
                <a:off x="1835696" y="3861048"/>
                <a:ext cx="2528523" cy="361446"/>
              </a:xfrm>
              <a:prstGeom prst="rect">
                <a:avLst/>
              </a:prstGeom>
              <a:ln w="12700">
                <a:miter lim="400000"/>
              </a:ln>
            </p:spPr>
            <p:txBody>
              <a:bodyPr wrap="square" lIns="0" tIns="0" rIns="0" bIns="0">
                <a:spAutoFit/>
              </a:bodyPr>
              <a:lstStyle/>
              <a:p>
                <a:pPr defTabSz="685800" latinLnBrk="1">
                  <a:defRPr>
                    <a:solidFill>
                      <a:srgbClr val="000000"/>
                    </a:solidFill>
                  </a:defRPr>
                </a:pPr>
                <a14:m>
                  <m:oMathPara xmlns:m="http://schemas.openxmlformats.org/officeDocument/2006/math">
                    <m:oMathParaPr>
                      <m:jc m:val="centerGroup"/>
                    </m:oMathParaPr>
                    <m:oMath xmlns:m="http://schemas.openxmlformats.org/officeDocument/2006/math">
                      <m:sSub>
                        <m:sSubPr>
                          <m:ctrlPr>
                            <a:rPr sz="2250" i="1">
                              <a:solidFill>
                                <a:srgbClr val="000000"/>
                              </a:solidFill>
                              <a:latin typeface="Cambria Math" panose="02040503050406030204" pitchFamily="18" charset="0"/>
                            </a:rPr>
                          </m:ctrlPr>
                        </m:sSubPr>
                        <m:e>
                          <m:r>
                            <a:rPr sz="2250" i="1">
                              <a:solidFill>
                                <a:srgbClr val="000000"/>
                              </a:solidFill>
                              <a:latin typeface="Cambria Math" panose="02040503050406030204" pitchFamily="18" charset="0"/>
                            </a:rPr>
                            <m:t>𝐘</m:t>
                          </m:r>
                        </m:e>
                        <m:sub>
                          <m:r>
                            <a:rPr sz="2250" i="1">
                              <a:solidFill>
                                <a:srgbClr val="000000"/>
                              </a:solidFill>
                              <a:latin typeface="Cambria Math" panose="02040503050406030204" pitchFamily="18" charset="0"/>
                            </a:rPr>
                            <m:t>𝑖</m:t>
                          </m:r>
                          <m:r>
                            <a:rPr sz="2250" i="1">
                              <a:solidFill>
                                <a:srgbClr val="000000"/>
                              </a:solidFill>
                              <a:latin typeface="Cambria Math" panose="02040503050406030204" pitchFamily="18" charset="0"/>
                            </a:rPr>
                            <m:t>,:,:</m:t>
                          </m:r>
                        </m:sub>
                      </m:sSub>
                      <m:r>
                        <a:rPr sz="2250" i="1">
                          <a:solidFill>
                            <a:srgbClr val="000000"/>
                          </a:solidFill>
                          <a:latin typeface="Cambria Math" panose="02040503050406030204" pitchFamily="18" charset="0"/>
                        </a:rPr>
                        <m:t>=</m:t>
                      </m:r>
                      <m:r>
                        <a:rPr sz="2250" i="1">
                          <a:solidFill>
                            <a:srgbClr val="000000"/>
                          </a:solidFill>
                          <a:latin typeface="Cambria Math" panose="02040503050406030204" pitchFamily="18" charset="0"/>
                        </a:rPr>
                        <m:t>𝐗</m:t>
                      </m:r>
                      <m:r>
                        <a:rPr sz="2250" i="1">
                          <a:solidFill>
                            <a:srgbClr val="000000"/>
                          </a:solidFill>
                          <a:latin typeface="Cambria Math" panose="02040503050406030204" pitchFamily="18" charset="0"/>
                        </a:rPr>
                        <m:t>⋆</m:t>
                      </m:r>
                      <m:sSub>
                        <m:sSubPr>
                          <m:ctrlPr>
                            <a:rPr sz="2250" i="1">
                              <a:solidFill>
                                <a:srgbClr val="000000"/>
                              </a:solidFill>
                              <a:latin typeface="Cambria Math" panose="02040503050406030204" pitchFamily="18" charset="0"/>
                            </a:rPr>
                          </m:ctrlPr>
                        </m:sSubPr>
                        <m:e>
                          <m:r>
                            <a:rPr sz="2250" i="1">
                              <a:solidFill>
                                <a:srgbClr val="000000"/>
                              </a:solidFill>
                              <a:latin typeface="Cambria Math" panose="02040503050406030204" pitchFamily="18" charset="0"/>
                            </a:rPr>
                            <m:t>𝐖</m:t>
                          </m:r>
                        </m:e>
                        <m:sub>
                          <m:r>
                            <a:rPr sz="2250" i="1">
                              <a:solidFill>
                                <a:srgbClr val="000000"/>
                              </a:solidFill>
                              <a:latin typeface="Cambria Math" panose="02040503050406030204" pitchFamily="18" charset="0"/>
                            </a:rPr>
                            <m:t>𝑖</m:t>
                          </m:r>
                          <m:r>
                            <a:rPr sz="2250" i="1">
                              <a:solidFill>
                                <a:srgbClr val="000000"/>
                              </a:solidFill>
                              <a:latin typeface="Cambria Math" panose="02040503050406030204" pitchFamily="18" charset="0"/>
                            </a:rPr>
                            <m:t>,:,:,:</m:t>
                          </m:r>
                        </m:sub>
                      </m:sSub>
                    </m:oMath>
                  </m:oMathPara>
                </a14:m>
                <a:endParaRPr sz="2250" dirty="0"/>
              </a:p>
            </p:txBody>
          </p:sp>
        </mc:Choice>
        <mc:Fallback xmlns="">
          <p:sp>
            <p:nvSpPr>
              <p:cNvPr id="4" name="Equation">
                <a:extLst>
                  <a:ext uri="{FF2B5EF4-FFF2-40B4-BE49-F238E27FC236}">
                    <a16:creationId xmlns:a16="http://schemas.microsoft.com/office/drawing/2014/main" id="{CE135C05-3B89-45BE-B648-2D866B013C16}"/>
                  </a:ext>
                </a:extLst>
              </p:cNvPr>
              <p:cNvSpPr txBox="1">
                <a:spLocks noRot="1" noChangeAspect="1" noMove="1" noResize="1" noEditPoints="1" noAdjustHandles="1" noChangeArrowheads="1" noChangeShapeType="1" noTextEdit="1"/>
              </p:cNvSpPr>
              <p:nvPr/>
            </p:nvSpPr>
            <p:spPr>
              <a:xfrm>
                <a:off x="1835696" y="3861048"/>
                <a:ext cx="2528523" cy="361446"/>
              </a:xfrm>
              <a:prstGeom prst="rect">
                <a:avLst/>
              </a:prstGeom>
              <a:blipFill>
                <a:blip r:embed="rId4"/>
                <a:stretch>
                  <a:fillRect b="-13333"/>
                </a:stretch>
              </a:blipFill>
              <a:ln w="12700">
                <a:miter lim="400000"/>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Equation">
                <a:extLst>
                  <a:ext uri="{FF2B5EF4-FFF2-40B4-BE49-F238E27FC236}">
                    <a16:creationId xmlns:a16="http://schemas.microsoft.com/office/drawing/2014/main" id="{ACD426E2-090C-4F28-9103-D06794316B46}"/>
                  </a:ext>
                </a:extLst>
              </p:cNvPr>
              <p:cNvSpPr txBox="1"/>
              <p:nvPr/>
            </p:nvSpPr>
            <p:spPr>
              <a:xfrm>
                <a:off x="4364219" y="3876245"/>
                <a:ext cx="1876603" cy="346249"/>
              </a:xfrm>
              <a:prstGeom prst="rect">
                <a:avLst/>
              </a:prstGeom>
              <a:ln w="12700">
                <a:miter lim="400000"/>
              </a:ln>
            </p:spPr>
            <p:txBody>
              <a:bodyPr wrap="none" lIns="0" tIns="0" rIns="0" bIns="0">
                <a:spAutoFit/>
              </a:bodyPr>
              <a:lstStyle/>
              <a:p>
                <a:pPr defTabSz="685800" latinLnBrk="1">
                  <a:defRPr>
                    <a:solidFill>
                      <a:srgbClr val="000000"/>
                    </a:solidFill>
                  </a:defRPr>
                </a:pPr>
                <a14:m>
                  <m:oMathPara xmlns:m="http://schemas.openxmlformats.org/officeDocument/2006/math">
                    <m:oMathParaPr>
                      <m:jc m:val="centerGroup"/>
                    </m:oMathParaPr>
                    <m:oMath xmlns:m="http://schemas.openxmlformats.org/officeDocument/2006/math">
                      <m:r>
                        <m:rPr>
                          <m:nor/>
                        </m:rPr>
                        <a:rPr sz="2250" i="1">
                          <a:solidFill>
                            <a:srgbClr val="000000"/>
                          </a:solidFill>
                          <a:latin typeface="Cambria Math" panose="02040503050406030204" pitchFamily="18" charset="0"/>
                        </a:rPr>
                        <m:t>for</m:t>
                      </m:r>
                      <m:r>
                        <m:rPr>
                          <m:nor/>
                        </m:rPr>
                        <a:rPr lang="en-US" sz="2250" b="0" i="1" smtClean="0">
                          <a:solidFill>
                            <a:srgbClr val="000000"/>
                          </a:solidFill>
                          <a:latin typeface="Cambria Math" panose="02040503050406030204" pitchFamily="18" charset="0"/>
                        </a:rPr>
                        <m:t> </m:t>
                      </m:r>
                      <m:r>
                        <a:rPr sz="2250" i="1">
                          <a:solidFill>
                            <a:srgbClr val="000000"/>
                          </a:solidFill>
                          <a:latin typeface="Cambria Math" panose="02040503050406030204" pitchFamily="18" charset="0"/>
                        </a:rPr>
                        <m:t>𝑖</m:t>
                      </m:r>
                      <m:r>
                        <a:rPr sz="2250" i="1">
                          <a:solidFill>
                            <a:srgbClr val="000000"/>
                          </a:solidFill>
                          <a:latin typeface="Cambria Math" panose="02040503050406030204" pitchFamily="18" charset="0"/>
                        </a:rPr>
                        <m:t>=</m:t>
                      </m:r>
                      <m:r>
                        <a:rPr sz="2250" i="1">
                          <a:solidFill>
                            <a:srgbClr val="000000"/>
                          </a:solidFill>
                          <a:latin typeface="Cambria Math" panose="02040503050406030204" pitchFamily="18" charset="0"/>
                        </a:rPr>
                        <m:t>1</m:t>
                      </m:r>
                      <m:r>
                        <a:rPr sz="2250" i="1">
                          <a:solidFill>
                            <a:srgbClr val="000000"/>
                          </a:solidFill>
                          <a:latin typeface="Cambria Math" panose="02040503050406030204" pitchFamily="18" charset="0"/>
                        </a:rPr>
                        <m:t>,…,</m:t>
                      </m:r>
                      <m:sSub>
                        <m:sSubPr>
                          <m:ctrlPr>
                            <a:rPr sz="2250" i="1">
                              <a:solidFill>
                                <a:srgbClr val="000000"/>
                              </a:solidFill>
                              <a:latin typeface="Cambria Math" panose="02040503050406030204" pitchFamily="18" charset="0"/>
                            </a:rPr>
                          </m:ctrlPr>
                        </m:sSubPr>
                        <m:e>
                          <m:r>
                            <a:rPr sz="2250" i="1">
                              <a:solidFill>
                                <a:srgbClr val="000000"/>
                              </a:solidFill>
                              <a:latin typeface="Cambria Math" panose="02040503050406030204" pitchFamily="18" charset="0"/>
                            </a:rPr>
                            <m:t>𝑐</m:t>
                          </m:r>
                        </m:e>
                        <m:sub>
                          <m:r>
                            <a:rPr sz="2250" i="1">
                              <a:solidFill>
                                <a:srgbClr val="000000"/>
                              </a:solidFill>
                              <a:latin typeface="Cambria Math" panose="02040503050406030204" pitchFamily="18" charset="0"/>
                            </a:rPr>
                            <m:t>𝑜</m:t>
                          </m:r>
                        </m:sub>
                      </m:sSub>
                    </m:oMath>
                  </m:oMathPara>
                </a14:m>
                <a:endParaRPr sz="2250" dirty="0"/>
              </a:p>
            </p:txBody>
          </p:sp>
        </mc:Choice>
        <mc:Fallback xmlns="">
          <p:sp>
            <p:nvSpPr>
              <p:cNvPr id="5" name="Equation">
                <a:extLst>
                  <a:ext uri="{FF2B5EF4-FFF2-40B4-BE49-F238E27FC236}">
                    <a16:creationId xmlns:a16="http://schemas.microsoft.com/office/drawing/2014/main" id="{ACD426E2-090C-4F28-9103-D06794316B46}"/>
                  </a:ext>
                </a:extLst>
              </p:cNvPr>
              <p:cNvSpPr txBox="1">
                <a:spLocks noRot="1" noChangeAspect="1" noMove="1" noResize="1" noEditPoints="1" noAdjustHandles="1" noChangeArrowheads="1" noChangeShapeType="1" noTextEdit="1"/>
              </p:cNvSpPr>
              <p:nvPr/>
            </p:nvSpPr>
            <p:spPr>
              <a:xfrm>
                <a:off x="4364219" y="3876245"/>
                <a:ext cx="1876603" cy="346249"/>
              </a:xfrm>
              <a:prstGeom prst="rect">
                <a:avLst/>
              </a:prstGeom>
              <a:blipFill>
                <a:blip r:embed="rId5"/>
                <a:stretch>
                  <a:fillRect l="-3247" b="-12281"/>
                </a:stretch>
              </a:blipFill>
              <a:ln w="12700">
                <a:miter lim="400000"/>
              </a:ln>
            </p:spPr>
            <p:txBody>
              <a:bodyPr/>
              <a:lstStyle/>
              <a:p>
                <a:r>
                  <a:rPr lang="zh-CN" altLang="en-US">
                    <a:noFill/>
                  </a:rPr>
                  <a:t> </a:t>
                </a:r>
              </a:p>
            </p:txBody>
          </p:sp>
        </mc:Fallback>
      </mc:AlternateContent>
      <p:sp>
        <p:nvSpPr>
          <p:cNvPr id="7" name="Title 3">
            <a:extLst>
              <a:ext uri="{FF2B5EF4-FFF2-40B4-BE49-F238E27FC236}">
                <a16:creationId xmlns:a16="http://schemas.microsoft.com/office/drawing/2014/main" id="{9FFCE2D3-5FF7-4B27-8B85-101E1E3341C5}"/>
              </a:ext>
            </a:extLst>
          </p:cNvPr>
          <p:cNvSpPr>
            <a:spLocks noGrp="1"/>
          </p:cNvSpPr>
          <p:nvPr>
            <p:ph type="title"/>
          </p:nvPr>
        </p:nvSpPr>
        <p:spPr>
          <a:xfrm>
            <a:off x="442291" y="354508"/>
            <a:ext cx="7772400" cy="762000"/>
          </a:xfrm>
        </p:spPr>
        <p:txBody>
          <a:bodyPr/>
          <a:lstStyle/>
          <a:p>
            <a:r>
              <a:rPr lang="en-US" altLang="zh-CN" dirty="0">
                <a:solidFill>
                  <a:srgbClr val="00B050"/>
                </a:solidFill>
              </a:rPr>
              <a:t>8</a:t>
            </a:r>
            <a:r>
              <a:rPr lang="zh-CN" altLang="en-US" dirty="0">
                <a:solidFill>
                  <a:srgbClr val="00B050"/>
                </a:solidFill>
              </a:rPr>
              <a:t>、多输入通道中的局部感受野</a:t>
            </a:r>
            <a:endParaRPr lang="en-US" dirty="0">
              <a:solidFill>
                <a:srgbClr val="00B050"/>
              </a:solidFill>
            </a:endParaRPr>
          </a:p>
        </p:txBody>
      </p:sp>
    </p:spTree>
    <p:extLst>
      <p:ext uri="{BB962C8B-B14F-4D97-AF65-F5344CB8AC3E}">
        <p14:creationId xmlns:p14="http://schemas.microsoft.com/office/powerpoint/2010/main" val="224234692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333A867-F312-4AC9-AF73-E7881CB1A0E2}"/>
              </a:ext>
            </a:extLst>
          </p:cNvPr>
          <p:cNvPicPr>
            <a:picLocks noChangeAspect="1"/>
          </p:cNvPicPr>
          <p:nvPr/>
        </p:nvPicPr>
        <p:blipFill rotWithShape="1">
          <a:blip r:embed="rId2"/>
          <a:srcRect b="24074"/>
          <a:stretch/>
        </p:blipFill>
        <p:spPr>
          <a:xfrm>
            <a:off x="1441289" y="2760242"/>
            <a:ext cx="6261422" cy="2540966"/>
          </a:xfrm>
          <a:prstGeom prst="rect">
            <a:avLst/>
          </a:prstGeom>
        </p:spPr>
      </p:pic>
      <p:sp>
        <p:nvSpPr>
          <p:cNvPr id="3" name="文本框 2"/>
          <p:cNvSpPr txBox="1"/>
          <p:nvPr/>
        </p:nvSpPr>
        <p:spPr>
          <a:xfrm>
            <a:off x="539552" y="1556792"/>
            <a:ext cx="7416824" cy="523220"/>
          </a:xfrm>
          <a:prstGeom prst="rect">
            <a:avLst/>
          </a:prstGeom>
          <a:noFill/>
        </p:spPr>
        <p:txBody>
          <a:bodyPr wrap="square" rtlCol="0">
            <a:spAutoFit/>
          </a:bodyPr>
          <a:lstStyle/>
          <a:p>
            <a:r>
              <a:rPr lang="en-US" altLang="zh-CN" sz="2800" dirty="0">
                <a:solidFill>
                  <a:srgbClr val="FF0000"/>
                </a:solidFill>
              </a:rPr>
              <a:t>2</a:t>
            </a:r>
            <a:r>
              <a:rPr lang="zh-CN" altLang="en-US" sz="2800" dirty="0">
                <a:solidFill>
                  <a:srgbClr val="FF0000"/>
                </a:solidFill>
              </a:rPr>
              <a:t>、矩阵内积</a:t>
            </a:r>
          </a:p>
        </p:txBody>
      </p:sp>
      <p:sp>
        <p:nvSpPr>
          <p:cNvPr id="6" name="Rectangle 2"/>
          <p:cNvSpPr>
            <a:spLocks noGrp="1" noChangeArrowheads="1"/>
          </p:cNvSpPr>
          <p:nvPr>
            <p:ph type="title"/>
          </p:nvPr>
        </p:nvSpPr>
        <p:spPr>
          <a:xfrm>
            <a:off x="0" y="404813"/>
            <a:ext cx="7772400" cy="762000"/>
          </a:xfrm>
        </p:spPr>
        <p:txBody>
          <a:bodyPr/>
          <a:lstStyle/>
          <a:p>
            <a:pPr algn="l"/>
            <a:r>
              <a:rPr lang="zh-CN" altLang="en-US" dirty="0">
                <a:solidFill>
                  <a:srgbClr val="FF0000"/>
                </a:solidFill>
                <a:latin typeface="黑体" panose="02010609060101010101" pitchFamily="49" charset="-122"/>
                <a:ea typeface="黑体" panose="02010609060101010101" pitchFamily="49" charset="-122"/>
              </a:rPr>
              <a:t> 卷积神经网络</a:t>
            </a:r>
            <a:r>
              <a:rPr lang="en-US" altLang="zh-CN" dirty="0">
                <a:solidFill>
                  <a:srgbClr val="FF0000"/>
                </a:solidFill>
                <a:latin typeface="Arial Black" panose="020B0A04020102020204" pitchFamily="34" charset="0"/>
              </a:rPr>
              <a:t>—CNN</a:t>
            </a:r>
            <a:endParaRPr lang="zh-CN" altLang="en-US" sz="4000" b="1" dirty="0">
              <a:solidFill>
                <a:srgbClr val="FF0000"/>
              </a:solidFill>
              <a:ea typeface="隶书" panose="02010509060101010101" pitchFamily="49" charset="-122"/>
            </a:endParaRPr>
          </a:p>
        </p:txBody>
      </p:sp>
    </p:spTree>
    <p:extLst>
      <p:ext uri="{BB962C8B-B14F-4D97-AF65-F5344CB8AC3E}">
        <p14:creationId xmlns:p14="http://schemas.microsoft.com/office/powerpoint/2010/main" val="2350752319"/>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046B3B1B-FC2D-47EF-B1BA-46A91B3962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47664" y="1340768"/>
            <a:ext cx="5843448" cy="5124254"/>
          </a:xfrm>
          <a:prstGeom prst="rect">
            <a:avLst/>
          </a:prstGeom>
        </p:spPr>
      </p:pic>
      <p:sp>
        <p:nvSpPr>
          <p:cNvPr id="5" name="Title 3">
            <a:extLst>
              <a:ext uri="{FF2B5EF4-FFF2-40B4-BE49-F238E27FC236}">
                <a16:creationId xmlns:a16="http://schemas.microsoft.com/office/drawing/2014/main" id="{9FFCE2D3-5FF7-4B27-8B85-101E1E3341C5}"/>
              </a:ext>
            </a:extLst>
          </p:cNvPr>
          <p:cNvSpPr>
            <a:spLocks noGrp="1"/>
          </p:cNvSpPr>
          <p:nvPr>
            <p:ph type="title"/>
          </p:nvPr>
        </p:nvSpPr>
        <p:spPr>
          <a:xfrm>
            <a:off x="442291" y="354508"/>
            <a:ext cx="7772400" cy="762000"/>
          </a:xfrm>
        </p:spPr>
        <p:txBody>
          <a:bodyPr/>
          <a:lstStyle/>
          <a:p>
            <a:r>
              <a:rPr lang="en-US" altLang="zh-CN" dirty="0">
                <a:solidFill>
                  <a:srgbClr val="00B050"/>
                </a:solidFill>
              </a:rPr>
              <a:t>8</a:t>
            </a:r>
            <a:r>
              <a:rPr lang="zh-CN" altLang="en-US" dirty="0">
                <a:solidFill>
                  <a:srgbClr val="00B050"/>
                </a:solidFill>
              </a:rPr>
              <a:t>、多输入通道中的局部感受野</a:t>
            </a:r>
            <a:endParaRPr lang="en-US" dirty="0">
              <a:solidFill>
                <a:srgbClr val="00B050"/>
              </a:solidFill>
            </a:endParaRPr>
          </a:p>
        </p:txBody>
      </p:sp>
      <p:sp>
        <p:nvSpPr>
          <p:cNvPr id="3" name="文本框 2"/>
          <p:cNvSpPr txBox="1"/>
          <p:nvPr/>
        </p:nvSpPr>
        <p:spPr>
          <a:xfrm>
            <a:off x="251520" y="1484784"/>
            <a:ext cx="1296144" cy="461665"/>
          </a:xfrm>
          <a:prstGeom prst="rect">
            <a:avLst/>
          </a:prstGeom>
          <a:noFill/>
        </p:spPr>
        <p:txBody>
          <a:bodyPr wrap="square" rtlCol="0">
            <a:spAutoFit/>
          </a:bodyPr>
          <a:lstStyle/>
          <a:p>
            <a:r>
              <a:rPr lang="zh-CN" altLang="en-US" b="1" dirty="0">
                <a:solidFill>
                  <a:srgbClr val="FF0000"/>
                </a:solidFill>
              </a:rPr>
              <a:t>例</a:t>
            </a:r>
            <a:r>
              <a:rPr lang="en-US" altLang="zh-CN" b="1" dirty="0">
                <a:solidFill>
                  <a:srgbClr val="FF0000"/>
                </a:solidFill>
              </a:rPr>
              <a:t>3</a:t>
            </a:r>
            <a:r>
              <a:rPr lang="zh-CN" altLang="en-US" b="1" dirty="0">
                <a:solidFill>
                  <a:srgbClr val="FF0000"/>
                </a:solidFill>
              </a:rPr>
              <a:t>：</a:t>
            </a:r>
          </a:p>
        </p:txBody>
      </p:sp>
    </p:spTree>
    <p:extLst>
      <p:ext uri="{BB962C8B-B14F-4D97-AF65-F5344CB8AC3E}">
        <p14:creationId xmlns:p14="http://schemas.microsoft.com/office/powerpoint/2010/main" val="3749860993"/>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a:extLst>
              <a:ext uri="{FF2B5EF4-FFF2-40B4-BE49-F238E27FC236}">
                <a16:creationId xmlns:a16="http://schemas.microsoft.com/office/drawing/2014/main" id="{F30AD32A-A9D7-43CA-AF92-155810C85A3E}"/>
              </a:ext>
            </a:extLst>
          </p:cNvPr>
          <p:cNvSpPr>
            <a:spLocks noGrp="1"/>
          </p:cNvSpPr>
          <p:nvPr>
            <p:ph idx="1"/>
          </p:nvPr>
        </p:nvSpPr>
        <p:spPr>
          <a:xfrm>
            <a:off x="611560" y="2708920"/>
            <a:ext cx="7772400" cy="2448272"/>
          </a:xfrm>
        </p:spPr>
        <p:txBody>
          <a:bodyPr/>
          <a:lstStyle/>
          <a:p>
            <a:pPr marL="0" indent="0" algn="ctr">
              <a:lnSpc>
                <a:spcPct val="150000"/>
              </a:lnSpc>
              <a:buNone/>
            </a:pPr>
            <a:r>
              <a:rPr lang="zh-CN" altLang="en-US" sz="4800" dirty="0">
                <a:solidFill>
                  <a:srgbClr val="00B050"/>
                </a:solidFill>
              </a:rPr>
              <a:t>第二个特征：权值共享</a:t>
            </a:r>
            <a:endParaRPr lang="en-US" altLang="zh-CN" sz="4800" dirty="0">
              <a:solidFill>
                <a:srgbClr val="00B050"/>
              </a:solidFill>
            </a:endParaRPr>
          </a:p>
          <a:p>
            <a:pPr marL="0" indent="0" algn="ctr">
              <a:lnSpc>
                <a:spcPct val="150000"/>
              </a:lnSpc>
              <a:buNone/>
            </a:pPr>
            <a:r>
              <a:rPr lang="en-US" altLang="zh-CN" sz="4000" b="1" dirty="0">
                <a:solidFill>
                  <a:srgbClr val="FF0000"/>
                </a:solidFill>
              </a:rPr>
              <a:t>Shared weights and biases</a:t>
            </a:r>
            <a:endParaRPr lang="zh-CN" altLang="en-US" sz="4000" dirty="0">
              <a:solidFill>
                <a:srgbClr val="FF0000"/>
              </a:solidFill>
            </a:endParaRPr>
          </a:p>
        </p:txBody>
      </p:sp>
      <p:sp>
        <p:nvSpPr>
          <p:cNvPr id="5" name="Rectangle 2"/>
          <p:cNvSpPr>
            <a:spLocks noGrp="1" noChangeArrowheads="1"/>
          </p:cNvSpPr>
          <p:nvPr>
            <p:ph type="title"/>
          </p:nvPr>
        </p:nvSpPr>
        <p:spPr>
          <a:xfrm>
            <a:off x="0" y="404813"/>
            <a:ext cx="8676456" cy="762000"/>
          </a:xfrm>
        </p:spPr>
        <p:txBody>
          <a:bodyPr/>
          <a:lstStyle/>
          <a:p>
            <a:pPr marL="0" indent="0">
              <a:lnSpc>
                <a:spcPct val="150000"/>
              </a:lnSpc>
              <a:buNone/>
            </a:pPr>
            <a:r>
              <a:rPr lang="zh-CN" altLang="en-US" dirty="0">
                <a:solidFill>
                  <a:srgbClr val="FF0000"/>
                </a:solidFill>
              </a:rPr>
              <a:t>三、概念要点</a:t>
            </a:r>
            <a:r>
              <a:rPr lang="en-US" altLang="zh-CN" dirty="0">
                <a:solidFill>
                  <a:srgbClr val="FF0000"/>
                </a:solidFill>
              </a:rPr>
              <a:t>2</a:t>
            </a:r>
            <a:r>
              <a:rPr lang="en-US" altLang="zh-CN" dirty="0">
                <a:solidFill>
                  <a:srgbClr val="FF0000"/>
                </a:solidFill>
                <a:latin typeface="Arial Black" panose="020B0A04020102020204" pitchFamily="34" charset="0"/>
              </a:rPr>
              <a:t> —CNN</a:t>
            </a:r>
            <a:r>
              <a:rPr lang="zh-CN" altLang="en-US" dirty="0">
                <a:solidFill>
                  <a:srgbClr val="FF0000"/>
                </a:solidFill>
                <a:latin typeface="Arial Black" panose="020B0A04020102020204" pitchFamily="34" charset="0"/>
              </a:rPr>
              <a:t>三个特征</a:t>
            </a:r>
            <a:endParaRPr lang="en-US" altLang="zh-CN" dirty="0">
              <a:solidFill>
                <a:srgbClr val="FF0000"/>
              </a:solidFill>
            </a:endParaRPr>
          </a:p>
        </p:txBody>
      </p:sp>
    </p:spTree>
    <p:extLst>
      <p:ext uri="{BB962C8B-B14F-4D97-AF65-F5344CB8AC3E}">
        <p14:creationId xmlns:p14="http://schemas.microsoft.com/office/powerpoint/2010/main" val="983199636"/>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B05125-0A19-41A7-8300-F37BC0A0A16B}"/>
              </a:ext>
            </a:extLst>
          </p:cNvPr>
          <p:cNvSpPr>
            <a:spLocks noGrp="1"/>
          </p:cNvSpPr>
          <p:nvPr>
            <p:ph type="title"/>
          </p:nvPr>
        </p:nvSpPr>
        <p:spPr/>
        <p:txBody>
          <a:bodyPr/>
          <a:lstStyle/>
          <a:p>
            <a:r>
              <a:rPr lang="en-US" altLang="zh-CN" dirty="0">
                <a:solidFill>
                  <a:srgbClr val="00B050"/>
                </a:solidFill>
              </a:rPr>
              <a:t>1</a:t>
            </a:r>
            <a:r>
              <a:rPr lang="zh-CN" altLang="en-US" dirty="0">
                <a:solidFill>
                  <a:srgbClr val="00B050"/>
                </a:solidFill>
              </a:rPr>
              <a:t>、何为权值共享</a:t>
            </a:r>
          </a:p>
        </p:txBody>
      </p:sp>
      <p:sp>
        <p:nvSpPr>
          <p:cNvPr id="3" name="内容占位符 2">
            <a:extLst>
              <a:ext uri="{FF2B5EF4-FFF2-40B4-BE49-F238E27FC236}">
                <a16:creationId xmlns:a16="http://schemas.microsoft.com/office/drawing/2014/main" id="{5899FC12-5B62-42ED-80A4-49BB5EA51BE5}"/>
              </a:ext>
            </a:extLst>
          </p:cNvPr>
          <p:cNvSpPr>
            <a:spLocks noGrp="1"/>
          </p:cNvSpPr>
          <p:nvPr>
            <p:ph idx="1"/>
          </p:nvPr>
        </p:nvSpPr>
        <p:spPr>
          <a:xfrm>
            <a:off x="467544" y="1371600"/>
            <a:ext cx="8208912" cy="4865712"/>
          </a:xfrm>
        </p:spPr>
        <p:txBody>
          <a:bodyPr/>
          <a:lstStyle/>
          <a:p>
            <a:pPr algn="just"/>
            <a:r>
              <a:rPr lang="zh-CN" altLang="en-US" dirty="0">
                <a:solidFill>
                  <a:srgbClr val="FF0000"/>
                </a:solidFill>
              </a:rPr>
              <a:t>权值共享：对一个矩阵做一次卷积时（即对一个矩阵从左到右、从上往下滑动时），所使用的滑动矩阵（卷积核）是同一个，即使用（共享）一个权值矩阵滑动。</a:t>
            </a:r>
            <a:endParaRPr lang="en-US" altLang="zh-CN" dirty="0">
              <a:solidFill>
                <a:srgbClr val="FF0000"/>
              </a:solidFill>
            </a:endParaRPr>
          </a:p>
          <a:p>
            <a:pPr algn="just"/>
            <a:r>
              <a:rPr lang="zh-CN" altLang="en-US" dirty="0"/>
              <a:t>我们通常把输入到卷积层的映射称为特征映射，特征映射的结果称为</a:t>
            </a:r>
            <a:r>
              <a:rPr lang="en-US" altLang="zh-CN" i="1" dirty="0"/>
              <a:t>feature map</a:t>
            </a:r>
            <a:r>
              <a:rPr lang="zh-CN" altLang="en-US" i="1" dirty="0"/>
              <a:t>（即卷积</a:t>
            </a:r>
            <a:r>
              <a:rPr lang="zh-CN" altLang="en-US" i="1" dirty="0" smtClean="0"/>
              <a:t>层</a:t>
            </a:r>
            <a:r>
              <a:rPr lang="zh-CN" altLang="en-US" i="1" dirty="0"/>
              <a:t>，或隐藏层）</a:t>
            </a:r>
            <a:r>
              <a:rPr lang="en-US" altLang="zh-CN" i="1" dirty="0" smtClean="0"/>
              <a:t> </a:t>
            </a:r>
            <a:r>
              <a:rPr lang="zh-CN" altLang="en-US" i="1" dirty="0"/>
              <a:t>，</a:t>
            </a:r>
            <a:r>
              <a:rPr lang="zh-CN" altLang="en-US" dirty="0"/>
              <a:t>卷积核共享的权值</a:t>
            </a:r>
            <a:r>
              <a:rPr lang="en-US" altLang="zh-CN" dirty="0"/>
              <a:t>w</a:t>
            </a:r>
            <a:r>
              <a:rPr lang="zh-CN" altLang="en-US" dirty="0"/>
              <a:t>叫做</a:t>
            </a:r>
            <a:r>
              <a:rPr lang="en-US" altLang="zh-CN" i="1" dirty="0"/>
              <a:t>shared weights</a:t>
            </a:r>
            <a:r>
              <a:rPr lang="zh-CN" altLang="en-US" dirty="0"/>
              <a:t>，偏倚</a:t>
            </a:r>
            <a:r>
              <a:rPr lang="en-US" altLang="zh-CN" dirty="0"/>
              <a:t>b</a:t>
            </a:r>
            <a:r>
              <a:rPr lang="zh-CN" altLang="en-US" dirty="0"/>
              <a:t>叫做</a:t>
            </a:r>
            <a:r>
              <a:rPr lang="en-US" altLang="zh-CN" i="1" dirty="0"/>
              <a:t>shared bias</a:t>
            </a:r>
            <a:r>
              <a:rPr lang="zh-CN" altLang="en-US" i="1" dirty="0"/>
              <a:t>。</a:t>
            </a:r>
            <a:endParaRPr lang="en-US" altLang="zh-CN" i="1" dirty="0"/>
          </a:p>
          <a:p>
            <a:pPr algn="just"/>
            <a:r>
              <a:rPr lang="zh-CN" altLang="en-US" i="1" dirty="0">
                <a:solidFill>
                  <a:srgbClr val="FF0000"/>
                </a:solidFill>
              </a:rPr>
              <a:t>举例：</a:t>
            </a:r>
            <a:endParaRPr lang="en-US" altLang="zh-CN" i="1" dirty="0">
              <a:solidFill>
                <a:srgbClr val="FF0000"/>
              </a:solidFill>
            </a:endParaRPr>
          </a:p>
          <a:p>
            <a:pPr marL="0" indent="0" algn="just">
              <a:buNone/>
            </a:pPr>
            <a:r>
              <a:rPr lang="zh-CN" altLang="en-US" i="1" dirty="0">
                <a:sym typeface="Wingdings" panose="05000000000000000000" pitchFamily="2" charset="2"/>
              </a:rPr>
              <a:t></a:t>
            </a:r>
            <a:r>
              <a:rPr lang="zh-CN" altLang="en-US" i="1" dirty="0"/>
              <a:t>每一个隐藏层神经元对应</a:t>
            </a:r>
            <a:r>
              <a:rPr lang="en-US" altLang="zh-CN" i="1" dirty="0"/>
              <a:t>5×5=25</a:t>
            </a:r>
            <a:r>
              <a:rPr lang="zh-CN" altLang="en-US" i="1" dirty="0"/>
              <a:t>个权重参数</a:t>
            </a:r>
            <a:r>
              <a:rPr lang="en-US" altLang="zh-CN" i="1" dirty="0"/>
              <a:t>w</a:t>
            </a:r>
            <a:r>
              <a:rPr lang="zh-CN" altLang="en-US" i="1" dirty="0"/>
              <a:t>和</a:t>
            </a:r>
            <a:r>
              <a:rPr lang="en-US" altLang="zh-CN" i="1" dirty="0"/>
              <a:t>1</a:t>
            </a:r>
            <a:r>
              <a:rPr lang="zh-CN" altLang="en-US" i="1" dirty="0"/>
              <a:t>个偏倚参数</a:t>
            </a:r>
            <a:r>
              <a:rPr lang="en-US" altLang="zh-CN" i="1" dirty="0"/>
              <a:t>b</a:t>
            </a:r>
          </a:p>
          <a:p>
            <a:pPr marL="0" indent="0" algn="just">
              <a:buNone/>
            </a:pPr>
            <a:r>
              <a:rPr lang="zh-CN" altLang="en-US" i="1" dirty="0">
                <a:sym typeface="Wingdings" panose="05000000000000000000" pitchFamily="2" charset="2"/>
              </a:rPr>
              <a:t></a:t>
            </a:r>
            <a:r>
              <a:rPr lang="zh-CN" altLang="en-US" i="1" dirty="0"/>
              <a:t>实际上，每一个隐藏层神经元的这些</a:t>
            </a:r>
            <a:r>
              <a:rPr lang="en-US" altLang="zh-CN" i="1" dirty="0"/>
              <a:t>25</a:t>
            </a:r>
            <a:r>
              <a:rPr lang="zh-CN" altLang="en-US" i="1" dirty="0"/>
              <a:t>个权值</a:t>
            </a:r>
            <a:r>
              <a:rPr lang="en-US" altLang="zh-CN" i="1" dirty="0"/>
              <a:t>w</a:t>
            </a:r>
            <a:r>
              <a:rPr lang="zh-CN" altLang="en-US" i="1" dirty="0"/>
              <a:t>和</a:t>
            </a:r>
            <a:r>
              <a:rPr lang="en-US" altLang="zh-CN" i="1" dirty="0"/>
              <a:t>1</a:t>
            </a:r>
            <a:r>
              <a:rPr lang="zh-CN" altLang="en-US" i="1" dirty="0"/>
              <a:t>个</a:t>
            </a:r>
            <a:r>
              <a:rPr lang="en-US" altLang="zh-CN" i="1" dirty="0"/>
              <a:t>b</a:t>
            </a:r>
            <a:r>
              <a:rPr lang="zh-CN" altLang="en-US" i="1" dirty="0"/>
              <a:t>都共享，也就是说隐藏层神经元共享权值</a:t>
            </a:r>
            <a:endParaRPr lang="en-US" altLang="zh-CN" i="1" dirty="0"/>
          </a:p>
        </p:txBody>
      </p:sp>
    </p:spTree>
    <p:extLst>
      <p:ext uri="{BB962C8B-B14F-4D97-AF65-F5344CB8AC3E}">
        <p14:creationId xmlns:p14="http://schemas.microsoft.com/office/powerpoint/2010/main" val="2945146531"/>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4489278" y="2874893"/>
            <a:ext cx="4610359" cy="3448474"/>
          </a:xfrm>
          <a:prstGeom prst="rect">
            <a:avLst/>
          </a:prstGeom>
        </p:spPr>
      </p:pic>
      <p:sp>
        <p:nvSpPr>
          <p:cNvPr id="6" name="标题 1">
            <a:extLst>
              <a:ext uri="{FF2B5EF4-FFF2-40B4-BE49-F238E27FC236}">
                <a16:creationId xmlns:a16="http://schemas.microsoft.com/office/drawing/2014/main" id="{3BB05125-0A19-41A7-8300-F37BC0A0A16B}"/>
              </a:ext>
            </a:extLst>
          </p:cNvPr>
          <p:cNvSpPr>
            <a:spLocks noGrp="1"/>
          </p:cNvSpPr>
          <p:nvPr>
            <p:ph type="title"/>
          </p:nvPr>
        </p:nvSpPr>
        <p:spPr>
          <a:xfrm>
            <a:off x="685800" y="381000"/>
            <a:ext cx="7772400" cy="762000"/>
          </a:xfrm>
        </p:spPr>
        <p:txBody>
          <a:bodyPr/>
          <a:lstStyle/>
          <a:p>
            <a:r>
              <a:rPr lang="en-US" altLang="zh-CN" dirty="0">
                <a:solidFill>
                  <a:srgbClr val="00B050"/>
                </a:solidFill>
              </a:rPr>
              <a:t>1</a:t>
            </a:r>
            <a:r>
              <a:rPr lang="zh-CN" altLang="en-US" dirty="0">
                <a:solidFill>
                  <a:srgbClr val="00B050"/>
                </a:solidFill>
              </a:rPr>
              <a:t>、何为权值共享</a:t>
            </a:r>
          </a:p>
        </p:txBody>
      </p:sp>
      <p:pic>
        <p:nvPicPr>
          <p:cNvPr id="5" name="图片 4"/>
          <p:cNvPicPr>
            <a:picLocks noChangeAspect="1"/>
          </p:cNvPicPr>
          <p:nvPr/>
        </p:nvPicPr>
        <p:blipFill>
          <a:blip r:embed="rId4"/>
          <a:stretch>
            <a:fillRect/>
          </a:stretch>
        </p:blipFill>
        <p:spPr>
          <a:xfrm>
            <a:off x="251520" y="1484784"/>
            <a:ext cx="4655922" cy="2520280"/>
          </a:xfrm>
          <a:prstGeom prst="rect">
            <a:avLst/>
          </a:prstGeom>
        </p:spPr>
      </p:pic>
      <p:sp>
        <p:nvSpPr>
          <p:cNvPr id="8" name="椭圆 7"/>
          <p:cNvSpPr/>
          <p:nvPr/>
        </p:nvSpPr>
        <p:spPr bwMode="auto">
          <a:xfrm>
            <a:off x="1907704" y="1484784"/>
            <a:ext cx="288032" cy="720080"/>
          </a:xfrm>
          <a:prstGeom prst="ellipse">
            <a:avLst/>
          </a:prstGeom>
          <a:noFill/>
          <a:ln w="3810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charset="0"/>
              <a:ea typeface="宋体" charset="-122"/>
            </a:endParaRPr>
          </a:p>
        </p:txBody>
      </p:sp>
      <p:cxnSp>
        <p:nvCxnSpPr>
          <p:cNvPr id="11" name="直接箭头连接符 10"/>
          <p:cNvCxnSpPr/>
          <p:nvPr/>
        </p:nvCxnSpPr>
        <p:spPr bwMode="auto">
          <a:xfrm>
            <a:off x="2195736" y="2060848"/>
            <a:ext cx="5760640" cy="1224136"/>
          </a:xfrm>
          <a:prstGeom prst="straightConnector1">
            <a:avLst/>
          </a:prstGeom>
          <a:solidFill>
            <a:schemeClr val="accent1"/>
          </a:solidFill>
          <a:ln w="3175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2" name="文本框 11"/>
          <p:cNvSpPr txBox="1"/>
          <p:nvPr/>
        </p:nvSpPr>
        <p:spPr>
          <a:xfrm>
            <a:off x="7971184" y="5229200"/>
            <a:ext cx="576064" cy="276999"/>
          </a:xfrm>
          <a:prstGeom prst="rect">
            <a:avLst/>
          </a:prstGeom>
          <a:noFill/>
        </p:spPr>
        <p:txBody>
          <a:bodyPr wrap="square" rtlCol="0">
            <a:spAutoFit/>
          </a:bodyPr>
          <a:lstStyle/>
          <a:p>
            <a:r>
              <a:rPr lang="en-US" altLang="zh-CN" sz="1200" dirty="0" smtClean="0"/>
              <a:t>11x18</a:t>
            </a:r>
            <a:endParaRPr lang="zh-CN" altLang="en-US" sz="1200" dirty="0"/>
          </a:p>
        </p:txBody>
      </p:sp>
      <p:cxnSp>
        <p:nvCxnSpPr>
          <p:cNvPr id="14" name="直接箭头连接符 13"/>
          <p:cNvCxnSpPr/>
          <p:nvPr/>
        </p:nvCxnSpPr>
        <p:spPr bwMode="auto">
          <a:xfrm>
            <a:off x="4082752" y="2654914"/>
            <a:ext cx="4017640" cy="243027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7" name="文本框 16"/>
          <p:cNvSpPr txBox="1"/>
          <p:nvPr/>
        </p:nvSpPr>
        <p:spPr>
          <a:xfrm>
            <a:off x="7910613" y="2935616"/>
            <a:ext cx="993304" cy="276999"/>
          </a:xfrm>
          <a:prstGeom prst="rect">
            <a:avLst/>
          </a:prstGeom>
          <a:noFill/>
        </p:spPr>
        <p:txBody>
          <a:bodyPr wrap="square" rtlCol="0">
            <a:spAutoFit/>
          </a:bodyPr>
          <a:lstStyle/>
          <a:p>
            <a:r>
              <a:rPr lang="zh-CN" altLang="en-US" sz="1200" dirty="0" smtClean="0"/>
              <a:t>共享此权重</a:t>
            </a:r>
            <a:endParaRPr lang="zh-CN" altLang="en-US" sz="1200" dirty="0"/>
          </a:p>
        </p:txBody>
      </p:sp>
      <p:sp>
        <p:nvSpPr>
          <p:cNvPr id="18" name="文本框 17"/>
          <p:cNvSpPr txBox="1"/>
          <p:nvPr/>
        </p:nvSpPr>
        <p:spPr>
          <a:xfrm>
            <a:off x="3685753" y="2744924"/>
            <a:ext cx="576064" cy="276999"/>
          </a:xfrm>
          <a:prstGeom prst="rect">
            <a:avLst/>
          </a:prstGeom>
          <a:noFill/>
        </p:spPr>
        <p:txBody>
          <a:bodyPr wrap="square" rtlCol="0">
            <a:spAutoFit/>
          </a:bodyPr>
          <a:lstStyle/>
          <a:p>
            <a:r>
              <a:rPr lang="en-US" altLang="zh-CN" sz="1200" dirty="0" smtClean="0"/>
              <a:t>11x18</a:t>
            </a:r>
            <a:endParaRPr lang="zh-CN" altLang="en-US" sz="1200" dirty="0"/>
          </a:p>
        </p:txBody>
      </p:sp>
      <p:sp>
        <p:nvSpPr>
          <p:cNvPr id="19" name="文本框 18"/>
          <p:cNvSpPr txBox="1"/>
          <p:nvPr/>
        </p:nvSpPr>
        <p:spPr>
          <a:xfrm>
            <a:off x="2771800" y="1544560"/>
            <a:ext cx="576064" cy="276999"/>
          </a:xfrm>
          <a:prstGeom prst="rect">
            <a:avLst/>
          </a:prstGeom>
          <a:noFill/>
        </p:spPr>
        <p:txBody>
          <a:bodyPr wrap="square" rtlCol="0">
            <a:spAutoFit/>
          </a:bodyPr>
          <a:lstStyle/>
          <a:p>
            <a:r>
              <a:rPr lang="en-US" altLang="zh-CN" sz="1200" dirty="0" smtClean="0"/>
              <a:t>1x1</a:t>
            </a:r>
            <a:endParaRPr lang="zh-CN" altLang="en-US" sz="1200" dirty="0"/>
          </a:p>
        </p:txBody>
      </p:sp>
    </p:spTree>
    <p:extLst>
      <p:ext uri="{BB962C8B-B14F-4D97-AF65-F5344CB8AC3E}">
        <p14:creationId xmlns:p14="http://schemas.microsoft.com/office/powerpoint/2010/main" val="2958060178"/>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Content Placeholder 2">
            <a:extLst>
              <a:ext uri="{FF2B5EF4-FFF2-40B4-BE49-F238E27FC236}">
                <a16:creationId xmlns:a16="http://schemas.microsoft.com/office/drawing/2014/main" id="{0D78D6B4-6DD9-41F5-8FC0-EBAC7B14BC1E}"/>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34" name="Content Placeholder 2">
            <a:extLst>
              <a:ext uri="{FF2B5EF4-FFF2-40B4-BE49-F238E27FC236}">
                <a16:creationId xmlns:a16="http://schemas.microsoft.com/office/drawing/2014/main" id="{0D78D6B4-6DD9-41F5-8FC0-EBAC7B14BC1E}"/>
              </a:ext>
            </a:extLst>
          </p:cNvPr>
          <p:cNvSpPr txBox="1">
            <a:spLocks/>
          </p:cNvSpPr>
          <p:nvPr/>
        </p:nvSpPr>
        <p:spPr>
          <a:xfrm>
            <a:off x="990600" y="19780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35" name="Content Placeholder 2">
            <a:extLst>
              <a:ext uri="{FF2B5EF4-FFF2-40B4-BE49-F238E27FC236}">
                <a16:creationId xmlns:a16="http://schemas.microsoft.com/office/drawing/2014/main" id="{0D78D6B4-6DD9-41F5-8FC0-EBAC7B14BC1E}"/>
              </a:ext>
            </a:extLst>
          </p:cNvPr>
          <p:cNvSpPr txBox="1">
            <a:spLocks/>
          </p:cNvSpPr>
          <p:nvPr/>
        </p:nvSpPr>
        <p:spPr>
          <a:xfrm>
            <a:off x="628650" y="1825625"/>
            <a:ext cx="7886700" cy="4351338"/>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Char char="•"/>
              <a:tabLst/>
              <a:defRPr/>
            </a:pPr>
            <a:endParaRPr kumimoji="0" lang="en-US" sz="2100" b="0" i="0" u="none" strike="noStrike" kern="120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36" name="Content Placeholder 2">
            <a:extLst>
              <a:ext uri="{FF2B5EF4-FFF2-40B4-BE49-F238E27FC236}">
                <a16:creationId xmlns:a16="http://schemas.microsoft.com/office/drawing/2014/main" id="{0D78D6B4-6DD9-41F5-8FC0-EBAC7B14BC1E}"/>
              </a:ext>
            </a:extLst>
          </p:cNvPr>
          <p:cNvSpPr txBox="1">
            <a:spLocks/>
          </p:cNvSpPr>
          <p:nvPr/>
        </p:nvSpPr>
        <p:spPr>
          <a:xfrm>
            <a:off x="781050" y="1978025"/>
            <a:ext cx="7886700" cy="4351338"/>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Char char="•"/>
              <a:tabLst/>
              <a:defRPr/>
            </a:pPr>
            <a:endParaRPr kumimoji="0" lang="en-US" sz="2100" b="0" i="0" u="none" strike="noStrike" kern="1200" cap="none" spc="0" normalizeH="0" baseline="0" noProof="0" dirty="0">
              <a:ln>
                <a:noFill/>
              </a:ln>
              <a:solidFill>
                <a:sysClr val="windowText" lastClr="000000"/>
              </a:solidFill>
              <a:effectLst/>
              <a:uLnTx/>
              <a:uFillTx/>
              <a:latin typeface="Calibri" panose="020F0502020204030204"/>
              <a:ea typeface="+mn-ea"/>
              <a:cs typeface="+mn-cs"/>
            </a:endParaRPr>
          </a:p>
        </p:txBody>
      </p:sp>
      <p:grpSp>
        <p:nvGrpSpPr>
          <p:cNvPr id="39" name="组合 38"/>
          <p:cNvGrpSpPr/>
          <p:nvPr/>
        </p:nvGrpSpPr>
        <p:grpSpPr>
          <a:xfrm>
            <a:off x="593246" y="2226112"/>
            <a:ext cx="7706637" cy="3514425"/>
            <a:chOff x="593246" y="2226112"/>
            <a:chExt cx="7706637" cy="3514425"/>
          </a:xfrm>
        </p:grpSpPr>
        <p:sp>
          <p:nvSpPr>
            <p:cNvPr id="40" name="object 3">
              <a:extLst>
                <a:ext uri="{FF2B5EF4-FFF2-40B4-BE49-F238E27FC236}">
                  <a16:creationId xmlns:a16="http://schemas.microsoft.com/office/drawing/2014/main" id="{86290A6F-5AB3-4FEC-B485-189B8F9AB71C}"/>
                </a:ext>
              </a:extLst>
            </p:cNvPr>
            <p:cNvSpPr/>
            <p:nvPr/>
          </p:nvSpPr>
          <p:spPr>
            <a:xfrm>
              <a:off x="2433894" y="2226469"/>
              <a:ext cx="1310008" cy="1303139"/>
            </a:xfrm>
            <a:prstGeom prst="rect">
              <a:avLst/>
            </a:prstGeom>
            <a:blipFill>
              <a:blip r:embed="rId2" cstate="print"/>
              <a:stretch>
                <a:fillRect/>
              </a:stretch>
            </a:blipFill>
          </p:spPr>
          <p:txBody>
            <a:bodyPr wrap="square" lIns="0" tIns="0" rIns="0" bIns="0" rtlCol="0"/>
            <a:lstStyle/>
            <a:p>
              <a:pPr defTabSz="685800" eaLnBrk="1" fontAlgn="auto" hangingPunct="1">
                <a:spcBef>
                  <a:spcPts val="0"/>
                </a:spcBef>
                <a:spcAft>
                  <a:spcPts val="0"/>
                </a:spcAft>
              </a:pPr>
              <a:endParaRPr kumimoji="0" sz="1350">
                <a:solidFill>
                  <a:prstClr val="black"/>
                </a:solidFill>
                <a:latin typeface="Calibri" panose="020F0502020204030204"/>
              </a:endParaRPr>
            </a:p>
          </p:txBody>
        </p:sp>
        <p:sp>
          <p:nvSpPr>
            <p:cNvPr id="41" name="object 4">
              <a:extLst>
                <a:ext uri="{FF2B5EF4-FFF2-40B4-BE49-F238E27FC236}">
                  <a16:creationId xmlns:a16="http://schemas.microsoft.com/office/drawing/2014/main" id="{B4B2544A-D5C2-41ED-84EE-3294CC584E39}"/>
                </a:ext>
              </a:extLst>
            </p:cNvPr>
            <p:cNvSpPr/>
            <p:nvPr/>
          </p:nvSpPr>
          <p:spPr>
            <a:xfrm>
              <a:off x="6159362" y="2545810"/>
              <a:ext cx="763311" cy="719559"/>
            </a:xfrm>
            <a:prstGeom prst="rect">
              <a:avLst/>
            </a:prstGeom>
            <a:blipFill>
              <a:blip r:embed="rId3" cstate="print"/>
              <a:stretch>
                <a:fillRect/>
              </a:stretch>
            </a:blipFill>
          </p:spPr>
          <p:txBody>
            <a:bodyPr wrap="square" lIns="0" tIns="0" rIns="0" bIns="0" rtlCol="0"/>
            <a:lstStyle/>
            <a:p>
              <a:pPr defTabSz="685800" eaLnBrk="1" fontAlgn="auto" hangingPunct="1">
                <a:spcBef>
                  <a:spcPts val="0"/>
                </a:spcBef>
                <a:spcAft>
                  <a:spcPts val="0"/>
                </a:spcAft>
              </a:pPr>
              <a:endParaRPr kumimoji="0" sz="1350">
                <a:solidFill>
                  <a:prstClr val="black"/>
                </a:solidFill>
                <a:latin typeface="Calibri" panose="020F0502020204030204"/>
              </a:endParaRPr>
            </a:p>
          </p:txBody>
        </p:sp>
        <p:sp>
          <p:nvSpPr>
            <p:cNvPr id="42" name="object 5">
              <a:extLst>
                <a:ext uri="{FF2B5EF4-FFF2-40B4-BE49-F238E27FC236}">
                  <a16:creationId xmlns:a16="http://schemas.microsoft.com/office/drawing/2014/main" id="{2CE4B5C0-FE5F-45C2-8C2B-F64CF2AF732A}"/>
                </a:ext>
              </a:extLst>
            </p:cNvPr>
            <p:cNvSpPr txBox="1"/>
            <p:nvPr/>
          </p:nvSpPr>
          <p:spPr>
            <a:xfrm>
              <a:off x="1065767" y="2611267"/>
              <a:ext cx="1159669" cy="563616"/>
            </a:xfrm>
            <a:prstGeom prst="rect">
              <a:avLst/>
            </a:prstGeom>
          </p:spPr>
          <p:txBody>
            <a:bodyPr vert="horz" wrap="square" lIns="0" tIns="9525" rIns="0" bIns="0" rtlCol="0">
              <a:spAutoFit/>
            </a:bodyPr>
            <a:lstStyle/>
            <a:p>
              <a:pPr algn="ctr" defTabSz="685800" eaLnBrk="1" fontAlgn="auto" hangingPunct="1">
                <a:spcBef>
                  <a:spcPts val="75"/>
                </a:spcBef>
                <a:spcAft>
                  <a:spcPts val="0"/>
                </a:spcAft>
              </a:pPr>
              <a:r>
                <a:rPr kumimoji="0" sz="1800" b="1" spc="-4" dirty="0">
                  <a:solidFill>
                    <a:prstClr val="black"/>
                  </a:solidFill>
                  <a:latin typeface="Calibri"/>
                  <a:cs typeface="Calibri"/>
                </a:rPr>
                <a:t>Input</a:t>
              </a:r>
              <a:r>
                <a:rPr kumimoji="0" sz="1800" b="1" spc="-53" dirty="0">
                  <a:solidFill>
                    <a:prstClr val="black"/>
                  </a:solidFill>
                  <a:latin typeface="Calibri"/>
                  <a:cs typeface="Calibri"/>
                </a:rPr>
                <a:t> </a:t>
              </a:r>
              <a:r>
                <a:rPr kumimoji="0" sz="1800" b="1" spc="-8" dirty="0">
                  <a:solidFill>
                    <a:prstClr val="black"/>
                  </a:solidFill>
                  <a:latin typeface="Calibri"/>
                  <a:cs typeface="Calibri"/>
                </a:rPr>
                <a:t>Image</a:t>
              </a:r>
              <a:endParaRPr kumimoji="0" sz="1800" dirty="0">
                <a:solidFill>
                  <a:prstClr val="black"/>
                </a:solidFill>
                <a:latin typeface="Calibri"/>
                <a:cs typeface="Calibri"/>
              </a:endParaRPr>
            </a:p>
            <a:p>
              <a:pPr marL="12383" algn="ctr" defTabSz="685800" eaLnBrk="1" fontAlgn="auto" hangingPunct="1">
                <a:spcBef>
                  <a:spcPts val="15"/>
                </a:spcBef>
                <a:spcAft>
                  <a:spcPts val="0"/>
                </a:spcAft>
              </a:pPr>
              <a:r>
                <a:rPr kumimoji="0" sz="1800" spc="-4" dirty="0">
                  <a:solidFill>
                    <a:srgbClr val="2F5597"/>
                  </a:solidFill>
                  <a:latin typeface="Cambria Math"/>
                  <a:cs typeface="Cambria Math"/>
                </a:rPr>
                <a:t>5×5</a:t>
              </a:r>
              <a:endParaRPr kumimoji="0" sz="1800" dirty="0">
                <a:solidFill>
                  <a:prstClr val="black"/>
                </a:solidFill>
                <a:latin typeface="Cambria Math"/>
                <a:cs typeface="Cambria Math"/>
              </a:endParaRPr>
            </a:p>
          </p:txBody>
        </p:sp>
        <p:sp>
          <p:nvSpPr>
            <p:cNvPr id="43" name="object 6">
              <a:extLst>
                <a:ext uri="{FF2B5EF4-FFF2-40B4-BE49-F238E27FC236}">
                  <a16:creationId xmlns:a16="http://schemas.microsoft.com/office/drawing/2014/main" id="{45F3F94D-57DC-4373-8E07-C8B64FB19188}"/>
                </a:ext>
              </a:extLst>
            </p:cNvPr>
            <p:cNvSpPr txBox="1"/>
            <p:nvPr/>
          </p:nvSpPr>
          <p:spPr>
            <a:xfrm>
              <a:off x="4771578" y="2638816"/>
              <a:ext cx="1314450" cy="563616"/>
            </a:xfrm>
            <a:prstGeom prst="rect">
              <a:avLst/>
            </a:prstGeom>
          </p:spPr>
          <p:txBody>
            <a:bodyPr vert="horz" wrap="square" lIns="0" tIns="9525" rIns="0" bIns="0" rtlCol="0">
              <a:spAutoFit/>
            </a:bodyPr>
            <a:lstStyle/>
            <a:p>
              <a:pPr algn="ctr" defTabSz="685800" eaLnBrk="1" fontAlgn="auto" hangingPunct="1">
                <a:spcBef>
                  <a:spcPts val="75"/>
                </a:spcBef>
                <a:spcAft>
                  <a:spcPts val="0"/>
                </a:spcAft>
              </a:pPr>
              <a:r>
                <a:rPr kumimoji="0" sz="1800" b="1" spc="-8" dirty="0">
                  <a:solidFill>
                    <a:prstClr val="black"/>
                  </a:solidFill>
                  <a:latin typeface="Calibri"/>
                  <a:cs typeface="Calibri"/>
                </a:rPr>
                <a:t>Filter</a:t>
              </a:r>
              <a:r>
                <a:rPr kumimoji="0" sz="1800" b="1" spc="-45" dirty="0">
                  <a:solidFill>
                    <a:prstClr val="black"/>
                  </a:solidFill>
                  <a:latin typeface="Calibri"/>
                  <a:cs typeface="Calibri"/>
                </a:rPr>
                <a:t> </a:t>
              </a:r>
              <a:r>
                <a:rPr kumimoji="0" sz="1800" b="1" spc="-8" dirty="0">
                  <a:solidFill>
                    <a:prstClr val="black"/>
                  </a:solidFill>
                  <a:latin typeface="Calibri"/>
                  <a:cs typeface="Calibri"/>
                </a:rPr>
                <a:t>(Kernel)</a:t>
              </a:r>
              <a:endParaRPr kumimoji="0" sz="1800">
                <a:solidFill>
                  <a:prstClr val="black"/>
                </a:solidFill>
                <a:latin typeface="Calibri"/>
                <a:cs typeface="Calibri"/>
              </a:endParaRPr>
            </a:p>
            <a:p>
              <a:pPr marL="13811" algn="ctr" defTabSz="685800" eaLnBrk="1" fontAlgn="auto" hangingPunct="1">
                <a:spcBef>
                  <a:spcPts val="15"/>
                </a:spcBef>
                <a:spcAft>
                  <a:spcPts val="0"/>
                </a:spcAft>
              </a:pPr>
              <a:r>
                <a:rPr kumimoji="0" sz="1800" spc="-4" dirty="0">
                  <a:solidFill>
                    <a:srgbClr val="FF0000"/>
                  </a:solidFill>
                  <a:latin typeface="Cambria Math"/>
                  <a:cs typeface="Cambria Math"/>
                </a:rPr>
                <a:t>3×3</a:t>
              </a:r>
              <a:endParaRPr kumimoji="0" sz="1800">
                <a:solidFill>
                  <a:prstClr val="black"/>
                </a:solidFill>
                <a:latin typeface="Cambria Math"/>
                <a:cs typeface="Cambria Math"/>
              </a:endParaRPr>
            </a:p>
          </p:txBody>
        </p:sp>
        <p:sp>
          <p:nvSpPr>
            <p:cNvPr id="44" name="object 7">
              <a:extLst>
                <a:ext uri="{FF2B5EF4-FFF2-40B4-BE49-F238E27FC236}">
                  <a16:creationId xmlns:a16="http://schemas.microsoft.com/office/drawing/2014/main" id="{7B4CFE73-93B8-457F-B743-689D29AF2EB4}"/>
                </a:ext>
              </a:extLst>
            </p:cNvPr>
            <p:cNvSpPr/>
            <p:nvPr/>
          </p:nvSpPr>
          <p:spPr>
            <a:xfrm>
              <a:off x="2433894" y="2226112"/>
              <a:ext cx="794385" cy="789146"/>
            </a:xfrm>
            <a:custGeom>
              <a:avLst/>
              <a:gdLst/>
              <a:ahLst/>
              <a:cxnLst/>
              <a:rect l="l" t="t" r="r" b="b"/>
              <a:pathLst>
                <a:path w="1059179" h="1052195">
                  <a:moveTo>
                    <a:pt x="0" y="0"/>
                  </a:moveTo>
                  <a:lnTo>
                    <a:pt x="1058865" y="0"/>
                  </a:lnTo>
                  <a:lnTo>
                    <a:pt x="1058865" y="1051721"/>
                  </a:lnTo>
                  <a:lnTo>
                    <a:pt x="0" y="1051721"/>
                  </a:lnTo>
                  <a:lnTo>
                    <a:pt x="0" y="0"/>
                  </a:lnTo>
                  <a:close/>
                </a:path>
              </a:pathLst>
            </a:custGeom>
            <a:ln w="38100">
              <a:solidFill>
                <a:srgbClr val="FF0000"/>
              </a:solidFill>
            </a:ln>
          </p:spPr>
          <p:txBody>
            <a:bodyPr wrap="square" lIns="0" tIns="0" rIns="0" bIns="0" rtlCol="0"/>
            <a:lstStyle/>
            <a:p>
              <a:pPr defTabSz="685800" eaLnBrk="1" fontAlgn="auto" hangingPunct="1">
                <a:spcBef>
                  <a:spcPts val="0"/>
                </a:spcBef>
                <a:spcAft>
                  <a:spcPts val="0"/>
                </a:spcAft>
              </a:pPr>
              <a:endParaRPr kumimoji="0" sz="1350">
                <a:solidFill>
                  <a:prstClr val="black"/>
                </a:solidFill>
                <a:latin typeface="Calibri" panose="020F0502020204030204"/>
              </a:endParaRPr>
            </a:p>
          </p:txBody>
        </p:sp>
        <p:sp>
          <p:nvSpPr>
            <p:cNvPr id="45" name="Rectangle 9">
              <a:extLst>
                <a:ext uri="{FF2B5EF4-FFF2-40B4-BE49-F238E27FC236}">
                  <a16:creationId xmlns:a16="http://schemas.microsoft.com/office/drawing/2014/main" id="{381DED79-A86A-4A11-B52A-10DB24FDD15D}"/>
                </a:ext>
              </a:extLst>
            </p:cNvPr>
            <p:cNvSpPr/>
            <p:nvPr/>
          </p:nvSpPr>
          <p:spPr>
            <a:xfrm>
              <a:off x="2605294" y="3579942"/>
              <a:ext cx="1060098" cy="323165"/>
            </a:xfrm>
            <a:prstGeom prst="rect">
              <a:avLst/>
            </a:prstGeom>
          </p:spPr>
          <p:txBody>
            <a:bodyPr wrap="none">
              <a:spAutoFit/>
            </a:bodyPr>
            <a:lstStyle/>
            <a:p>
              <a:pPr marL="9525" defTabSz="685800" eaLnBrk="1" fontAlgn="auto" hangingPunct="1">
                <a:spcBef>
                  <a:spcPts val="75"/>
                </a:spcBef>
                <a:spcAft>
                  <a:spcPts val="0"/>
                </a:spcAft>
              </a:pPr>
              <a:r>
                <a:rPr kumimoji="0" lang="en-US" sz="1500" spc="-4" dirty="0">
                  <a:solidFill>
                    <a:srgbClr val="FF0000"/>
                  </a:solidFill>
                  <a:latin typeface="Cambria Math"/>
                  <a:cs typeface="Cambria Math"/>
                </a:rPr>
                <a:t>3×3</a:t>
              </a:r>
              <a:r>
                <a:rPr kumimoji="0" lang="en-US" sz="1500" spc="-49" dirty="0">
                  <a:solidFill>
                    <a:srgbClr val="FF0000"/>
                  </a:solidFill>
                  <a:latin typeface="Cambria Math"/>
                  <a:cs typeface="Cambria Math"/>
                </a:rPr>
                <a:t> </a:t>
              </a:r>
              <a:r>
                <a:rPr kumimoji="0" lang="en-US" sz="1500" spc="-11" dirty="0">
                  <a:solidFill>
                    <a:srgbClr val="FF0000"/>
                  </a:solidFill>
                  <a:latin typeface="Calibri" panose="020F0502020204030204"/>
                  <a:cs typeface="Calibri"/>
                </a:rPr>
                <a:t>patch</a:t>
              </a:r>
              <a:endParaRPr kumimoji="0" lang="en-US" sz="1500" dirty="0">
                <a:solidFill>
                  <a:prstClr val="black"/>
                </a:solidFill>
                <a:latin typeface="Calibri" panose="020F0502020204030204"/>
                <a:cs typeface="Calibri"/>
              </a:endParaRPr>
            </a:p>
          </p:txBody>
        </p:sp>
        <p:sp>
          <p:nvSpPr>
            <p:cNvPr id="46" name="object 7">
              <a:extLst>
                <a:ext uri="{FF2B5EF4-FFF2-40B4-BE49-F238E27FC236}">
                  <a16:creationId xmlns:a16="http://schemas.microsoft.com/office/drawing/2014/main" id="{62BC5957-B4BA-4F1A-A0DA-AA5C4AD2D9A0}"/>
                </a:ext>
              </a:extLst>
            </p:cNvPr>
            <p:cNvSpPr/>
            <p:nvPr/>
          </p:nvSpPr>
          <p:spPr>
            <a:xfrm>
              <a:off x="4169530" y="3529607"/>
              <a:ext cx="121589" cy="383474"/>
            </a:xfrm>
            <a:custGeom>
              <a:avLst/>
              <a:gdLst/>
              <a:ahLst/>
              <a:cxnLst/>
              <a:rect l="l" t="t" r="r" b="b"/>
              <a:pathLst>
                <a:path w="171450" h="1116964">
                  <a:moveTo>
                    <a:pt x="171450" y="944956"/>
                  </a:moveTo>
                  <a:lnTo>
                    <a:pt x="0" y="944956"/>
                  </a:lnTo>
                  <a:lnTo>
                    <a:pt x="85725" y="1116406"/>
                  </a:lnTo>
                  <a:lnTo>
                    <a:pt x="171450" y="944956"/>
                  </a:lnTo>
                  <a:close/>
                </a:path>
                <a:path w="171450" h="1116964">
                  <a:moveTo>
                    <a:pt x="114300" y="0"/>
                  </a:moveTo>
                  <a:lnTo>
                    <a:pt x="57150" y="0"/>
                  </a:lnTo>
                  <a:lnTo>
                    <a:pt x="57150" y="944956"/>
                  </a:lnTo>
                  <a:lnTo>
                    <a:pt x="114300" y="944956"/>
                  </a:lnTo>
                  <a:lnTo>
                    <a:pt x="114300" y="0"/>
                  </a:lnTo>
                  <a:close/>
                </a:path>
              </a:pathLst>
            </a:custGeom>
            <a:solidFill>
              <a:srgbClr val="000000"/>
            </a:solidFill>
          </p:spPr>
          <p:txBody>
            <a:bodyPr wrap="square" lIns="0" tIns="0" rIns="0" bIns="0" rtlCol="0"/>
            <a:lstStyle/>
            <a:p>
              <a:pPr defTabSz="685800" eaLnBrk="1" fontAlgn="auto" hangingPunct="1">
                <a:spcBef>
                  <a:spcPts val="0"/>
                </a:spcBef>
                <a:spcAft>
                  <a:spcPts val="0"/>
                </a:spcAft>
              </a:pPr>
              <a:endParaRPr kumimoji="0" sz="1350">
                <a:solidFill>
                  <a:prstClr val="black"/>
                </a:solidFill>
                <a:latin typeface="Calibri" panose="020F0502020204030204"/>
              </a:endParaRPr>
            </a:p>
          </p:txBody>
        </p:sp>
        <p:sp>
          <p:nvSpPr>
            <p:cNvPr id="47" name="object 8">
              <a:extLst>
                <a:ext uri="{FF2B5EF4-FFF2-40B4-BE49-F238E27FC236}">
                  <a16:creationId xmlns:a16="http://schemas.microsoft.com/office/drawing/2014/main" id="{4A953118-5E90-4ED9-BEDB-86B7C39E7680}"/>
                </a:ext>
              </a:extLst>
            </p:cNvPr>
            <p:cNvSpPr txBox="1"/>
            <p:nvPr/>
          </p:nvSpPr>
          <p:spPr>
            <a:xfrm>
              <a:off x="4836082" y="3579943"/>
              <a:ext cx="1233964" cy="286617"/>
            </a:xfrm>
            <a:prstGeom prst="rect">
              <a:avLst/>
            </a:prstGeom>
          </p:spPr>
          <p:txBody>
            <a:bodyPr vert="horz" wrap="square" lIns="0" tIns="9525" rIns="0" bIns="0" rtlCol="0">
              <a:spAutoFit/>
            </a:bodyPr>
            <a:lstStyle/>
            <a:p>
              <a:pPr marL="9525" defTabSz="685800" eaLnBrk="1" fontAlgn="auto" hangingPunct="1">
                <a:spcBef>
                  <a:spcPts val="75"/>
                </a:spcBef>
                <a:spcAft>
                  <a:spcPts val="0"/>
                </a:spcAft>
              </a:pPr>
              <a:r>
                <a:rPr kumimoji="0" sz="1800" b="1" spc="-8" dirty="0">
                  <a:solidFill>
                    <a:prstClr val="black"/>
                  </a:solidFill>
                  <a:latin typeface="Calibri"/>
                  <a:cs typeface="Calibri"/>
                </a:rPr>
                <a:t>Convolution:</a:t>
              </a:r>
              <a:endParaRPr kumimoji="0" sz="1800" dirty="0">
                <a:solidFill>
                  <a:prstClr val="black"/>
                </a:solidFill>
                <a:latin typeface="Calibri"/>
                <a:cs typeface="Calibri"/>
              </a:endParaRPr>
            </a:p>
          </p:txBody>
        </p:sp>
        <p:sp>
          <p:nvSpPr>
            <p:cNvPr id="48" name="object 9">
              <a:extLst>
                <a:ext uri="{FF2B5EF4-FFF2-40B4-BE49-F238E27FC236}">
                  <a16:creationId xmlns:a16="http://schemas.microsoft.com/office/drawing/2014/main" id="{EDE9422E-E8FF-4F4F-9560-62519415F399}"/>
                </a:ext>
              </a:extLst>
            </p:cNvPr>
            <p:cNvSpPr/>
            <p:nvPr/>
          </p:nvSpPr>
          <p:spPr>
            <a:xfrm>
              <a:off x="3798890" y="3980896"/>
              <a:ext cx="807032" cy="807032"/>
            </a:xfrm>
            <a:prstGeom prst="rect">
              <a:avLst/>
            </a:prstGeom>
            <a:blipFill>
              <a:blip r:embed="rId4" cstate="print"/>
              <a:stretch>
                <a:fillRect/>
              </a:stretch>
            </a:blipFill>
          </p:spPr>
          <p:txBody>
            <a:bodyPr wrap="square" lIns="0" tIns="0" rIns="0" bIns="0" rtlCol="0"/>
            <a:lstStyle/>
            <a:p>
              <a:pPr defTabSz="685800" eaLnBrk="1" fontAlgn="auto" hangingPunct="1">
                <a:spcBef>
                  <a:spcPts val="0"/>
                </a:spcBef>
                <a:spcAft>
                  <a:spcPts val="0"/>
                </a:spcAft>
              </a:pPr>
              <a:endParaRPr kumimoji="0" sz="1350">
                <a:solidFill>
                  <a:prstClr val="black"/>
                </a:solidFill>
                <a:latin typeface="Calibri" panose="020F0502020204030204"/>
              </a:endParaRPr>
            </a:p>
          </p:txBody>
        </p:sp>
        <p:sp>
          <p:nvSpPr>
            <p:cNvPr id="49" name="object 11">
              <a:extLst>
                <a:ext uri="{FF2B5EF4-FFF2-40B4-BE49-F238E27FC236}">
                  <a16:creationId xmlns:a16="http://schemas.microsoft.com/office/drawing/2014/main" id="{71D7F54C-ED64-4231-AD60-A9E54C152332}"/>
                </a:ext>
              </a:extLst>
            </p:cNvPr>
            <p:cNvSpPr/>
            <p:nvPr/>
          </p:nvSpPr>
          <p:spPr>
            <a:xfrm>
              <a:off x="3798890" y="3980896"/>
              <a:ext cx="266700" cy="260033"/>
            </a:xfrm>
            <a:custGeom>
              <a:avLst/>
              <a:gdLst/>
              <a:ahLst/>
              <a:cxnLst/>
              <a:rect l="l" t="t" r="r" b="b"/>
              <a:pathLst>
                <a:path w="355600" h="346710">
                  <a:moveTo>
                    <a:pt x="0" y="0"/>
                  </a:moveTo>
                  <a:lnTo>
                    <a:pt x="354978" y="0"/>
                  </a:lnTo>
                  <a:lnTo>
                    <a:pt x="354978" y="346667"/>
                  </a:lnTo>
                  <a:lnTo>
                    <a:pt x="0" y="346667"/>
                  </a:lnTo>
                  <a:lnTo>
                    <a:pt x="0" y="0"/>
                  </a:lnTo>
                  <a:close/>
                </a:path>
              </a:pathLst>
            </a:custGeom>
            <a:ln w="57150">
              <a:solidFill>
                <a:srgbClr val="FF0000"/>
              </a:solidFill>
            </a:ln>
          </p:spPr>
          <p:txBody>
            <a:bodyPr wrap="square" lIns="0" tIns="0" rIns="0" bIns="0" rtlCol="0"/>
            <a:lstStyle/>
            <a:p>
              <a:pPr defTabSz="685800" eaLnBrk="1" fontAlgn="auto" hangingPunct="1">
                <a:spcBef>
                  <a:spcPts val="0"/>
                </a:spcBef>
                <a:spcAft>
                  <a:spcPts val="0"/>
                </a:spcAft>
              </a:pPr>
              <a:endParaRPr kumimoji="0" sz="1350">
                <a:solidFill>
                  <a:prstClr val="black"/>
                </a:solidFill>
                <a:latin typeface="Calibri" panose="020F0502020204030204"/>
              </a:endParaRPr>
            </a:p>
          </p:txBody>
        </p:sp>
        <p:sp>
          <p:nvSpPr>
            <p:cNvPr id="50" name="object 12">
              <a:extLst>
                <a:ext uri="{FF2B5EF4-FFF2-40B4-BE49-F238E27FC236}">
                  <a16:creationId xmlns:a16="http://schemas.microsoft.com/office/drawing/2014/main" id="{7B1739CF-31A8-4D14-90D0-0CE992CAEF16}"/>
                </a:ext>
              </a:extLst>
            </p:cNvPr>
            <p:cNvSpPr/>
            <p:nvPr/>
          </p:nvSpPr>
          <p:spPr>
            <a:xfrm>
              <a:off x="5133518" y="5026471"/>
              <a:ext cx="784967" cy="714066"/>
            </a:xfrm>
            <a:prstGeom prst="rect">
              <a:avLst/>
            </a:prstGeom>
            <a:blipFill>
              <a:blip r:embed="rId5" cstate="print"/>
              <a:stretch>
                <a:fillRect/>
              </a:stretch>
            </a:blipFill>
          </p:spPr>
          <p:txBody>
            <a:bodyPr wrap="square" lIns="0" tIns="0" rIns="0" bIns="0" rtlCol="0"/>
            <a:lstStyle/>
            <a:p>
              <a:pPr defTabSz="685800" eaLnBrk="1" fontAlgn="auto" hangingPunct="1">
                <a:spcBef>
                  <a:spcPts val="0"/>
                </a:spcBef>
                <a:spcAft>
                  <a:spcPts val="0"/>
                </a:spcAft>
              </a:pPr>
              <a:endParaRPr kumimoji="0" sz="1350">
                <a:solidFill>
                  <a:prstClr val="black"/>
                </a:solidFill>
                <a:latin typeface="Calibri" panose="020F0502020204030204"/>
              </a:endParaRPr>
            </a:p>
          </p:txBody>
        </p:sp>
        <p:sp>
          <p:nvSpPr>
            <p:cNvPr id="51" name="object 13">
              <a:extLst>
                <a:ext uri="{FF2B5EF4-FFF2-40B4-BE49-F238E27FC236}">
                  <a16:creationId xmlns:a16="http://schemas.microsoft.com/office/drawing/2014/main" id="{A703AFC4-E21A-4689-AEB2-D149EDC70A42}"/>
                </a:ext>
              </a:extLst>
            </p:cNvPr>
            <p:cNvSpPr/>
            <p:nvPr/>
          </p:nvSpPr>
          <p:spPr>
            <a:xfrm>
              <a:off x="7444679" y="5018913"/>
              <a:ext cx="763311" cy="719559"/>
            </a:xfrm>
            <a:prstGeom prst="rect">
              <a:avLst/>
            </a:prstGeom>
            <a:blipFill>
              <a:blip r:embed="rId3" cstate="print"/>
              <a:stretch>
                <a:fillRect/>
              </a:stretch>
            </a:blipFill>
          </p:spPr>
          <p:txBody>
            <a:bodyPr wrap="square" lIns="0" tIns="0" rIns="0" bIns="0" rtlCol="0"/>
            <a:lstStyle/>
            <a:p>
              <a:pPr defTabSz="685800" eaLnBrk="1" fontAlgn="auto" hangingPunct="1">
                <a:spcBef>
                  <a:spcPts val="0"/>
                </a:spcBef>
                <a:spcAft>
                  <a:spcPts val="0"/>
                </a:spcAft>
              </a:pPr>
              <a:endParaRPr kumimoji="0" sz="1350">
                <a:solidFill>
                  <a:prstClr val="black"/>
                </a:solidFill>
                <a:latin typeface="Calibri" panose="020F0502020204030204"/>
              </a:endParaRPr>
            </a:p>
          </p:txBody>
        </p:sp>
        <p:sp>
          <p:nvSpPr>
            <p:cNvPr id="52" name="object 14">
              <a:extLst>
                <a:ext uri="{FF2B5EF4-FFF2-40B4-BE49-F238E27FC236}">
                  <a16:creationId xmlns:a16="http://schemas.microsoft.com/office/drawing/2014/main" id="{010F626C-B572-46C2-84C0-4EBF0030D689}"/>
                </a:ext>
              </a:extLst>
            </p:cNvPr>
            <p:cNvSpPr txBox="1"/>
            <p:nvPr/>
          </p:nvSpPr>
          <p:spPr>
            <a:xfrm>
              <a:off x="593246" y="5205628"/>
              <a:ext cx="933450" cy="286617"/>
            </a:xfrm>
            <a:prstGeom prst="rect">
              <a:avLst/>
            </a:prstGeom>
          </p:spPr>
          <p:txBody>
            <a:bodyPr vert="horz" wrap="square" lIns="0" tIns="9525" rIns="0" bIns="0" rtlCol="0">
              <a:spAutoFit/>
            </a:bodyPr>
            <a:lstStyle/>
            <a:p>
              <a:pPr marL="9525" defTabSz="685800" eaLnBrk="1" fontAlgn="auto" hangingPunct="1">
                <a:spcBef>
                  <a:spcPts val="75"/>
                </a:spcBef>
                <a:spcAft>
                  <a:spcPts val="0"/>
                </a:spcAft>
              </a:pPr>
              <a:r>
                <a:rPr kumimoji="0" sz="1800" b="1" spc="-4" dirty="0">
                  <a:solidFill>
                    <a:prstClr val="black"/>
                  </a:solidFill>
                  <a:latin typeface="Calibri"/>
                  <a:cs typeface="Calibri"/>
                </a:rPr>
                <a:t>The</a:t>
              </a:r>
              <a:r>
                <a:rPr kumimoji="0" sz="1800" b="1" spc="-56" dirty="0">
                  <a:solidFill>
                    <a:prstClr val="black"/>
                  </a:solidFill>
                  <a:latin typeface="Calibri"/>
                  <a:cs typeface="Calibri"/>
                </a:rPr>
                <a:t> </a:t>
              </a:r>
              <a:r>
                <a:rPr kumimoji="0" sz="1800" b="1" spc="-8" dirty="0">
                  <a:solidFill>
                    <a:prstClr val="black"/>
                  </a:solidFill>
                  <a:latin typeface="Calibri"/>
                  <a:cs typeface="Calibri"/>
                </a:rPr>
                <a:t>value</a:t>
              </a:r>
              <a:endParaRPr kumimoji="0" sz="1800" dirty="0">
                <a:solidFill>
                  <a:prstClr val="black"/>
                </a:solidFill>
                <a:latin typeface="Calibri"/>
                <a:cs typeface="Calibri"/>
              </a:endParaRPr>
            </a:p>
          </p:txBody>
        </p:sp>
        <p:sp>
          <p:nvSpPr>
            <p:cNvPr id="53" name="object 15">
              <a:extLst>
                <a:ext uri="{FF2B5EF4-FFF2-40B4-BE49-F238E27FC236}">
                  <a16:creationId xmlns:a16="http://schemas.microsoft.com/office/drawing/2014/main" id="{E6E59B7C-F1FB-4E64-A6FE-3B211E393229}"/>
                </a:ext>
              </a:extLst>
            </p:cNvPr>
            <p:cNvSpPr txBox="1"/>
            <p:nvPr/>
          </p:nvSpPr>
          <p:spPr>
            <a:xfrm>
              <a:off x="1597928" y="5244263"/>
              <a:ext cx="266700" cy="243656"/>
            </a:xfrm>
            <a:prstGeom prst="rect">
              <a:avLst/>
            </a:prstGeom>
            <a:solidFill>
              <a:srgbClr val="FDB1B1"/>
            </a:solidFill>
            <a:ln w="57150">
              <a:solidFill>
                <a:srgbClr val="FF0000"/>
              </a:solidFill>
            </a:ln>
          </p:spPr>
          <p:txBody>
            <a:bodyPr vert="horz" wrap="square" lIns="0" tIns="0" rIns="0" bIns="0" rtlCol="0">
              <a:spAutoFit/>
            </a:bodyPr>
            <a:lstStyle/>
            <a:p>
              <a:pPr marL="72866" defTabSz="685800" eaLnBrk="1" fontAlgn="auto" hangingPunct="1">
                <a:lnSpc>
                  <a:spcPts val="1931"/>
                </a:lnSpc>
                <a:spcBef>
                  <a:spcPts val="0"/>
                </a:spcBef>
                <a:spcAft>
                  <a:spcPts val="0"/>
                </a:spcAft>
              </a:pPr>
              <a:r>
                <a:rPr kumimoji="0" sz="1800" b="1" dirty="0">
                  <a:solidFill>
                    <a:prstClr val="black"/>
                  </a:solidFill>
                  <a:latin typeface="Calibri"/>
                  <a:cs typeface="Calibri"/>
                </a:rPr>
                <a:t>4</a:t>
              </a:r>
              <a:endParaRPr kumimoji="0" sz="1800">
                <a:solidFill>
                  <a:prstClr val="black"/>
                </a:solidFill>
                <a:latin typeface="Calibri"/>
                <a:cs typeface="Calibri"/>
              </a:endParaRPr>
            </a:p>
          </p:txBody>
        </p:sp>
        <p:sp>
          <p:nvSpPr>
            <p:cNvPr id="54" name="object 16">
              <a:extLst>
                <a:ext uri="{FF2B5EF4-FFF2-40B4-BE49-F238E27FC236}">
                  <a16:creationId xmlns:a16="http://schemas.microsoft.com/office/drawing/2014/main" id="{BD812F76-32A7-4DB6-80DA-62140642F15A}"/>
                </a:ext>
              </a:extLst>
            </p:cNvPr>
            <p:cNvSpPr txBox="1"/>
            <p:nvPr/>
          </p:nvSpPr>
          <p:spPr>
            <a:xfrm>
              <a:off x="1930419" y="5205628"/>
              <a:ext cx="3076099" cy="286617"/>
            </a:xfrm>
            <a:prstGeom prst="rect">
              <a:avLst/>
            </a:prstGeom>
          </p:spPr>
          <p:txBody>
            <a:bodyPr vert="horz" wrap="square" lIns="0" tIns="9525" rIns="0" bIns="0" rtlCol="0">
              <a:spAutoFit/>
            </a:bodyPr>
            <a:lstStyle/>
            <a:p>
              <a:pPr marL="9525" defTabSz="685800" eaLnBrk="1" fontAlgn="auto" hangingPunct="1">
                <a:spcBef>
                  <a:spcPts val="75"/>
                </a:spcBef>
                <a:spcAft>
                  <a:spcPts val="0"/>
                </a:spcAft>
              </a:pPr>
              <a:r>
                <a:rPr kumimoji="0" sz="1800" b="1" spc="-4" dirty="0">
                  <a:solidFill>
                    <a:prstClr val="black"/>
                  </a:solidFill>
                  <a:latin typeface="Calibri"/>
                  <a:cs typeface="Calibri"/>
                </a:rPr>
                <a:t>is </a:t>
              </a:r>
              <a:r>
                <a:rPr kumimoji="0" sz="1800" b="1" dirty="0">
                  <a:solidFill>
                    <a:prstClr val="black"/>
                  </a:solidFill>
                  <a:latin typeface="Calibri"/>
                  <a:cs typeface="Calibri"/>
                </a:rPr>
                <a:t>the inner </a:t>
              </a:r>
              <a:r>
                <a:rPr kumimoji="0" sz="1800" b="1" spc="-8" dirty="0">
                  <a:solidFill>
                    <a:prstClr val="black"/>
                  </a:solidFill>
                  <a:latin typeface="Calibri"/>
                  <a:cs typeface="Calibri"/>
                </a:rPr>
                <a:t>product </a:t>
              </a:r>
              <a:r>
                <a:rPr kumimoji="0" sz="1800" b="1" spc="-4" dirty="0">
                  <a:solidFill>
                    <a:prstClr val="black"/>
                  </a:solidFill>
                  <a:latin typeface="Calibri"/>
                  <a:cs typeface="Calibri"/>
                </a:rPr>
                <a:t>of </a:t>
              </a:r>
              <a:r>
                <a:rPr kumimoji="0" sz="1800" b="1" dirty="0">
                  <a:solidFill>
                    <a:prstClr val="black"/>
                  </a:solidFill>
                  <a:latin typeface="Calibri"/>
                  <a:cs typeface="Calibri"/>
                </a:rPr>
                <a:t>the</a:t>
              </a:r>
              <a:r>
                <a:rPr kumimoji="0" sz="1800" b="1" spc="-38" dirty="0">
                  <a:solidFill>
                    <a:prstClr val="black"/>
                  </a:solidFill>
                  <a:latin typeface="Calibri"/>
                  <a:cs typeface="Calibri"/>
                </a:rPr>
                <a:t> </a:t>
              </a:r>
              <a:r>
                <a:rPr kumimoji="0" sz="1800" b="1" spc="-11" dirty="0">
                  <a:solidFill>
                    <a:prstClr val="black"/>
                  </a:solidFill>
                  <a:latin typeface="Calibri"/>
                  <a:cs typeface="Calibri"/>
                </a:rPr>
                <a:t>patch</a:t>
              </a:r>
              <a:endParaRPr kumimoji="0" sz="1800" dirty="0">
                <a:solidFill>
                  <a:prstClr val="black"/>
                </a:solidFill>
                <a:latin typeface="Calibri"/>
                <a:cs typeface="Calibri"/>
              </a:endParaRPr>
            </a:p>
          </p:txBody>
        </p:sp>
        <p:sp>
          <p:nvSpPr>
            <p:cNvPr id="55" name="object 17">
              <a:extLst>
                <a:ext uri="{FF2B5EF4-FFF2-40B4-BE49-F238E27FC236}">
                  <a16:creationId xmlns:a16="http://schemas.microsoft.com/office/drawing/2014/main" id="{A548FE1D-2A13-4008-AC54-8CC75094E6F6}"/>
                </a:ext>
              </a:extLst>
            </p:cNvPr>
            <p:cNvSpPr txBox="1"/>
            <p:nvPr/>
          </p:nvSpPr>
          <p:spPr>
            <a:xfrm>
              <a:off x="6061606" y="5205628"/>
              <a:ext cx="1256348" cy="286617"/>
            </a:xfrm>
            <a:prstGeom prst="rect">
              <a:avLst/>
            </a:prstGeom>
          </p:spPr>
          <p:txBody>
            <a:bodyPr vert="horz" wrap="square" lIns="0" tIns="9525" rIns="0" bIns="0" rtlCol="0">
              <a:spAutoFit/>
            </a:bodyPr>
            <a:lstStyle/>
            <a:p>
              <a:pPr marL="9525" defTabSz="685800" eaLnBrk="1" fontAlgn="auto" hangingPunct="1">
                <a:spcBef>
                  <a:spcPts val="75"/>
                </a:spcBef>
                <a:spcAft>
                  <a:spcPts val="0"/>
                </a:spcAft>
              </a:pPr>
              <a:r>
                <a:rPr kumimoji="0" sz="1800" b="1" dirty="0">
                  <a:solidFill>
                    <a:prstClr val="black"/>
                  </a:solidFill>
                  <a:latin typeface="Calibri"/>
                  <a:cs typeface="Calibri"/>
                </a:rPr>
                <a:t>and the</a:t>
              </a:r>
              <a:r>
                <a:rPr kumimoji="0" sz="1800" b="1" spc="-56" dirty="0">
                  <a:solidFill>
                    <a:prstClr val="black"/>
                  </a:solidFill>
                  <a:latin typeface="Calibri"/>
                  <a:cs typeface="Calibri"/>
                </a:rPr>
                <a:t> </a:t>
              </a:r>
              <a:r>
                <a:rPr kumimoji="0" sz="1800" b="1" spc="-8" dirty="0">
                  <a:solidFill>
                    <a:prstClr val="black"/>
                  </a:solidFill>
                  <a:latin typeface="Calibri"/>
                  <a:cs typeface="Calibri"/>
                </a:rPr>
                <a:t>filter</a:t>
              </a:r>
              <a:endParaRPr kumimoji="0" sz="1800">
                <a:solidFill>
                  <a:prstClr val="black"/>
                </a:solidFill>
                <a:latin typeface="Calibri"/>
                <a:cs typeface="Calibri"/>
              </a:endParaRPr>
            </a:p>
          </p:txBody>
        </p:sp>
        <p:sp>
          <p:nvSpPr>
            <p:cNvPr id="56" name="object 18">
              <a:extLst>
                <a:ext uri="{FF2B5EF4-FFF2-40B4-BE49-F238E27FC236}">
                  <a16:creationId xmlns:a16="http://schemas.microsoft.com/office/drawing/2014/main" id="{81A8572B-9960-4E30-A646-9D2870B25291}"/>
                </a:ext>
              </a:extLst>
            </p:cNvPr>
            <p:cNvSpPr txBox="1"/>
            <p:nvPr/>
          </p:nvSpPr>
          <p:spPr>
            <a:xfrm>
              <a:off x="8219397" y="5205628"/>
              <a:ext cx="80486" cy="286617"/>
            </a:xfrm>
            <a:prstGeom prst="rect">
              <a:avLst/>
            </a:prstGeom>
          </p:spPr>
          <p:txBody>
            <a:bodyPr vert="horz" wrap="square" lIns="0" tIns="9525" rIns="0" bIns="0" rtlCol="0">
              <a:spAutoFit/>
            </a:bodyPr>
            <a:lstStyle/>
            <a:p>
              <a:pPr marL="9525" defTabSz="685800" eaLnBrk="1" fontAlgn="auto" hangingPunct="1">
                <a:spcBef>
                  <a:spcPts val="75"/>
                </a:spcBef>
                <a:spcAft>
                  <a:spcPts val="0"/>
                </a:spcAft>
              </a:pPr>
              <a:r>
                <a:rPr kumimoji="0" sz="1800" b="1" dirty="0">
                  <a:solidFill>
                    <a:prstClr val="black"/>
                  </a:solidFill>
                  <a:latin typeface="Calibri"/>
                  <a:cs typeface="Calibri"/>
                </a:rPr>
                <a:t>.</a:t>
              </a:r>
              <a:endParaRPr kumimoji="0" sz="1800">
                <a:solidFill>
                  <a:prstClr val="black"/>
                </a:solidFill>
                <a:latin typeface="Calibri"/>
                <a:cs typeface="Calibri"/>
              </a:endParaRPr>
            </a:p>
          </p:txBody>
        </p:sp>
        <p:sp>
          <p:nvSpPr>
            <p:cNvPr id="57" name="object 19">
              <a:extLst>
                <a:ext uri="{FF2B5EF4-FFF2-40B4-BE49-F238E27FC236}">
                  <a16:creationId xmlns:a16="http://schemas.microsoft.com/office/drawing/2014/main" id="{3C68B05C-DEDB-4D31-9B08-446D4A88A566}"/>
                </a:ext>
              </a:extLst>
            </p:cNvPr>
            <p:cNvSpPr/>
            <p:nvPr/>
          </p:nvSpPr>
          <p:spPr>
            <a:xfrm>
              <a:off x="5116962" y="5016567"/>
              <a:ext cx="801529" cy="721995"/>
            </a:xfrm>
            <a:custGeom>
              <a:avLst/>
              <a:gdLst/>
              <a:ahLst/>
              <a:cxnLst/>
              <a:rect l="l" t="t" r="r" b="b"/>
              <a:pathLst>
                <a:path w="1068704" h="962659">
                  <a:moveTo>
                    <a:pt x="0" y="0"/>
                  </a:moveTo>
                  <a:lnTo>
                    <a:pt x="1068697" y="0"/>
                  </a:lnTo>
                  <a:lnTo>
                    <a:pt x="1068697" y="962541"/>
                  </a:lnTo>
                  <a:lnTo>
                    <a:pt x="0" y="962541"/>
                  </a:lnTo>
                  <a:lnTo>
                    <a:pt x="0" y="0"/>
                  </a:lnTo>
                  <a:close/>
                </a:path>
              </a:pathLst>
            </a:custGeom>
            <a:ln w="38100">
              <a:solidFill>
                <a:srgbClr val="FF0000"/>
              </a:solidFill>
            </a:ln>
          </p:spPr>
          <p:txBody>
            <a:bodyPr wrap="square" lIns="0" tIns="0" rIns="0" bIns="0" rtlCol="0"/>
            <a:lstStyle/>
            <a:p>
              <a:pPr defTabSz="685800" eaLnBrk="1" fontAlgn="auto" hangingPunct="1">
                <a:spcBef>
                  <a:spcPts val="0"/>
                </a:spcBef>
                <a:spcAft>
                  <a:spcPts val="0"/>
                </a:spcAft>
              </a:pPr>
              <a:endParaRPr kumimoji="0" sz="1350">
                <a:solidFill>
                  <a:prstClr val="black"/>
                </a:solidFill>
                <a:latin typeface="Calibri" panose="020F0502020204030204"/>
              </a:endParaRPr>
            </a:p>
          </p:txBody>
        </p:sp>
      </p:grpSp>
      <p:sp>
        <p:nvSpPr>
          <p:cNvPr id="33" name="标题 1">
            <a:extLst>
              <a:ext uri="{FF2B5EF4-FFF2-40B4-BE49-F238E27FC236}">
                <a16:creationId xmlns:a16="http://schemas.microsoft.com/office/drawing/2014/main" id="{3BB05125-0A19-41A7-8300-F37BC0A0A16B}"/>
              </a:ext>
            </a:extLst>
          </p:cNvPr>
          <p:cNvSpPr>
            <a:spLocks noGrp="1"/>
          </p:cNvSpPr>
          <p:nvPr>
            <p:ph type="title"/>
          </p:nvPr>
        </p:nvSpPr>
        <p:spPr>
          <a:xfrm>
            <a:off x="685800" y="381000"/>
            <a:ext cx="7772400" cy="762000"/>
          </a:xfrm>
        </p:spPr>
        <p:txBody>
          <a:bodyPr/>
          <a:lstStyle/>
          <a:p>
            <a:r>
              <a:rPr lang="en-US" altLang="zh-CN" dirty="0">
                <a:solidFill>
                  <a:srgbClr val="00B050"/>
                </a:solidFill>
              </a:rPr>
              <a:t>1</a:t>
            </a:r>
            <a:r>
              <a:rPr lang="zh-CN" altLang="en-US" dirty="0">
                <a:solidFill>
                  <a:srgbClr val="00B050"/>
                </a:solidFill>
              </a:rPr>
              <a:t>、何为权值共享</a:t>
            </a:r>
          </a:p>
        </p:txBody>
      </p:sp>
      <p:sp>
        <p:nvSpPr>
          <p:cNvPr id="4" name="文本框 3"/>
          <p:cNvSpPr txBox="1"/>
          <p:nvPr/>
        </p:nvSpPr>
        <p:spPr>
          <a:xfrm>
            <a:off x="593246" y="1556792"/>
            <a:ext cx="1337173" cy="523220"/>
          </a:xfrm>
          <a:prstGeom prst="rect">
            <a:avLst/>
          </a:prstGeom>
          <a:noFill/>
        </p:spPr>
        <p:txBody>
          <a:bodyPr wrap="square" rtlCol="0">
            <a:spAutoFit/>
          </a:bodyPr>
          <a:lstStyle/>
          <a:p>
            <a:r>
              <a:rPr lang="zh-CN" altLang="en-US" sz="2800" dirty="0">
                <a:solidFill>
                  <a:srgbClr val="FF0000"/>
                </a:solidFill>
              </a:rPr>
              <a:t>例</a:t>
            </a:r>
            <a:r>
              <a:rPr lang="en-US" altLang="zh-CN" sz="2800" dirty="0">
                <a:solidFill>
                  <a:srgbClr val="FF0000"/>
                </a:solidFill>
              </a:rPr>
              <a:t>4</a:t>
            </a:r>
            <a:r>
              <a:rPr lang="zh-CN" altLang="en-US" sz="2800" dirty="0">
                <a:solidFill>
                  <a:srgbClr val="FF0000"/>
                </a:solidFill>
              </a:rPr>
              <a:t>：</a:t>
            </a:r>
          </a:p>
        </p:txBody>
      </p:sp>
      <p:sp>
        <p:nvSpPr>
          <p:cNvPr id="59" name="Rectangle 19">
            <a:extLst>
              <a:ext uri="{FF2B5EF4-FFF2-40B4-BE49-F238E27FC236}">
                <a16:creationId xmlns:a16="http://schemas.microsoft.com/office/drawing/2014/main" id="{014125FF-E0FA-4AF9-A55A-772349AD825E}"/>
              </a:ext>
            </a:extLst>
          </p:cNvPr>
          <p:cNvSpPr/>
          <p:nvPr/>
        </p:nvSpPr>
        <p:spPr>
          <a:xfrm>
            <a:off x="4373218" y="4055018"/>
            <a:ext cx="4572000" cy="646331"/>
          </a:xfrm>
          <a:prstGeom prst="rect">
            <a:avLst/>
          </a:prstGeom>
        </p:spPr>
        <p:txBody>
          <a:bodyPr>
            <a:spAutoFit/>
          </a:bodyPr>
          <a:lstStyle/>
          <a:p>
            <a:pPr marL="529590"/>
            <a:r>
              <a:rPr lang="en-US" sz="1800" b="1" spc="-8" dirty="0">
                <a:cs typeface="Calibri"/>
              </a:rPr>
              <a:t>Result</a:t>
            </a:r>
            <a:endParaRPr lang="en-US" sz="1800" dirty="0">
              <a:cs typeface="Calibri"/>
            </a:endParaRPr>
          </a:p>
          <a:p>
            <a:pPr marL="620554">
              <a:spcBef>
                <a:spcPts val="15"/>
              </a:spcBef>
            </a:pPr>
            <a:r>
              <a:rPr lang="en-US" sz="1800" spc="-4" dirty="0">
                <a:latin typeface="Cambria Math"/>
                <a:cs typeface="Cambria Math"/>
              </a:rPr>
              <a:t>3×3</a:t>
            </a:r>
            <a:endParaRPr lang="en-US" sz="1800" dirty="0">
              <a:latin typeface="Cambria Math"/>
              <a:cs typeface="Cambria Math"/>
            </a:endParaRPr>
          </a:p>
        </p:txBody>
      </p:sp>
      <p:grpSp>
        <p:nvGrpSpPr>
          <p:cNvPr id="60" name="组合 59"/>
          <p:cNvGrpSpPr/>
          <p:nvPr/>
        </p:nvGrpSpPr>
        <p:grpSpPr>
          <a:xfrm>
            <a:off x="5497218" y="1662644"/>
            <a:ext cx="2897064" cy="2460539"/>
            <a:chOff x="5419352" y="1573149"/>
            <a:chExt cx="2897064" cy="2460539"/>
          </a:xfrm>
        </p:grpSpPr>
        <p:sp>
          <p:nvSpPr>
            <p:cNvPr id="61" name="文本框 60"/>
            <p:cNvSpPr txBox="1"/>
            <p:nvPr/>
          </p:nvSpPr>
          <p:spPr>
            <a:xfrm>
              <a:off x="7414368" y="2492896"/>
              <a:ext cx="441146" cy="707886"/>
            </a:xfrm>
            <a:prstGeom prst="rect">
              <a:avLst/>
            </a:prstGeom>
            <a:noFill/>
          </p:spPr>
          <p:txBody>
            <a:bodyPr wrap="none" rtlCol="0">
              <a:spAutoFit/>
            </a:bodyPr>
            <a:lstStyle/>
            <a:p>
              <a:r>
                <a:rPr lang="en-US" altLang="zh-CN" sz="4000" b="1" i="1" dirty="0"/>
                <a:t>b</a:t>
              </a:r>
              <a:endParaRPr lang="zh-CN" altLang="en-US" sz="4000" b="1" i="1" dirty="0"/>
            </a:p>
          </p:txBody>
        </p:sp>
        <p:grpSp>
          <p:nvGrpSpPr>
            <p:cNvPr id="62" name="组合 61"/>
            <p:cNvGrpSpPr/>
            <p:nvPr/>
          </p:nvGrpSpPr>
          <p:grpSpPr>
            <a:xfrm>
              <a:off x="5419352" y="1573149"/>
              <a:ext cx="2897064" cy="2460539"/>
              <a:chOff x="5419352" y="1573149"/>
              <a:chExt cx="2897064" cy="2460539"/>
            </a:xfrm>
          </p:grpSpPr>
          <p:grpSp>
            <p:nvGrpSpPr>
              <p:cNvPr id="63" name="组合 62"/>
              <p:cNvGrpSpPr/>
              <p:nvPr/>
            </p:nvGrpSpPr>
            <p:grpSpPr>
              <a:xfrm>
                <a:off x="5419352" y="1573149"/>
                <a:ext cx="2339102" cy="820261"/>
                <a:chOff x="5419352" y="1573149"/>
                <a:chExt cx="2339102" cy="820261"/>
              </a:xfrm>
            </p:grpSpPr>
            <p:sp>
              <p:nvSpPr>
                <p:cNvPr id="67" name="矩形 66"/>
                <p:cNvSpPr/>
                <p:nvPr/>
              </p:nvSpPr>
              <p:spPr>
                <a:xfrm>
                  <a:off x="5419352" y="1573149"/>
                  <a:ext cx="2339102" cy="461665"/>
                </a:xfrm>
                <a:prstGeom prst="rect">
                  <a:avLst/>
                </a:prstGeom>
              </p:spPr>
              <p:txBody>
                <a:bodyPr wrap="none">
                  <a:spAutoFit/>
                </a:bodyPr>
                <a:lstStyle/>
                <a:p>
                  <a:r>
                    <a:rPr lang="zh-CN" altLang="en-US" dirty="0">
                      <a:solidFill>
                        <a:srgbClr val="FF0000"/>
                      </a:solidFill>
                    </a:rPr>
                    <a:t>共享此权值矩阵</a:t>
                  </a:r>
                </a:p>
              </p:txBody>
            </p:sp>
            <p:sp>
              <p:nvSpPr>
                <p:cNvPr id="68" name="下箭头 67"/>
                <p:cNvSpPr/>
                <p:nvPr/>
              </p:nvSpPr>
              <p:spPr bwMode="auto">
                <a:xfrm>
                  <a:off x="6372200" y="2080012"/>
                  <a:ext cx="360040" cy="313398"/>
                </a:xfrm>
                <a:prstGeom prst="down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charset="0"/>
                    <a:ea typeface="宋体" charset="-122"/>
                  </a:endParaRPr>
                </a:p>
              </p:txBody>
            </p:sp>
          </p:grpSp>
          <p:sp>
            <p:nvSpPr>
              <p:cNvPr id="64" name="文本框 63"/>
              <p:cNvSpPr txBox="1"/>
              <p:nvPr/>
            </p:nvSpPr>
            <p:spPr>
              <a:xfrm>
                <a:off x="6900644" y="3572023"/>
                <a:ext cx="1415772" cy="461665"/>
              </a:xfrm>
              <a:prstGeom prst="rect">
                <a:avLst/>
              </a:prstGeom>
              <a:noFill/>
            </p:spPr>
            <p:txBody>
              <a:bodyPr wrap="none" rtlCol="0">
                <a:spAutoFit/>
              </a:bodyPr>
              <a:lstStyle/>
              <a:p>
                <a:r>
                  <a:rPr lang="zh-CN" altLang="en-US" dirty="0">
                    <a:solidFill>
                      <a:srgbClr val="FF0000"/>
                    </a:solidFill>
                  </a:rPr>
                  <a:t>一个偏倚</a:t>
                </a:r>
              </a:p>
            </p:txBody>
          </p:sp>
          <p:sp>
            <p:nvSpPr>
              <p:cNvPr id="65" name="下箭头 64"/>
              <p:cNvSpPr/>
              <p:nvPr/>
            </p:nvSpPr>
            <p:spPr bwMode="auto">
              <a:xfrm rot="10800000">
                <a:off x="7449283" y="3127303"/>
                <a:ext cx="363077" cy="373705"/>
              </a:xfrm>
              <a:prstGeom prst="down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charset="0"/>
                  <a:ea typeface="宋体" charset="-122"/>
                </a:endParaRPr>
              </a:p>
            </p:txBody>
          </p:sp>
          <p:sp>
            <p:nvSpPr>
              <p:cNvPr id="66" name="加号 65"/>
              <p:cNvSpPr/>
              <p:nvPr/>
            </p:nvSpPr>
            <p:spPr bwMode="auto">
              <a:xfrm>
                <a:off x="7090270" y="2708920"/>
                <a:ext cx="362050" cy="410866"/>
              </a:xfrm>
              <a:prstGeom prst="mathPlus">
                <a:avLst/>
              </a:prstGeom>
              <a:solidFill>
                <a:srgbClr val="00B050"/>
              </a:solidFill>
              <a:ln w="9525" cap="flat" cmpd="sng" algn="ctr">
                <a:solidFill>
                  <a:srgbClr val="00B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charset="0"/>
                  <a:ea typeface="宋体" charset="-122"/>
                </a:endParaRPr>
              </a:p>
            </p:txBody>
          </p:sp>
        </p:grpSp>
      </p:grpSp>
    </p:spTree>
    <p:extLst>
      <p:ext uri="{BB962C8B-B14F-4D97-AF65-F5344CB8AC3E}">
        <p14:creationId xmlns:p14="http://schemas.microsoft.com/office/powerpoint/2010/main" val="1173955149"/>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3">
            <a:extLst>
              <a:ext uri="{FF2B5EF4-FFF2-40B4-BE49-F238E27FC236}">
                <a16:creationId xmlns:a16="http://schemas.microsoft.com/office/drawing/2014/main" id="{86290A6F-5AB3-4FEC-B485-189B8F9AB71C}"/>
              </a:ext>
            </a:extLst>
          </p:cNvPr>
          <p:cNvSpPr/>
          <p:nvPr/>
        </p:nvSpPr>
        <p:spPr>
          <a:xfrm>
            <a:off x="2433894" y="2226469"/>
            <a:ext cx="1310008" cy="1303139"/>
          </a:xfrm>
          <a:prstGeom prst="rect">
            <a:avLst/>
          </a:prstGeom>
          <a:blipFill>
            <a:blip r:embed="rId2" cstate="print"/>
            <a:stretch>
              <a:fillRect/>
            </a:stretch>
          </a:blipFill>
        </p:spPr>
        <p:txBody>
          <a:bodyPr wrap="square" lIns="0" tIns="0" rIns="0" bIns="0" rtlCol="0"/>
          <a:lstStyle/>
          <a:p>
            <a:endParaRPr sz="1800"/>
          </a:p>
        </p:txBody>
      </p:sp>
      <p:sp>
        <p:nvSpPr>
          <p:cNvPr id="5" name="object 4">
            <a:extLst>
              <a:ext uri="{FF2B5EF4-FFF2-40B4-BE49-F238E27FC236}">
                <a16:creationId xmlns:a16="http://schemas.microsoft.com/office/drawing/2014/main" id="{B4B2544A-D5C2-41ED-84EE-3294CC584E39}"/>
              </a:ext>
            </a:extLst>
          </p:cNvPr>
          <p:cNvSpPr/>
          <p:nvPr/>
        </p:nvSpPr>
        <p:spPr>
          <a:xfrm>
            <a:off x="6159362" y="2545810"/>
            <a:ext cx="763311" cy="719559"/>
          </a:xfrm>
          <a:prstGeom prst="rect">
            <a:avLst/>
          </a:prstGeom>
          <a:blipFill>
            <a:blip r:embed="rId3" cstate="print"/>
            <a:stretch>
              <a:fillRect/>
            </a:stretch>
          </a:blipFill>
        </p:spPr>
        <p:txBody>
          <a:bodyPr wrap="square" lIns="0" tIns="0" rIns="0" bIns="0" rtlCol="0"/>
          <a:lstStyle/>
          <a:p>
            <a:endParaRPr sz="1800"/>
          </a:p>
        </p:txBody>
      </p:sp>
      <p:sp>
        <p:nvSpPr>
          <p:cNvPr id="6" name="object 5">
            <a:extLst>
              <a:ext uri="{FF2B5EF4-FFF2-40B4-BE49-F238E27FC236}">
                <a16:creationId xmlns:a16="http://schemas.microsoft.com/office/drawing/2014/main" id="{2CE4B5C0-FE5F-45C2-8C2B-F64CF2AF732A}"/>
              </a:ext>
            </a:extLst>
          </p:cNvPr>
          <p:cNvSpPr txBox="1"/>
          <p:nvPr/>
        </p:nvSpPr>
        <p:spPr>
          <a:xfrm>
            <a:off x="1065767" y="2611267"/>
            <a:ext cx="1159669" cy="563616"/>
          </a:xfrm>
          <a:prstGeom prst="rect">
            <a:avLst/>
          </a:prstGeom>
        </p:spPr>
        <p:txBody>
          <a:bodyPr vert="horz" wrap="square" lIns="0" tIns="9525" rIns="0" bIns="0" rtlCol="0">
            <a:spAutoFit/>
          </a:bodyPr>
          <a:lstStyle/>
          <a:p>
            <a:pPr algn="ctr">
              <a:spcBef>
                <a:spcPts val="75"/>
              </a:spcBef>
            </a:pPr>
            <a:r>
              <a:rPr sz="1800" b="1" spc="-4" dirty="0">
                <a:latin typeface="Calibri"/>
                <a:cs typeface="Calibri"/>
              </a:rPr>
              <a:t>Input</a:t>
            </a:r>
            <a:r>
              <a:rPr sz="1800" b="1" spc="-53" dirty="0">
                <a:latin typeface="Calibri"/>
                <a:cs typeface="Calibri"/>
              </a:rPr>
              <a:t> </a:t>
            </a:r>
            <a:r>
              <a:rPr sz="1800" b="1" spc="-8" dirty="0">
                <a:latin typeface="Calibri"/>
                <a:cs typeface="Calibri"/>
              </a:rPr>
              <a:t>Image</a:t>
            </a:r>
            <a:endParaRPr sz="1800">
              <a:latin typeface="Calibri"/>
              <a:cs typeface="Calibri"/>
            </a:endParaRPr>
          </a:p>
          <a:p>
            <a:pPr marL="12383" algn="ctr">
              <a:spcBef>
                <a:spcPts val="15"/>
              </a:spcBef>
            </a:pPr>
            <a:r>
              <a:rPr sz="1800" spc="-4" dirty="0">
                <a:solidFill>
                  <a:srgbClr val="2F5597"/>
                </a:solidFill>
                <a:latin typeface="Cambria Math"/>
                <a:cs typeface="Cambria Math"/>
              </a:rPr>
              <a:t>5×5</a:t>
            </a:r>
            <a:endParaRPr sz="1800">
              <a:latin typeface="Cambria Math"/>
              <a:cs typeface="Cambria Math"/>
            </a:endParaRPr>
          </a:p>
        </p:txBody>
      </p:sp>
      <p:sp>
        <p:nvSpPr>
          <p:cNvPr id="7" name="object 6">
            <a:extLst>
              <a:ext uri="{FF2B5EF4-FFF2-40B4-BE49-F238E27FC236}">
                <a16:creationId xmlns:a16="http://schemas.microsoft.com/office/drawing/2014/main" id="{45F3F94D-57DC-4373-8E07-C8B64FB19188}"/>
              </a:ext>
            </a:extLst>
          </p:cNvPr>
          <p:cNvSpPr txBox="1"/>
          <p:nvPr/>
        </p:nvSpPr>
        <p:spPr>
          <a:xfrm>
            <a:off x="4771578" y="2638816"/>
            <a:ext cx="1314450" cy="563616"/>
          </a:xfrm>
          <a:prstGeom prst="rect">
            <a:avLst/>
          </a:prstGeom>
        </p:spPr>
        <p:txBody>
          <a:bodyPr vert="horz" wrap="square" lIns="0" tIns="9525" rIns="0" bIns="0" rtlCol="0">
            <a:spAutoFit/>
          </a:bodyPr>
          <a:lstStyle/>
          <a:p>
            <a:pPr algn="ctr">
              <a:spcBef>
                <a:spcPts val="75"/>
              </a:spcBef>
            </a:pPr>
            <a:r>
              <a:rPr sz="1800" b="1" spc="-8" dirty="0">
                <a:latin typeface="Calibri"/>
                <a:cs typeface="Calibri"/>
              </a:rPr>
              <a:t>Filter</a:t>
            </a:r>
            <a:r>
              <a:rPr sz="1800" b="1" spc="-45" dirty="0">
                <a:latin typeface="Calibri"/>
                <a:cs typeface="Calibri"/>
              </a:rPr>
              <a:t> </a:t>
            </a:r>
            <a:r>
              <a:rPr sz="1800" b="1" spc="-8" dirty="0">
                <a:latin typeface="Calibri"/>
                <a:cs typeface="Calibri"/>
              </a:rPr>
              <a:t>(Kernel)</a:t>
            </a:r>
            <a:endParaRPr sz="1800">
              <a:latin typeface="Calibri"/>
              <a:cs typeface="Calibri"/>
            </a:endParaRPr>
          </a:p>
          <a:p>
            <a:pPr marL="13811" algn="ctr">
              <a:spcBef>
                <a:spcPts val="15"/>
              </a:spcBef>
            </a:pPr>
            <a:r>
              <a:rPr sz="1800" spc="-4" dirty="0">
                <a:solidFill>
                  <a:srgbClr val="FF0000"/>
                </a:solidFill>
                <a:latin typeface="Cambria Math"/>
                <a:cs typeface="Cambria Math"/>
              </a:rPr>
              <a:t>3×3</a:t>
            </a:r>
            <a:endParaRPr sz="1800">
              <a:latin typeface="Cambria Math"/>
              <a:cs typeface="Cambria Math"/>
            </a:endParaRPr>
          </a:p>
        </p:txBody>
      </p:sp>
      <p:sp>
        <p:nvSpPr>
          <p:cNvPr id="9" name="object 8">
            <a:extLst>
              <a:ext uri="{FF2B5EF4-FFF2-40B4-BE49-F238E27FC236}">
                <a16:creationId xmlns:a16="http://schemas.microsoft.com/office/drawing/2014/main" id="{92470405-FC7B-4CEF-ABB6-F44C733831ED}"/>
              </a:ext>
            </a:extLst>
          </p:cNvPr>
          <p:cNvSpPr/>
          <p:nvPr/>
        </p:nvSpPr>
        <p:spPr>
          <a:xfrm>
            <a:off x="2689820" y="2244243"/>
            <a:ext cx="794385" cy="789146"/>
          </a:xfrm>
          <a:custGeom>
            <a:avLst/>
            <a:gdLst/>
            <a:ahLst/>
            <a:cxnLst/>
            <a:rect l="l" t="t" r="r" b="b"/>
            <a:pathLst>
              <a:path w="1059179" h="1052195">
                <a:moveTo>
                  <a:pt x="0" y="0"/>
                </a:moveTo>
                <a:lnTo>
                  <a:pt x="1058865" y="0"/>
                </a:lnTo>
                <a:lnTo>
                  <a:pt x="1058865" y="1051721"/>
                </a:lnTo>
                <a:lnTo>
                  <a:pt x="0" y="1051721"/>
                </a:lnTo>
                <a:lnTo>
                  <a:pt x="0" y="0"/>
                </a:lnTo>
                <a:close/>
              </a:path>
            </a:pathLst>
          </a:custGeom>
          <a:ln w="38100">
            <a:solidFill>
              <a:srgbClr val="FF0000"/>
            </a:solidFill>
          </a:ln>
        </p:spPr>
        <p:txBody>
          <a:bodyPr wrap="square" lIns="0" tIns="0" rIns="0" bIns="0" rtlCol="0"/>
          <a:lstStyle/>
          <a:p>
            <a:endParaRPr sz="1800"/>
          </a:p>
        </p:txBody>
      </p:sp>
      <p:sp>
        <p:nvSpPr>
          <p:cNvPr id="16" name="object 7">
            <a:extLst>
              <a:ext uri="{FF2B5EF4-FFF2-40B4-BE49-F238E27FC236}">
                <a16:creationId xmlns:a16="http://schemas.microsoft.com/office/drawing/2014/main" id="{62BC5957-B4BA-4F1A-A0DA-AA5C4AD2D9A0}"/>
              </a:ext>
            </a:extLst>
          </p:cNvPr>
          <p:cNvSpPr/>
          <p:nvPr/>
        </p:nvSpPr>
        <p:spPr>
          <a:xfrm>
            <a:off x="4169530" y="3529607"/>
            <a:ext cx="121589" cy="383474"/>
          </a:xfrm>
          <a:custGeom>
            <a:avLst/>
            <a:gdLst/>
            <a:ahLst/>
            <a:cxnLst/>
            <a:rect l="l" t="t" r="r" b="b"/>
            <a:pathLst>
              <a:path w="171450" h="1116964">
                <a:moveTo>
                  <a:pt x="171450" y="944956"/>
                </a:moveTo>
                <a:lnTo>
                  <a:pt x="0" y="944956"/>
                </a:lnTo>
                <a:lnTo>
                  <a:pt x="85725" y="1116406"/>
                </a:lnTo>
                <a:lnTo>
                  <a:pt x="171450" y="944956"/>
                </a:lnTo>
                <a:close/>
              </a:path>
              <a:path w="171450" h="1116964">
                <a:moveTo>
                  <a:pt x="114300" y="0"/>
                </a:moveTo>
                <a:lnTo>
                  <a:pt x="57150" y="0"/>
                </a:lnTo>
                <a:lnTo>
                  <a:pt x="57150" y="944956"/>
                </a:lnTo>
                <a:lnTo>
                  <a:pt x="114300" y="944956"/>
                </a:lnTo>
                <a:lnTo>
                  <a:pt x="114300" y="0"/>
                </a:lnTo>
                <a:close/>
              </a:path>
            </a:pathLst>
          </a:custGeom>
          <a:solidFill>
            <a:srgbClr val="000000"/>
          </a:solidFill>
        </p:spPr>
        <p:txBody>
          <a:bodyPr wrap="square" lIns="0" tIns="0" rIns="0" bIns="0" rtlCol="0"/>
          <a:lstStyle/>
          <a:p>
            <a:endParaRPr sz="1800"/>
          </a:p>
        </p:txBody>
      </p:sp>
      <p:sp>
        <p:nvSpPr>
          <p:cNvPr id="17" name="object 8">
            <a:extLst>
              <a:ext uri="{FF2B5EF4-FFF2-40B4-BE49-F238E27FC236}">
                <a16:creationId xmlns:a16="http://schemas.microsoft.com/office/drawing/2014/main" id="{4A953118-5E90-4ED9-BEDB-86B7C39E7680}"/>
              </a:ext>
            </a:extLst>
          </p:cNvPr>
          <p:cNvSpPr txBox="1"/>
          <p:nvPr/>
        </p:nvSpPr>
        <p:spPr>
          <a:xfrm>
            <a:off x="4836082" y="3579943"/>
            <a:ext cx="1233964" cy="286617"/>
          </a:xfrm>
          <a:prstGeom prst="rect">
            <a:avLst/>
          </a:prstGeom>
        </p:spPr>
        <p:txBody>
          <a:bodyPr vert="horz" wrap="square" lIns="0" tIns="9525" rIns="0" bIns="0" rtlCol="0">
            <a:spAutoFit/>
          </a:bodyPr>
          <a:lstStyle/>
          <a:p>
            <a:pPr marL="9525">
              <a:spcBef>
                <a:spcPts val="75"/>
              </a:spcBef>
            </a:pPr>
            <a:r>
              <a:rPr sz="1800" b="1" spc="-8" dirty="0">
                <a:latin typeface="Calibri"/>
                <a:cs typeface="Calibri"/>
              </a:rPr>
              <a:t>Convolution:</a:t>
            </a:r>
            <a:endParaRPr sz="1800" dirty="0">
              <a:latin typeface="Calibri"/>
              <a:cs typeface="Calibri"/>
            </a:endParaRPr>
          </a:p>
        </p:txBody>
      </p:sp>
      <p:sp>
        <p:nvSpPr>
          <p:cNvPr id="18" name="object 9">
            <a:extLst>
              <a:ext uri="{FF2B5EF4-FFF2-40B4-BE49-F238E27FC236}">
                <a16:creationId xmlns:a16="http://schemas.microsoft.com/office/drawing/2014/main" id="{EDE9422E-E8FF-4F4F-9560-62519415F399}"/>
              </a:ext>
            </a:extLst>
          </p:cNvPr>
          <p:cNvSpPr/>
          <p:nvPr/>
        </p:nvSpPr>
        <p:spPr>
          <a:xfrm>
            <a:off x="3798890" y="3980896"/>
            <a:ext cx="807032" cy="807032"/>
          </a:xfrm>
          <a:prstGeom prst="rect">
            <a:avLst/>
          </a:prstGeom>
          <a:blipFill>
            <a:blip r:embed="rId4" cstate="print"/>
            <a:stretch>
              <a:fillRect/>
            </a:stretch>
          </a:blipFill>
        </p:spPr>
        <p:txBody>
          <a:bodyPr wrap="square" lIns="0" tIns="0" rIns="0" bIns="0" rtlCol="0"/>
          <a:lstStyle/>
          <a:p>
            <a:endParaRPr sz="1800"/>
          </a:p>
        </p:txBody>
      </p:sp>
      <p:sp>
        <p:nvSpPr>
          <p:cNvPr id="20" name="Rectangle 19">
            <a:extLst>
              <a:ext uri="{FF2B5EF4-FFF2-40B4-BE49-F238E27FC236}">
                <a16:creationId xmlns:a16="http://schemas.microsoft.com/office/drawing/2014/main" id="{014125FF-E0FA-4AF9-A55A-772349AD825E}"/>
              </a:ext>
            </a:extLst>
          </p:cNvPr>
          <p:cNvSpPr/>
          <p:nvPr/>
        </p:nvSpPr>
        <p:spPr>
          <a:xfrm>
            <a:off x="4373218" y="4055018"/>
            <a:ext cx="4572000" cy="646331"/>
          </a:xfrm>
          <a:prstGeom prst="rect">
            <a:avLst/>
          </a:prstGeom>
        </p:spPr>
        <p:txBody>
          <a:bodyPr>
            <a:spAutoFit/>
          </a:bodyPr>
          <a:lstStyle/>
          <a:p>
            <a:pPr marL="529590"/>
            <a:r>
              <a:rPr lang="en-US" sz="1800" b="1" spc="-8" dirty="0">
                <a:cs typeface="Calibri"/>
              </a:rPr>
              <a:t>Result</a:t>
            </a:r>
            <a:endParaRPr lang="en-US" sz="1800" dirty="0">
              <a:cs typeface="Calibri"/>
            </a:endParaRPr>
          </a:p>
          <a:p>
            <a:pPr marL="620554">
              <a:spcBef>
                <a:spcPts val="15"/>
              </a:spcBef>
            </a:pPr>
            <a:r>
              <a:rPr lang="en-US" sz="1800" spc="-4" dirty="0">
                <a:latin typeface="Cambria Math"/>
                <a:cs typeface="Cambria Math"/>
              </a:rPr>
              <a:t>3×3</a:t>
            </a:r>
            <a:endParaRPr lang="en-US" sz="1800" dirty="0">
              <a:latin typeface="Cambria Math"/>
              <a:cs typeface="Cambria Math"/>
            </a:endParaRPr>
          </a:p>
        </p:txBody>
      </p:sp>
      <p:sp>
        <p:nvSpPr>
          <p:cNvPr id="15" name="object 11">
            <a:extLst>
              <a:ext uri="{FF2B5EF4-FFF2-40B4-BE49-F238E27FC236}">
                <a16:creationId xmlns:a16="http://schemas.microsoft.com/office/drawing/2014/main" id="{71D7F54C-ED64-4231-AD60-A9E54C152332}"/>
              </a:ext>
            </a:extLst>
          </p:cNvPr>
          <p:cNvSpPr/>
          <p:nvPr/>
        </p:nvSpPr>
        <p:spPr>
          <a:xfrm>
            <a:off x="4069056" y="3977569"/>
            <a:ext cx="266700" cy="260033"/>
          </a:xfrm>
          <a:custGeom>
            <a:avLst/>
            <a:gdLst/>
            <a:ahLst/>
            <a:cxnLst/>
            <a:rect l="l" t="t" r="r" b="b"/>
            <a:pathLst>
              <a:path w="355600" h="346710">
                <a:moveTo>
                  <a:pt x="0" y="0"/>
                </a:moveTo>
                <a:lnTo>
                  <a:pt x="354978" y="0"/>
                </a:lnTo>
                <a:lnTo>
                  <a:pt x="354978" y="346667"/>
                </a:lnTo>
                <a:lnTo>
                  <a:pt x="0" y="346667"/>
                </a:lnTo>
                <a:lnTo>
                  <a:pt x="0" y="0"/>
                </a:lnTo>
                <a:close/>
              </a:path>
            </a:pathLst>
          </a:custGeom>
          <a:ln w="57150">
            <a:solidFill>
              <a:srgbClr val="FF0000"/>
            </a:solidFill>
          </a:ln>
        </p:spPr>
        <p:txBody>
          <a:bodyPr wrap="square" lIns="0" tIns="0" rIns="0" bIns="0" rtlCol="0"/>
          <a:lstStyle/>
          <a:p>
            <a:endParaRPr sz="1800"/>
          </a:p>
        </p:txBody>
      </p:sp>
      <p:sp>
        <p:nvSpPr>
          <p:cNvPr id="21" name="object 13">
            <a:extLst>
              <a:ext uri="{FF2B5EF4-FFF2-40B4-BE49-F238E27FC236}">
                <a16:creationId xmlns:a16="http://schemas.microsoft.com/office/drawing/2014/main" id="{A703AFC4-E21A-4689-AEB2-D149EDC70A42}"/>
              </a:ext>
            </a:extLst>
          </p:cNvPr>
          <p:cNvSpPr/>
          <p:nvPr/>
        </p:nvSpPr>
        <p:spPr>
          <a:xfrm>
            <a:off x="7444679" y="5018913"/>
            <a:ext cx="763311" cy="719559"/>
          </a:xfrm>
          <a:prstGeom prst="rect">
            <a:avLst/>
          </a:prstGeom>
          <a:blipFill>
            <a:blip r:embed="rId3" cstate="print"/>
            <a:stretch>
              <a:fillRect/>
            </a:stretch>
          </a:blipFill>
        </p:spPr>
        <p:txBody>
          <a:bodyPr wrap="square" lIns="0" tIns="0" rIns="0" bIns="0" rtlCol="0"/>
          <a:lstStyle/>
          <a:p>
            <a:endParaRPr sz="1800"/>
          </a:p>
        </p:txBody>
      </p:sp>
      <p:sp>
        <p:nvSpPr>
          <p:cNvPr id="22" name="object 14">
            <a:extLst>
              <a:ext uri="{FF2B5EF4-FFF2-40B4-BE49-F238E27FC236}">
                <a16:creationId xmlns:a16="http://schemas.microsoft.com/office/drawing/2014/main" id="{010F626C-B572-46C2-84C0-4EBF0030D689}"/>
              </a:ext>
            </a:extLst>
          </p:cNvPr>
          <p:cNvSpPr txBox="1"/>
          <p:nvPr/>
        </p:nvSpPr>
        <p:spPr>
          <a:xfrm>
            <a:off x="593246" y="5205628"/>
            <a:ext cx="933450" cy="286617"/>
          </a:xfrm>
          <a:prstGeom prst="rect">
            <a:avLst/>
          </a:prstGeom>
        </p:spPr>
        <p:txBody>
          <a:bodyPr vert="horz" wrap="square" lIns="0" tIns="9525" rIns="0" bIns="0" rtlCol="0">
            <a:spAutoFit/>
          </a:bodyPr>
          <a:lstStyle/>
          <a:p>
            <a:pPr marL="9525">
              <a:spcBef>
                <a:spcPts val="75"/>
              </a:spcBef>
            </a:pPr>
            <a:r>
              <a:rPr sz="1800" b="1" spc="-4" dirty="0">
                <a:latin typeface="Calibri"/>
                <a:cs typeface="Calibri"/>
              </a:rPr>
              <a:t>The</a:t>
            </a:r>
            <a:r>
              <a:rPr sz="1800" b="1" spc="-56" dirty="0">
                <a:latin typeface="Calibri"/>
                <a:cs typeface="Calibri"/>
              </a:rPr>
              <a:t> </a:t>
            </a:r>
            <a:r>
              <a:rPr sz="1800" b="1" spc="-8" dirty="0">
                <a:latin typeface="Calibri"/>
                <a:cs typeface="Calibri"/>
              </a:rPr>
              <a:t>value</a:t>
            </a:r>
            <a:endParaRPr sz="1800" dirty="0">
              <a:latin typeface="Calibri"/>
              <a:cs typeface="Calibri"/>
            </a:endParaRPr>
          </a:p>
        </p:txBody>
      </p:sp>
      <p:sp>
        <p:nvSpPr>
          <p:cNvPr id="23" name="object 15">
            <a:extLst>
              <a:ext uri="{FF2B5EF4-FFF2-40B4-BE49-F238E27FC236}">
                <a16:creationId xmlns:a16="http://schemas.microsoft.com/office/drawing/2014/main" id="{E6E59B7C-F1FB-4E64-A6FE-3B211E393229}"/>
              </a:ext>
            </a:extLst>
          </p:cNvPr>
          <p:cNvSpPr txBox="1"/>
          <p:nvPr/>
        </p:nvSpPr>
        <p:spPr>
          <a:xfrm>
            <a:off x="1597928" y="5244263"/>
            <a:ext cx="266700" cy="243656"/>
          </a:xfrm>
          <a:prstGeom prst="rect">
            <a:avLst/>
          </a:prstGeom>
          <a:solidFill>
            <a:srgbClr val="FDB1B1"/>
          </a:solidFill>
          <a:ln w="57150">
            <a:solidFill>
              <a:srgbClr val="FF0000"/>
            </a:solidFill>
          </a:ln>
        </p:spPr>
        <p:txBody>
          <a:bodyPr vert="horz" wrap="square" lIns="0" tIns="0" rIns="0" bIns="0" rtlCol="0">
            <a:spAutoFit/>
          </a:bodyPr>
          <a:lstStyle/>
          <a:p>
            <a:pPr marL="72866">
              <a:lnSpc>
                <a:spcPts val="1931"/>
              </a:lnSpc>
            </a:pPr>
            <a:r>
              <a:rPr lang="en-US" sz="1800" b="1" dirty="0">
                <a:latin typeface="Calibri"/>
                <a:cs typeface="Calibri"/>
              </a:rPr>
              <a:t>3</a:t>
            </a:r>
            <a:endParaRPr sz="1800" dirty="0">
              <a:latin typeface="Calibri"/>
              <a:cs typeface="Calibri"/>
            </a:endParaRPr>
          </a:p>
        </p:txBody>
      </p:sp>
      <p:sp>
        <p:nvSpPr>
          <p:cNvPr id="24" name="object 16">
            <a:extLst>
              <a:ext uri="{FF2B5EF4-FFF2-40B4-BE49-F238E27FC236}">
                <a16:creationId xmlns:a16="http://schemas.microsoft.com/office/drawing/2014/main" id="{BD812F76-32A7-4DB6-80DA-62140642F15A}"/>
              </a:ext>
            </a:extLst>
          </p:cNvPr>
          <p:cNvSpPr txBox="1"/>
          <p:nvPr/>
        </p:nvSpPr>
        <p:spPr>
          <a:xfrm>
            <a:off x="1930419" y="5205628"/>
            <a:ext cx="3076099" cy="286617"/>
          </a:xfrm>
          <a:prstGeom prst="rect">
            <a:avLst/>
          </a:prstGeom>
        </p:spPr>
        <p:txBody>
          <a:bodyPr vert="horz" wrap="square" lIns="0" tIns="9525" rIns="0" bIns="0" rtlCol="0">
            <a:spAutoFit/>
          </a:bodyPr>
          <a:lstStyle/>
          <a:p>
            <a:pPr marL="9525">
              <a:spcBef>
                <a:spcPts val="75"/>
              </a:spcBef>
            </a:pPr>
            <a:r>
              <a:rPr sz="1800" b="1" spc="-4" dirty="0">
                <a:latin typeface="Calibri"/>
                <a:cs typeface="Calibri"/>
              </a:rPr>
              <a:t>is </a:t>
            </a:r>
            <a:r>
              <a:rPr sz="1800" b="1" dirty="0">
                <a:latin typeface="Calibri"/>
                <a:cs typeface="Calibri"/>
              </a:rPr>
              <a:t>the inner </a:t>
            </a:r>
            <a:r>
              <a:rPr sz="1800" b="1" spc="-8" dirty="0">
                <a:latin typeface="Calibri"/>
                <a:cs typeface="Calibri"/>
              </a:rPr>
              <a:t>product </a:t>
            </a:r>
            <a:r>
              <a:rPr sz="1800" b="1" spc="-4" dirty="0">
                <a:latin typeface="Calibri"/>
                <a:cs typeface="Calibri"/>
              </a:rPr>
              <a:t>of </a:t>
            </a:r>
            <a:r>
              <a:rPr sz="1800" b="1" dirty="0">
                <a:latin typeface="Calibri"/>
                <a:cs typeface="Calibri"/>
              </a:rPr>
              <a:t>the</a:t>
            </a:r>
            <a:r>
              <a:rPr sz="1800" b="1" spc="-38" dirty="0">
                <a:latin typeface="Calibri"/>
                <a:cs typeface="Calibri"/>
              </a:rPr>
              <a:t> </a:t>
            </a:r>
            <a:r>
              <a:rPr sz="1800" b="1" spc="-11" dirty="0">
                <a:latin typeface="Calibri"/>
                <a:cs typeface="Calibri"/>
              </a:rPr>
              <a:t>patch</a:t>
            </a:r>
            <a:endParaRPr sz="1800">
              <a:latin typeface="Calibri"/>
              <a:cs typeface="Calibri"/>
            </a:endParaRPr>
          </a:p>
        </p:txBody>
      </p:sp>
      <p:sp>
        <p:nvSpPr>
          <p:cNvPr id="25" name="object 17">
            <a:extLst>
              <a:ext uri="{FF2B5EF4-FFF2-40B4-BE49-F238E27FC236}">
                <a16:creationId xmlns:a16="http://schemas.microsoft.com/office/drawing/2014/main" id="{A548FE1D-2A13-4008-AC54-8CC75094E6F6}"/>
              </a:ext>
            </a:extLst>
          </p:cNvPr>
          <p:cNvSpPr txBox="1"/>
          <p:nvPr/>
        </p:nvSpPr>
        <p:spPr>
          <a:xfrm>
            <a:off x="6061606" y="5205628"/>
            <a:ext cx="1256348" cy="286617"/>
          </a:xfrm>
          <a:prstGeom prst="rect">
            <a:avLst/>
          </a:prstGeom>
        </p:spPr>
        <p:txBody>
          <a:bodyPr vert="horz" wrap="square" lIns="0" tIns="9525" rIns="0" bIns="0" rtlCol="0">
            <a:spAutoFit/>
          </a:bodyPr>
          <a:lstStyle/>
          <a:p>
            <a:pPr marL="9525">
              <a:spcBef>
                <a:spcPts val="75"/>
              </a:spcBef>
            </a:pPr>
            <a:r>
              <a:rPr sz="1800" b="1" dirty="0">
                <a:latin typeface="Calibri"/>
                <a:cs typeface="Calibri"/>
              </a:rPr>
              <a:t>and the</a:t>
            </a:r>
            <a:r>
              <a:rPr sz="1800" b="1" spc="-56" dirty="0">
                <a:latin typeface="Calibri"/>
                <a:cs typeface="Calibri"/>
              </a:rPr>
              <a:t> </a:t>
            </a:r>
            <a:r>
              <a:rPr sz="1800" b="1" spc="-8" dirty="0">
                <a:latin typeface="Calibri"/>
                <a:cs typeface="Calibri"/>
              </a:rPr>
              <a:t>filter</a:t>
            </a:r>
            <a:endParaRPr sz="1800">
              <a:latin typeface="Calibri"/>
              <a:cs typeface="Calibri"/>
            </a:endParaRPr>
          </a:p>
        </p:txBody>
      </p:sp>
      <p:sp>
        <p:nvSpPr>
          <p:cNvPr id="26" name="object 18">
            <a:extLst>
              <a:ext uri="{FF2B5EF4-FFF2-40B4-BE49-F238E27FC236}">
                <a16:creationId xmlns:a16="http://schemas.microsoft.com/office/drawing/2014/main" id="{81A8572B-9960-4E30-A646-9D2870B25291}"/>
              </a:ext>
            </a:extLst>
          </p:cNvPr>
          <p:cNvSpPr txBox="1"/>
          <p:nvPr/>
        </p:nvSpPr>
        <p:spPr>
          <a:xfrm>
            <a:off x="8219397" y="5205628"/>
            <a:ext cx="80486" cy="286617"/>
          </a:xfrm>
          <a:prstGeom prst="rect">
            <a:avLst/>
          </a:prstGeom>
        </p:spPr>
        <p:txBody>
          <a:bodyPr vert="horz" wrap="square" lIns="0" tIns="9525" rIns="0" bIns="0" rtlCol="0">
            <a:spAutoFit/>
          </a:bodyPr>
          <a:lstStyle/>
          <a:p>
            <a:pPr marL="9525">
              <a:spcBef>
                <a:spcPts val="75"/>
              </a:spcBef>
            </a:pPr>
            <a:r>
              <a:rPr sz="1800" b="1" dirty="0">
                <a:latin typeface="Calibri"/>
                <a:cs typeface="Calibri"/>
              </a:rPr>
              <a:t>.</a:t>
            </a:r>
            <a:endParaRPr sz="1800">
              <a:latin typeface="Calibri"/>
              <a:cs typeface="Calibri"/>
            </a:endParaRPr>
          </a:p>
        </p:txBody>
      </p:sp>
      <p:sp>
        <p:nvSpPr>
          <p:cNvPr id="27" name="object 19">
            <a:extLst>
              <a:ext uri="{FF2B5EF4-FFF2-40B4-BE49-F238E27FC236}">
                <a16:creationId xmlns:a16="http://schemas.microsoft.com/office/drawing/2014/main" id="{3C68B05C-DEDB-4D31-9B08-446D4A88A566}"/>
              </a:ext>
            </a:extLst>
          </p:cNvPr>
          <p:cNvSpPr/>
          <p:nvPr/>
        </p:nvSpPr>
        <p:spPr>
          <a:xfrm>
            <a:off x="5116962" y="5016567"/>
            <a:ext cx="801529" cy="721995"/>
          </a:xfrm>
          <a:custGeom>
            <a:avLst/>
            <a:gdLst/>
            <a:ahLst/>
            <a:cxnLst/>
            <a:rect l="l" t="t" r="r" b="b"/>
            <a:pathLst>
              <a:path w="1068704" h="962659">
                <a:moveTo>
                  <a:pt x="0" y="0"/>
                </a:moveTo>
                <a:lnTo>
                  <a:pt x="1068697" y="0"/>
                </a:lnTo>
                <a:lnTo>
                  <a:pt x="1068697" y="962541"/>
                </a:lnTo>
                <a:lnTo>
                  <a:pt x="0" y="962541"/>
                </a:lnTo>
                <a:lnTo>
                  <a:pt x="0" y="0"/>
                </a:lnTo>
                <a:close/>
              </a:path>
            </a:pathLst>
          </a:custGeom>
          <a:ln w="38100">
            <a:solidFill>
              <a:srgbClr val="FF0000"/>
            </a:solidFill>
          </a:ln>
        </p:spPr>
        <p:txBody>
          <a:bodyPr wrap="square" lIns="0" tIns="0" rIns="0" bIns="0" rtlCol="0"/>
          <a:lstStyle/>
          <a:p>
            <a:endParaRPr sz="1800"/>
          </a:p>
        </p:txBody>
      </p:sp>
      <p:sp>
        <p:nvSpPr>
          <p:cNvPr id="28" name="object 12">
            <a:extLst>
              <a:ext uri="{FF2B5EF4-FFF2-40B4-BE49-F238E27FC236}">
                <a16:creationId xmlns:a16="http://schemas.microsoft.com/office/drawing/2014/main" id="{3F4F7FED-FAF5-4BE2-A454-432842617C61}"/>
              </a:ext>
            </a:extLst>
          </p:cNvPr>
          <p:cNvSpPr/>
          <p:nvPr/>
        </p:nvSpPr>
        <p:spPr>
          <a:xfrm>
            <a:off x="5143034" y="5021537"/>
            <a:ext cx="759323" cy="714067"/>
          </a:xfrm>
          <a:prstGeom prst="rect">
            <a:avLst/>
          </a:prstGeom>
          <a:blipFill>
            <a:blip r:embed="rId5" cstate="print"/>
            <a:stretch>
              <a:fillRect/>
            </a:stretch>
          </a:blipFill>
        </p:spPr>
        <p:txBody>
          <a:bodyPr wrap="square" lIns="0" tIns="0" rIns="0" bIns="0" rtlCol="0"/>
          <a:lstStyle/>
          <a:p>
            <a:endParaRPr sz="1800"/>
          </a:p>
        </p:txBody>
      </p:sp>
      <p:sp>
        <p:nvSpPr>
          <p:cNvPr id="33" name="标题 1">
            <a:extLst>
              <a:ext uri="{FF2B5EF4-FFF2-40B4-BE49-F238E27FC236}">
                <a16:creationId xmlns:a16="http://schemas.microsoft.com/office/drawing/2014/main" id="{3BB05125-0A19-41A7-8300-F37BC0A0A16B}"/>
              </a:ext>
            </a:extLst>
          </p:cNvPr>
          <p:cNvSpPr>
            <a:spLocks noGrp="1"/>
          </p:cNvSpPr>
          <p:nvPr>
            <p:ph type="title"/>
          </p:nvPr>
        </p:nvSpPr>
        <p:spPr>
          <a:xfrm>
            <a:off x="685800" y="381000"/>
            <a:ext cx="7772400" cy="762000"/>
          </a:xfrm>
        </p:spPr>
        <p:txBody>
          <a:bodyPr/>
          <a:lstStyle/>
          <a:p>
            <a:r>
              <a:rPr lang="en-US" altLang="zh-CN" dirty="0">
                <a:solidFill>
                  <a:srgbClr val="00B050"/>
                </a:solidFill>
              </a:rPr>
              <a:t>1</a:t>
            </a:r>
            <a:r>
              <a:rPr lang="zh-CN" altLang="en-US" dirty="0">
                <a:solidFill>
                  <a:srgbClr val="00B050"/>
                </a:solidFill>
              </a:rPr>
              <a:t>、何为权值共享</a:t>
            </a:r>
          </a:p>
        </p:txBody>
      </p:sp>
      <p:sp>
        <p:nvSpPr>
          <p:cNvPr id="8" name="内容占位符 7"/>
          <p:cNvSpPr>
            <a:spLocks noGrp="1"/>
          </p:cNvSpPr>
          <p:nvPr>
            <p:ph idx="1"/>
          </p:nvPr>
        </p:nvSpPr>
        <p:spPr/>
        <p:txBody>
          <a:bodyPr/>
          <a:lstStyle/>
          <a:p>
            <a:endParaRPr lang="zh-CN" altLang="en-US"/>
          </a:p>
        </p:txBody>
      </p:sp>
      <p:grpSp>
        <p:nvGrpSpPr>
          <p:cNvPr id="32" name="组合 31"/>
          <p:cNvGrpSpPr/>
          <p:nvPr/>
        </p:nvGrpSpPr>
        <p:grpSpPr>
          <a:xfrm>
            <a:off x="5497218" y="1662644"/>
            <a:ext cx="2897064" cy="2460539"/>
            <a:chOff x="5419352" y="1573149"/>
            <a:chExt cx="2897064" cy="2460539"/>
          </a:xfrm>
        </p:grpSpPr>
        <p:sp>
          <p:nvSpPr>
            <p:cNvPr id="34" name="文本框 33"/>
            <p:cNvSpPr txBox="1"/>
            <p:nvPr/>
          </p:nvSpPr>
          <p:spPr>
            <a:xfrm>
              <a:off x="7414368" y="2492896"/>
              <a:ext cx="441146" cy="707886"/>
            </a:xfrm>
            <a:prstGeom prst="rect">
              <a:avLst/>
            </a:prstGeom>
            <a:noFill/>
          </p:spPr>
          <p:txBody>
            <a:bodyPr wrap="none" rtlCol="0">
              <a:spAutoFit/>
            </a:bodyPr>
            <a:lstStyle/>
            <a:p>
              <a:r>
                <a:rPr lang="en-US" altLang="zh-CN" sz="4000" b="1" i="1" dirty="0"/>
                <a:t>b</a:t>
              </a:r>
              <a:endParaRPr lang="zh-CN" altLang="en-US" sz="4000" b="1" i="1" dirty="0"/>
            </a:p>
          </p:txBody>
        </p:sp>
        <p:grpSp>
          <p:nvGrpSpPr>
            <p:cNvPr id="35" name="组合 34"/>
            <p:cNvGrpSpPr/>
            <p:nvPr/>
          </p:nvGrpSpPr>
          <p:grpSpPr>
            <a:xfrm>
              <a:off x="5419352" y="1573149"/>
              <a:ext cx="2897064" cy="2460539"/>
              <a:chOff x="5419352" y="1573149"/>
              <a:chExt cx="2897064" cy="2460539"/>
            </a:xfrm>
          </p:grpSpPr>
          <p:grpSp>
            <p:nvGrpSpPr>
              <p:cNvPr id="36" name="组合 35"/>
              <p:cNvGrpSpPr/>
              <p:nvPr/>
            </p:nvGrpSpPr>
            <p:grpSpPr>
              <a:xfrm>
                <a:off x="5419352" y="1573149"/>
                <a:ext cx="2339102" cy="820261"/>
                <a:chOff x="5419352" y="1573149"/>
                <a:chExt cx="2339102" cy="820261"/>
              </a:xfrm>
            </p:grpSpPr>
            <p:sp>
              <p:nvSpPr>
                <p:cNvPr id="40" name="矩形 39"/>
                <p:cNvSpPr/>
                <p:nvPr/>
              </p:nvSpPr>
              <p:spPr>
                <a:xfrm>
                  <a:off x="5419352" y="1573149"/>
                  <a:ext cx="2339102" cy="461665"/>
                </a:xfrm>
                <a:prstGeom prst="rect">
                  <a:avLst/>
                </a:prstGeom>
              </p:spPr>
              <p:txBody>
                <a:bodyPr wrap="none">
                  <a:spAutoFit/>
                </a:bodyPr>
                <a:lstStyle/>
                <a:p>
                  <a:r>
                    <a:rPr lang="zh-CN" altLang="en-US" dirty="0">
                      <a:solidFill>
                        <a:srgbClr val="FF0000"/>
                      </a:solidFill>
                    </a:rPr>
                    <a:t>共享此权值矩阵</a:t>
                  </a:r>
                </a:p>
              </p:txBody>
            </p:sp>
            <p:sp>
              <p:nvSpPr>
                <p:cNvPr id="41" name="下箭头 40"/>
                <p:cNvSpPr/>
                <p:nvPr/>
              </p:nvSpPr>
              <p:spPr bwMode="auto">
                <a:xfrm>
                  <a:off x="6372200" y="2080012"/>
                  <a:ext cx="360040" cy="313398"/>
                </a:xfrm>
                <a:prstGeom prst="down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charset="0"/>
                    <a:ea typeface="宋体" charset="-122"/>
                  </a:endParaRPr>
                </a:p>
              </p:txBody>
            </p:sp>
          </p:grpSp>
          <p:sp>
            <p:nvSpPr>
              <p:cNvPr id="37" name="文本框 36"/>
              <p:cNvSpPr txBox="1"/>
              <p:nvPr/>
            </p:nvSpPr>
            <p:spPr>
              <a:xfrm>
                <a:off x="6900644" y="3572023"/>
                <a:ext cx="1415772" cy="461665"/>
              </a:xfrm>
              <a:prstGeom prst="rect">
                <a:avLst/>
              </a:prstGeom>
              <a:noFill/>
            </p:spPr>
            <p:txBody>
              <a:bodyPr wrap="none" rtlCol="0">
                <a:spAutoFit/>
              </a:bodyPr>
              <a:lstStyle/>
              <a:p>
                <a:r>
                  <a:rPr lang="zh-CN" altLang="en-US" dirty="0">
                    <a:solidFill>
                      <a:srgbClr val="FF0000"/>
                    </a:solidFill>
                  </a:rPr>
                  <a:t>一个偏倚</a:t>
                </a:r>
              </a:p>
            </p:txBody>
          </p:sp>
          <p:sp>
            <p:nvSpPr>
              <p:cNvPr id="38" name="下箭头 37"/>
              <p:cNvSpPr/>
              <p:nvPr/>
            </p:nvSpPr>
            <p:spPr bwMode="auto">
              <a:xfrm rot="10800000">
                <a:off x="7449283" y="3127303"/>
                <a:ext cx="363077" cy="373705"/>
              </a:xfrm>
              <a:prstGeom prst="down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charset="0"/>
                  <a:ea typeface="宋体" charset="-122"/>
                </a:endParaRPr>
              </a:p>
            </p:txBody>
          </p:sp>
          <p:sp>
            <p:nvSpPr>
              <p:cNvPr id="39" name="加号 38"/>
              <p:cNvSpPr/>
              <p:nvPr/>
            </p:nvSpPr>
            <p:spPr bwMode="auto">
              <a:xfrm>
                <a:off x="7090270" y="2708920"/>
                <a:ext cx="362050" cy="410866"/>
              </a:xfrm>
              <a:prstGeom prst="mathPlus">
                <a:avLst/>
              </a:prstGeom>
              <a:solidFill>
                <a:srgbClr val="00B050"/>
              </a:solidFill>
              <a:ln w="9525" cap="flat" cmpd="sng" algn="ctr">
                <a:solidFill>
                  <a:srgbClr val="00B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charset="0"/>
                  <a:ea typeface="宋体" charset="-122"/>
                </a:endParaRPr>
              </a:p>
            </p:txBody>
          </p:sp>
        </p:grpSp>
      </p:grpSp>
    </p:spTree>
    <p:extLst>
      <p:ext uri="{BB962C8B-B14F-4D97-AF65-F5344CB8AC3E}">
        <p14:creationId xmlns:p14="http://schemas.microsoft.com/office/powerpoint/2010/main" val="3013459608"/>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D78D6B4-6DD9-41F5-8FC0-EBAC7B14BC1E}"/>
              </a:ext>
            </a:extLst>
          </p:cNvPr>
          <p:cNvSpPr>
            <a:spLocks noGrp="1"/>
          </p:cNvSpPr>
          <p:nvPr>
            <p:ph idx="1"/>
          </p:nvPr>
        </p:nvSpPr>
        <p:spPr/>
        <p:txBody>
          <a:bodyPr/>
          <a:lstStyle/>
          <a:p>
            <a:endParaRPr lang="en-US" b="1" dirty="0"/>
          </a:p>
        </p:txBody>
      </p:sp>
      <p:sp>
        <p:nvSpPr>
          <p:cNvPr id="4" name="object 3">
            <a:extLst>
              <a:ext uri="{FF2B5EF4-FFF2-40B4-BE49-F238E27FC236}">
                <a16:creationId xmlns:a16="http://schemas.microsoft.com/office/drawing/2014/main" id="{86290A6F-5AB3-4FEC-B485-189B8F9AB71C}"/>
              </a:ext>
            </a:extLst>
          </p:cNvPr>
          <p:cNvSpPr/>
          <p:nvPr/>
        </p:nvSpPr>
        <p:spPr>
          <a:xfrm>
            <a:off x="2433894" y="2226469"/>
            <a:ext cx="1310008" cy="1303139"/>
          </a:xfrm>
          <a:prstGeom prst="rect">
            <a:avLst/>
          </a:prstGeom>
          <a:blipFill>
            <a:blip r:embed="rId2" cstate="print"/>
            <a:stretch>
              <a:fillRect/>
            </a:stretch>
          </a:blipFill>
        </p:spPr>
        <p:txBody>
          <a:bodyPr wrap="square" lIns="0" tIns="0" rIns="0" bIns="0" rtlCol="0"/>
          <a:lstStyle/>
          <a:p>
            <a:endParaRPr sz="1800"/>
          </a:p>
        </p:txBody>
      </p:sp>
      <p:sp>
        <p:nvSpPr>
          <p:cNvPr id="5" name="object 4">
            <a:extLst>
              <a:ext uri="{FF2B5EF4-FFF2-40B4-BE49-F238E27FC236}">
                <a16:creationId xmlns:a16="http://schemas.microsoft.com/office/drawing/2014/main" id="{B4B2544A-D5C2-41ED-84EE-3294CC584E39}"/>
              </a:ext>
            </a:extLst>
          </p:cNvPr>
          <p:cNvSpPr/>
          <p:nvPr/>
        </p:nvSpPr>
        <p:spPr>
          <a:xfrm>
            <a:off x="6159362" y="2545810"/>
            <a:ext cx="763311" cy="719559"/>
          </a:xfrm>
          <a:prstGeom prst="rect">
            <a:avLst/>
          </a:prstGeom>
          <a:blipFill>
            <a:blip r:embed="rId3" cstate="print"/>
            <a:stretch>
              <a:fillRect/>
            </a:stretch>
          </a:blipFill>
        </p:spPr>
        <p:txBody>
          <a:bodyPr wrap="square" lIns="0" tIns="0" rIns="0" bIns="0" rtlCol="0"/>
          <a:lstStyle/>
          <a:p>
            <a:endParaRPr sz="1800"/>
          </a:p>
        </p:txBody>
      </p:sp>
      <p:sp>
        <p:nvSpPr>
          <p:cNvPr id="6" name="object 5">
            <a:extLst>
              <a:ext uri="{FF2B5EF4-FFF2-40B4-BE49-F238E27FC236}">
                <a16:creationId xmlns:a16="http://schemas.microsoft.com/office/drawing/2014/main" id="{2CE4B5C0-FE5F-45C2-8C2B-F64CF2AF732A}"/>
              </a:ext>
            </a:extLst>
          </p:cNvPr>
          <p:cNvSpPr txBox="1"/>
          <p:nvPr/>
        </p:nvSpPr>
        <p:spPr>
          <a:xfrm>
            <a:off x="1065767" y="2611267"/>
            <a:ext cx="1159669" cy="563616"/>
          </a:xfrm>
          <a:prstGeom prst="rect">
            <a:avLst/>
          </a:prstGeom>
        </p:spPr>
        <p:txBody>
          <a:bodyPr vert="horz" wrap="square" lIns="0" tIns="9525" rIns="0" bIns="0" rtlCol="0">
            <a:spAutoFit/>
          </a:bodyPr>
          <a:lstStyle/>
          <a:p>
            <a:pPr algn="ctr">
              <a:spcBef>
                <a:spcPts val="75"/>
              </a:spcBef>
            </a:pPr>
            <a:r>
              <a:rPr sz="1800" b="1" spc="-4" dirty="0">
                <a:latin typeface="Calibri"/>
                <a:cs typeface="Calibri"/>
              </a:rPr>
              <a:t>Input</a:t>
            </a:r>
            <a:r>
              <a:rPr sz="1800" b="1" spc="-53" dirty="0">
                <a:latin typeface="Calibri"/>
                <a:cs typeface="Calibri"/>
              </a:rPr>
              <a:t> </a:t>
            </a:r>
            <a:r>
              <a:rPr sz="1800" b="1" spc="-8" dirty="0">
                <a:latin typeface="Calibri"/>
                <a:cs typeface="Calibri"/>
              </a:rPr>
              <a:t>Image</a:t>
            </a:r>
            <a:endParaRPr sz="1800">
              <a:latin typeface="Calibri"/>
              <a:cs typeface="Calibri"/>
            </a:endParaRPr>
          </a:p>
          <a:p>
            <a:pPr marL="12383" algn="ctr">
              <a:spcBef>
                <a:spcPts val="15"/>
              </a:spcBef>
            </a:pPr>
            <a:r>
              <a:rPr sz="1800" spc="-4" dirty="0">
                <a:solidFill>
                  <a:srgbClr val="2F5597"/>
                </a:solidFill>
                <a:latin typeface="Cambria Math"/>
                <a:cs typeface="Cambria Math"/>
              </a:rPr>
              <a:t>5×5</a:t>
            </a:r>
            <a:endParaRPr sz="1800">
              <a:latin typeface="Cambria Math"/>
              <a:cs typeface="Cambria Math"/>
            </a:endParaRPr>
          </a:p>
        </p:txBody>
      </p:sp>
      <p:sp>
        <p:nvSpPr>
          <p:cNvPr id="7" name="object 6">
            <a:extLst>
              <a:ext uri="{FF2B5EF4-FFF2-40B4-BE49-F238E27FC236}">
                <a16:creationId xmlns:a16="http://schemas.microsoft.com/office/drawing/2014/main" id="{45F3F94D-57DC-4373-8E07-C8B64FB19188}"/>
              </a:ext>
            </a:extLst>
          </p:cNvPr>
          <p:cNvSpPr txBox="1"/>
          <p:nvPr/>
        </p:nvSpPr>
        <p:spPr>
          <a:xfrm>
            <a:off x="4771578" y="2638816"/>
            <a:ext cx="1314450" cy="563616"/>
          </a:xfrm>
          <a:prstGeom prst="rect">
            <a:avLst/>
          </a:prstGeom>
        </p:spPr>
        <p:txBody>
          <a:bodyPr vert="horz" wrap="square" lIns="0" tIns="9525" rIns="0" bIns="0" rtlCol="0">
            <a:spAutoFit/>
          </a:bodyPr>
          <a:lstStyle/>
          <a:p>
            <a:pPr algn="ctr">
              <a:spcBef>
                <a:spcPts val="75"/>
              </a:spcBef>
            </a:pPr>
            <a:r>
              <a:rPr sz="1800" b="1" spc="-8" dirty="0">
                <a:latin typeface="Calibri"/>
                <a:cs typeface="Calibri"/>
              </a:rPr>
              <a:t>Filter</a:t>
            </a:r>
            <a:r>
              <a:rPr sz="1800" b="1" spc="-45" dirty="0">
                <a:latin typeface="Calibri"/>
                <a:cs typeface="Calibri"/>
              </a:rPr>
              <a:t> </a:t>
            </a:r>
            <a:r>
              <a:rPr sz="1800" b="1" spc="-8" dirty="0">
                <a:latin typeface="Calibri"/>
                <a:cs typeface="Calibri"/>
              </a:rPr>
              <a:t>(Kernel)</a:t>
            </a:r>
            <a:endParaRPr sz="1800">
              <a:latin typeface="Calibri"/>
              <a:cs typeface="Calibri"/>
            </a:endParaRPr>
          </a:p>
          <a:p>
            <a:pPr marL="13811" algn="ctr">
              <a:spcBef>
                <a:spcPts val="15"/>
              </a:spcBef>
            </a:pPr>
            <a:r>
              <a:rPr sz="1800" spc="-4" dirty="0">
                <a:solidFill>
                  <a:srgbClr val="FF0000"/>
                </a:solidFill>
                <a:latin typeface="Cambria Math"/>
                <a:cs typeface="Cambria Math"/>
              </a:rPr>
              <a:t>3×3</a:t>
            </a:r>
            <a:endParaRPr sz="1800">
              <a:latin typeface="Cambria Math"/>
              <a:cs typeface="Cambria Math"/>
            </a:endParaRPr>
          </a:p>
        </p:txBody>
      </p:sp>
      <p:sp>
        <p:nvSpPr>
          <p:cNvPr id="9" name="object 8">
            <a:extLst>
              <a:ext uri="{FF2B5EF4-FFF2-40B4-BE49-F238E27FC236}">
                <a16:creationId xmlns:a16="http://schemas.microsoft.com/office/drawing/2014/main" id="{92470405-FC7B-4CEF-ABB6-F44C733831ED}"/>
              </a:ext>
            </a:extLst>
          </p:cNvPr>
          <p:cNvSpPr/>
          <p:nvPr/>
        </p:nvSpPr>
        <p:spPr>
          <a:xfrm>
            <a:off x="2949517" y="2740462"/>
            <a:ext cx="794385" cy="789146"/>
          </a:xfrm>
          <a:custGeom>
            <a:avLst/>
            <a:gdLst/>
            <a:ahLst/>
            <a:cxnLst/>
            <a:rect l="l" t="t" r="r" b="b"/>
            <a:pathLst>
              <a:path w="1059179" h="1052195">
                <a:moveTo>
                  <a:pt x="0" y="0"/>
                </a:moveTo>
                <a:lnTo>
                  <a:pt x="1058865" y="0"/>
                </a:lnTo>
                <a:lnTo>
                  <a:pt x="1058865" y="1051721"/>
                </a:lnTo>
                <a:lnTo>
                  <a:pt x="0" y="1051721"/>
                </a:lnTo>
                <a:lnTo>
                  <a:pt x="0" y="0"/>
                </a:lnTo>
                <a:close/>
              </a:path>
            </a:pathLst>
          </a:custGeom>
          <a:ln w="38100">
            <a:solidFill>
              <a:srgbClr val="FF0000"/>
            </a:solidFill>
          </a:ln>
        </p:spPr>
        <p:txBody>
          <a:bodyPr wrap="square" lIns="0" tIns="0" rIns="0" bIns="0" rtlCol="0"/>
          <a:lstStyle/>
          <a:p>
            <a:endParaRPr sz="1800"/>
          </a:p>
        </p:txBody>
      </p:sp>
      <p:sp>
        <p:nvSpPr>
          <p:cNvPr id="16" name="object 7">
            <a:extLst>
              <a:ext uri="{FF2B5EF4-FFF2-40B4-BE49-F238E27FC236}">
                <a16:creationId xmlns:a16="http://schemas.microsoft.com/office/drawing/2014/main" id="{62BC5957-B4BA-4F1A-A0DA-AA5C4AD2D9A0}"/>
              </a:ext>
            </a:extLst>
          </p:cNvPr>
          <p:cNvSpPr/>
          <p:nvPr/>
        </p:nvSpPr>
        <p:spPr>
          <a:xfrm>
            <a:off x="4169530" y="3529607"/>
            <a:ext cx="121589" cy="383474"/>
          </a:xfrm>
          <a:custGeom>
            <a:avLst/>
            <a:gdLst/>
            <a:ahLst/>
            <a:cxnLst/>
            <a:rect l="l" t="t" r="r" b="b"/>
            <a:pathLst>
              <a:path w="171450" h="1116964">
                <a:moveTo>
                  <a:pt x="171450" y="944956"/>
                </a:moveTo>
                <a:lnTo>
                  <a:pt x="0" y="944956"/>
                </a:lnTo>
                <a:lnTo>
                  <a:pt x="85725" y="1116406"/>
                </a:lnTo>
                <a:lnTo>
                  <a:pt x="171450" y="944956"/>
                </a:lnTo>
                <a:close/>
              </a:path>
              <a:path w="171450" h="1116964">
                <a:moveTo>
                  <a:pt x="114300" y="0"/>
                </a:moveTo>
                <a:lnTo>
                  <a:pt x="57150" y="0"/>
                </a:lnTo>
                <a:lnTo>
                  <a:pt x="57150" y="944956"/>
                </a:lnTo>
                <a:lnTo>
                  <a:pt x="114300" y="944956"/>
                </a:lnTo>
                <a:lnTo>
                  <a:pt x="114300" y="0"/>
                </a:lnTo>
                <a:close/>
              </a:path>
            </a:pathLst>
          </a:custGeom>
          <a:solidFill>
            <a:srgbClr val="000000"/>
          </a:solidFill>
        </p:spPr>
        <p:txBody>
          <a:bodyPr wrap="square" lIns="0" tIns="0" rIns="0" bIns="0" rtlCol="0"/>
          <a:lstStyle/>
          <a:p>
            <a:endParaRPr sz="1800"/>
          </a:p>
        </p:txBody>
      </p:sp>
      <p:sp>
        <p:nvSpPr>
          <p:cNvPr id="17" name="object 8">
            <a:extLst>
              <a:ext uri="{FF2B5EF4-FFF2-40B4-BE49-F238E27FC236}">
                <a16:creationId xmlns:a16="http://schemas.microsoft.com/office/drawing/2014/main" id="{4A953118-5E90-4ED9-BEDB-86B7C39E7680}"/>
              </a:ext>
            </a:extLst>
          </p:cNvPr>
          <p:cNvSpPr txBox="1"/>
          <p:nvPr/>
        </p:nvSpPr>
        <p:spPr>
          <a:xfrm>
            <a:off x="4836082" y="3579943"/>
            <a:ext cx="1233964" cy="286617"/>
          </a:xfrm>
          <a:prstGeom prst="rect">
            <a:avLst/>
          </a:prstGeom>
        </p:spPr>
        <p:txBody>
          <a:bodyPr vert="horz" wrap="square" lIns="0" tIns="9525" rIns="0" bIns="0" rtlCol="0">
            <a:spAutoFit/>
          </a:bodyPr>
          <a:lstStyle/>
          <a:p>
            <a:pPr marL="9525">
              <a:spcBef>
                <a:spcPts val="75"/>
              </a:spcBef>
            </a:pPr>
            <a:r>
              <a:rPr sz="1800" b="1" spc="-8" dirty="0">
                <a:latin typeface="Calibri"/>
                <a:cs typeface="Calibri"/>
              </a:rPr>
              <a:t>Convolution:</a:t>
            </a:r>
            <a:endParaRPr sz="1800" dirty="0">
              <a:latin typeface="Calibri"/>
              <a:cs typeface="Calibri"/>
            </a:endParaRPr>
          </a:p>
        </p:txBody>
      </p:sp>
      <p:sp>
        <p:nvSpPr>
          <p:cNvPr id="18" name="object 9">
            <a:extLst>
              <a:ext uri="{FF2B5EF4-FFF2-40B4-BE49-F238E27FC236}">
                <a16:creationId xmlns:a16="http://schemas.microsoft.com/office/drawing/2014/main" id="{EDE9422E-E8FF-4F4F-9560-62519415F399}"/>
              </a:ext>
            </a:extLst>
          </p:cNvPr>
          <p:cNvSpPr/>
          <p:nvPr/>
        </p:nvSpPr>
        <p:spPr>
          <a:xfrm>
            <a:off x="3798890" y="3980896"/>
            <a:ext cx="807032" cy="807032"/>
          </a:xfrm>
          <a:prstGeom prst="rect">
            <a:avLst/>
          </a:prstGeom>
          <a:blipFill>
            <a:blip r:embed="rId4" cstate="print"/>
            <a:stretch>
              <a:fillRect/>
            </a:stretch>
          </a:blipFill>
        </p:spPr>
        <p:txBody>
          <a:bodyPr wrap="square" lIns="0" tIns="0" rIns="0" bIns="0" rtlCol="0"/>
          <a:lstStyle/>
          <a:p>
            <a:endParaRPr sz="1800"/>
          </a:p>
        </p:txBody>
      </p:sp>
      <p:sp>
        <p:nvSpPr>
          <p:cNvPr id="20" name="Rectangle 19">
            <a:extLst>
              <a:ext uri="{FF2B5EF4-FFF2-40B4-BE49-F238E27FC236}">
                <a16:creationId xmlns:a16="http://schemas.microsoft.com/office/drawing/2014/main" id="{014125FF-E0FA-4AF9-A55A-772349AD825E}"/>
              </a:ext>
            </a:extLst>
          </p:cNvPr>
          <p:cNvSpPr/>
          <p:nvPr/>
        </p:nvSpPr>
        <p:spPr>
          <a:xfrm>
            <a:off x="4373218" y="4055018"/>
            <a:ext cx="4572000" cy="646331"/>
          </a:xfrm>
          <a:prstGeom prst="rect">
            <a:avLst/>
          </a:prstGeom>
        </p:spPr>
        <p:txBody>
          <a:bodyPr>
            <a:spAutoFit/>
          </a:bodyPr>
          <a:lstStyle/>
          <a:p>
            <a:pPr marL="529590"/>
            <a:r>
              <a:rPr lang="en-US" sz="1800" b="1" spc="-8" dirty="0">
                <a:cs typeface="Calibri"/>
              </a:rPr>
              <a:t>Result</a:t>
            </a:r>
            <a:endParaRPr lang="en-US" sz="1800" dirty="0">
              <a:cs typeface="Calibri"/>
            </a:endParaRPr>
          </a:p>
          <a:p>
            <a:pPr marL="620554">
              <a:spcBef>
                <a:spcPts val="15"/>
              </a:spcBef>
            </a:pPr>
            <a:r>
              <a:rPr lang="en-US" sz="1800" spc="-4" dirty="0">
                <a:latin typeface="Cambria Math"/>
                <a:cs typeface="Cambria Math"/>
              </a:rPr>
              <a:t>3×3</a:t>
            </a:r>
            <a:endParaRPr lang="en-US" sz="1800" dirty="0">
              <a:latin typeface="Cambria Math"/>
              <a:cs typeface="Cambria Math"/>
            </a:endParaRPr>
          </a:p>
        </p:txBody>
      </p:sp>
      <p:sp>
        <p:nvSpPr>
          <p:cNvPr id="15" name="object 11">
            <a:extLst>
              <a:ext uri="{FF2B5EF4-FFF2-40B4-BE49-F238E27FC236}">
                <a16:creationId xmlns:a16="http://schemas.microsoft.com/office/drawing/2014/main" id="{71D7F54C-ED64-4231-AD60-A9E54C152332}"/>
              </a:ext>
            </a:extLst>
          </p:cNvPr>
          <p:cNvSpPr/>
          <p:nvPr/>
        </p:nvSpPr>
        <p:spPr>
          <a:xfrm>
            <a:off x="4336547" y="4519435"/>
            <a:ext cx="266700" cy="260033"/>
          </a:xfrm>
          <a:custGeom>
            <a:avLst/>
            <a:gdLst/>
            <a:ahLst/>
            <a:cxnLst/>
            <a:rect l="l" t="t" r="r" b="b"/>
            <a:pathLst>
              <a:path w="355600" h="346710">
                <a:moveTo>
                  <a:pt x="0" y="0"/>
                </a:moveTo>
                <a:lnTo>
                  <a:pt x="354978" y="0"/>
                </a:lnTo>
                <a:lnTo>
                  <a:pt x="354978" y="346667"/>
                </a:lnTo>
                <a:lnTo>
                  <a:pt x="0" y="346667"/>
                </a:lnTo>
                <a:lnTo>
                  <a:pt x="0" y="0"/>
                </a:lnTo>
                <a:close/>
              </a:path>
            </a:pathLst>
          </a:custGeom>
          <a:ln w="57150">
            <a:solidFill>
              <a:srgbClr val="FF0000"/>
            </a:solidFill>
          </a:ln>
        </p:spPr>
        <p:txBody>
          <a:bodyPr wrap="square" lIns="0" tIns="0" rIns="0" bIns="0" rtlCol="0"/>
          <a:lstStyle/>
          <a:p>
            <a:endParaRPr sz="1800"/>
          </a:p>
        </p:txBody>
      </p:sp>
      <p:sp>
        <p:nvSpPr>
          <p:cNvPr id="21" name="object 13">
            <a:extLst>
              <a:ext uri="{FF2B5EF4-FFF2-40B4-BE49-F238E27FC236}">
                <a16:creationId xmlns:a16="http://schemas.microsoft.com/office/drawing/2014/main" id="{A703AFC4-E21A-4689-AEB2-D149EDC70A42}"/>
              </a:ext>
            </a:extLst>
          </p:cNvPr>
          <p:cNvSpPr/>
          <p:nvPr/>
        </p:nvSpPr>
        <p:spPr>
          <a:xfrm>
            <a:off x="7444679" y="5018913"/>
            <a:ext cx="763311" cy="719559"/>
          </a:xfrm>
          <a:prstGeom prst="rect">
            <a:avLst/>
          </a:prstGeom>
          <a:blipFill>
            <a:blip r:embed="rId3" cstate="print"/>
            <a:stretch>
              <a:fillRect/>
            </a:stretch>
          </a:blipFill>
        </p:spPr>
        <p:txBody>
          <a:bodyPr wrap="square" lIns="0" tIns="0" rIns="0" bIns="0" rtlCol="0"/>
          <a:lstStyle/>
          <a:p>
            <a:endParaRPr sz="1800"/>
          </a:p>
        </p:txBody>
      </p:sp>
      <p:sp>
        <p:nvSpPr>
          <p:cNvPr id="22" name="object 14">
            <a:extLst>
              <a:ext uri="{FF2B5EF4-FFF2-40B4-BE49-F238E27FC236}">
                <a16:creationId xmlns:a16="http://schemas.microsoft.com/office/drawing/2014/main" id="{010F626C-B572-46C2-84C0-4EBF0030D689}"/>
              </a:ext>
            </a:extLst>
          </p:cNvPr>
          <p:cNvSpPr txBox="1"/>
          <p:nvPr/>
        </p:nvSpPr>
        <p:spPr>
          <a:xfrm>
            <a:off x="593246" y="5205628"/>
            <a:ext cx="933450" cy="286617"/>
          </a:xfrm>
          <a:prstGeom prst="rect">
            <a:avLst/>
          </a:prstGeom>
        </p:spPr>
        <p:txBody>
          <a:bodyPr vert="horz" wrap="square" lIns="0" tIns="9525" rIns="0" bIns="0" rtlCol="0">
            <a:spAutoFit/>
          </a:bodyPr>
          <a:lstStyle/>
          <a:p>
            <a:pPr marL="9525">
              <a:spcBef>
                <a:spcPts val="75"/>
              </a:spcBef>
            </a:pPr>
            <a:r>
              <a:rPr sz="1800" b="1" spc="-4" dirty="0">
                <a:latin typeface="Calibri"/>
                <a:cs typeface="Calibri"/>
              </a:rPr>
              <a:t>The</a:t>
            </a:r>
            <a:r>
              <a:rPr sz="1800" b="1" spc="-56" dirty="0">
                <a:latin typeface="Calibri"/>
                <a:cs typeface="Calibri"/>
              </a:rPr>
              <a:t> </a:t>
            </a:r>
            <a:r>
              <a:rPr sz="1800" b="1" spc="-8" dirty="0">
                <a:latin typeface="Calibri"/>
                <a:cs typeface="Calibri"/>
              </a:rPr>
              <a:t>value</a:t>
            </a:r>
            <a:endParaRPr sz="1800" dirty="0">
              <a:latin typeface="Calibri"/>
              <a:cs typeface="Calibri"/>
            </a:endParaRPr>
          </a:p>
        </p:txBody>
      </p:sp>
      <p:sp>
        <p:nvSpPr>
          <p:cNvPr id="23" name="object 15">
            <a:extLst>
              <a:ext uri="{FF2B5EF4-FFF2-40B4-BE49-F238E27FC236}">
                <a16:creationId xmlns:a16="http://schemas.microsoft.com/office/drawing/2014/main" id="{E6E59B7C-F1FB-4E64-A6FE-3B211E393229}"/>
              </a:ext>
            </a:extLst>
          </p:cNvPr>
          <p:cNvSpPr txBox="1"/>
          <p:nvPr/>
        </p:nvSpPr>
        <p:spPr>
          <a:xfrm>
            <a:off x="1597928" y="5244263"/>
            <a:ext cx="266700" cy="243656"/>
          </a:xfrm>
          <a:prstGeom prst="rect">
            <a:avLst/>
          </a:prstGeom>
          <a:solidFill>
            <a:srgbClr val="FDB1B1"/>
          </a:solidFill>
          <a:ln w="57150">
            <a:solidFill>
              <a:srgbClr val="FF0000"/>
            </a:solidFill>
          </a:ln>
        </p:spPr>
        <p:txBody>
          <a:bodyPr vert="horz" wrap="square" lIns="0" tIns="0" rIns="0" bIns="0" rtlCol="0">
            <a:spAutoFit/>
          </a:bodyPr>
          <a:lstStyle/>
          <a:p>
            <a:pPr marL="72866">
              <a:lnSpc>
                <a:spcPts val="1931"/>
              </a:lnSpc>
            </a:pPr>
            <a:r>
              <a:rPr lang="en-US" sz="1800" b="1" dirty="0">
                <a:latin typeface="Calibri"/>
                <a:cs typeface="Calibri"/>
              </a:rPr>
              <a:t>4</a:t>
            </a:r>
            <a:endParaRPr sz="1800" dirty="0">
              <a:latin typeface="Calibri"/>
              <a:cs typeface="Calibri"/>
            </a:endParaRPr>
          </a:p>
        </p:txBody>
      </p:sp>
      <p:sp>
        <p:nvSpPr>
          <p:cNvPr id="24" name="object 16">
            <a:extLst>
              <a:ext uri="{FF2B5EF4-FFF2-40B4-BE49-F238E27FC236}">
                <a16:creationId xmlns:a16="http://schemas.microsoft.com/office/drawing/2014/main" id="{BD812F76-32A7-4DB6-80DA-62140642F15A}"/>
              </a:ext>
            </a:extLst>
          </p:cNvPr>
          <p:cNvSpPr txBox="1"/>
          <p:nvPr/>
        </p:nvSpPr>
        <p:spPr>
          <a:xfrm>
            <a:off x="1930419" y="5205628"/>
            <a:ext cx="3076099" cy="286617"/>
          </a:xfrm>
          <a:prstGeom prst="rect">
            <a:avLst/>
          </a:prstGeom>
        </p:spPr>
        <p:txBody>
          <a:bodyPr vert="horz" wrap="square" lIns="0" tIns="9525" rIns="0" bIns="0" rtlCol="0">
            <a:spAutoFit/>
          </a:bodyPr>
          <a:lstStyle/>
          <a:p>
            <a:pPr marL="9525">
              <a:spcBef>
                <a:spcPts val="75"/>
              </a:spcBef>
            </a:pPr>
            <a:r>
              <a:rPr sz="1800" b="1" spc="-4" dirty="0">
                <a:latin typeface="Calibri"/>
                <a:cs typeface="Calibri"/>
              </a:rPr>
              <a:t>is </a:t>
            </a:r>
            <a:r>
              <a:rPr sz="1800" b="1" dirty="0">
                <a:latin typeface="Calibri"/>
                <a:cs typeface="Calibri"/>
              </a:rPr>
              <a:t>the inner </a:t>
            </a:r>
            <a:r>
              <a:rPr sz="1800" b="1" spc="-8" dirty="0">
                <a:latin typeface="Calibri"/>
                <a:cs typeface="Calibri"/>
              </a:rPr>
              <a:t>product </a:t>
            </a:r>
            <a:r>
              <a:rPr sz="1800" b="1" spc="-4" dirty="0">
                <a:latin typeface="Calibri"/>
                <a:cs typeface="Calibri"/>
              </a:rPr>
              <a:t>of </a:t>
            </a:r>
            <a:r>
              <a:rPr sz="1800" b="1" dirty="0">
                <a:latin typeface="Calibri"/>
                <a:cs typeface="Calibri"/>
              </a:rPr>
              <a:t>the</a:t>
            </a:r>
            <a:r>
              <a:rPr sz="1800" b="1" spc="-38" dirty="0">
                <a:latin typeface="Calibri"/>
                <a:cs typeface="Calibri"/>
              </a:rPr>
              <a:t> </a:t>
            </a:r>
            <a:r>
              <a:rPr sz="1800" b="1" spc="-11" dirty="0">
                <a:latin typeface="Calibri"/>
                <a:cs typeface="Calibri"/>
              </a:rPr>
              <a:t>patch</a:t>
            </a:r>
            <a:endParaRPr sz="1800">
              <a:latin typeface="Calibri"/>
              <a:cs typeface="Calibri"/>
            </a:endParaRPr>
          </a:p>
        </p:txBody>
      </p:sp>
      <p:sp>
        <p:nvSpPr>
          <p:cNvPr id="25" name="object 17">
            <a:extLst>
              <a:ext uri="{FF2B5EF4-FFF2-40B4-BE49-F238E27FC236}">
                <a16:creationId xmlns:a16="http://schemas.microsoft.com/office/drawing/2014/main" id="{A548FE1D-2A13-4008-AC54-8CC75094E6F6}"/>
              </a:ext>
            </a:extLst>
          </p:cNvPr>
          <p:cNvSpPr txBox="1"/>
          <p:nvPr/>
        </p:nvSpPr>
        <p:spPr>
          <a:xfrm>
            <a:off x="6061606" y="5205628"/>
            <a:ext cx="1256348" cy="286617"/>
          </a:xfrm>
          <a:prstGeom prst="rect">
            <a:avLst/>
          </a:prstGeom>
        </p:spPr>
        <p:txBody>
          <a:bodyPr vert="horz" wrap="square" lIns="0" tIns="9525" rIns="0" bIns="0" rtlCol="0">
            <a:spAutoFit/>
          </a:bodyPr>
          <a:lstStyle/>
          <a:p>
            <a:pPr marL="9525">
              <a:spcBef>
                <a:spcPts val="75"/>
              </a:spcBef>
            </a:pPr>
            <a:r>
              <a:rPr sz="1800" b="1" dirty="0">
                <a:latin typeface="Calibri"/>
                <a:cs typeface="Calibri"/>
              </a:rPr>
              <a:t>and the</a:t>
            </a:r>
            <a:r>
              <a:rPr sz="1800" b="1" spc="-56" dirty="0">
                <a:latin typeface="Calibri"/>
                <a:cs typeface="Calibri"/>
              </a:rPr>
              <a:t> </a:t>
            </a:r>
            <a:r>
              <a:rPr sz="1800" b="1" spc="-8" dirty="0">
                <a:latin typeface="Calibri"/>
                <a:cs typeface="Calibri"/>
              </a:rPr>
              <a:t>filter</a:t>
            </a:r>
            <a:endParaRPr sz="1800">
              <a:latin typeface="Calibri"/>
              <a:cs typeface="Calibri"/>
            </a:endParaRPr>
          </a:p>
        </p:txBody>
      </p:sp>
      <p:sp>
        <p:nvSpPr>
          <p:cNvPr id="26" name="object 18">
            <a:extLst>
              <a:ext uri="{FF2B5EF4-FFF2-40B4-BE49-F238E27FC236}">
                <a16:creationId xmlns:a16="http://schemas.microsoft.com/office/drawing/2014/main" id="{81A8572B-9960-4E30-A646-9D2870B25291}"/>
              </a:ext>
            </a:extLst>
          </p:cNvPr>
          <p:cNvSpPr txBox="1"/>
          <p:nvPr/>
        </p:nvSpPr>
        <p:spPr>
          <a:xfrm>
            <a:off x="8219397" y="5205628"/>
            <a:ext cx="80486" cy="286617"/>
          </a:xfrm>
          <a:prstGeom prst="rect">
            <a:avLst/>
          </a:prstGeom>
        </p:spPr>
        <p:txBody>
          <a:bodyPr vert="horz" wrap="square" lIns="0" tIns="9525" rIns="0" bIns="0" rtlCol="0">
            <a:spAutoFit/>
          </a:bodyPr>
          <a:lstStyle/>
          <a:p>
            <a:pPr marL="9525">
              <a:spcBef>
                <a:spcPts val="75"/>
              </a:spcBef>
            </a:pPr>
            <a:r>
              <a:rPr sz="1800" b="1" dirty="0">
                <a:latin typeface="Calibri"/>
                <a:cs typeface="Calibri"/>
              </a:rPr>
              <a:t>.</a:t>
            </a:r>
            <a:endParaRPr sz="1800">
              <a:latin typeface="Calibri"/>
              <a:cs typeface="Calibri"/>
            </a:endParaRPr>
          </a:p>
        </p:txBody>
      </p:sp>
      <p:sp>
        <p:nvSpPr>
          <p:cNvPr id="27" name="object 19">
            <a:extLst>
              <a:ext uri="{FF2B5EF4-FFF2-40B4-BE49-F238E27FC236}">
                <a16:creationId xmlns:a16="http://schemas.microsoft.com/office/drawing/2014/main" id="{3C68B05C-DEDB-4D31-9B08-446D4A88A566}"/>
              </a:ext>
            </a:extLst>
          </p:cNvPr>
          <p:cNvSpPr/>
          <p:nvPr/>
        </p:nvSpPr>
        <p:spPr>
          <a:xfrm>
            <a:off x="5116962" y="5016567"/>
            <a:ext cx="801529" cy="721995"/>
          </a:xfrm>
          <a:custGeom>
            <a:avLst/>
            <a:gdLst/>
            <a:ahLst/>
            <a:cxnLst/>
            <a:rect l="l" t="t" r="r" b="b"/>
            <a:pathLst>
              <a:path w="1068704" h="962659">
                <a:moveTo>
                  <a:pt x="0" y="0"/>
                </a:moveTo>
                <a:lnTo>
                  <a:pt x="1068697" y="0"/>
                </a:lnTo>
                <a:lnTo>
                  <a:pt x="1068697" y="962541"/>
                </a:lnTo>
                <a:lnTo>
                  <a:pt x="0" y="962541"/>
                </a:lnTo>
                <a:lnTo>
                  <a:pt x="0" y="0"/>
                </a:lnTo>
                <a:close/>
              </a:path>
            </a:pathLst>
          </a:custGeom>
          <a:ln w="38100">
            <a:solidFill>
              <a:srgbClr val="FF0000"/>
            </a:solidFill>
          </a:ln>
        </p:spPr>
        <p:txBody>
          <a:bodyPr wrap="square" lIns="0" tIns="0" rIns="0" bIns="0" rtlCol="0"/>
          <a:lstStyle/>
          <a:p>
            <a:endParaRPr sz="1800"/>
          </a:p>
        </p:txBody>
      </p:sp>
      <p:sp>
        <p:nvSpPr>
          <p:cNvPr id="29" name="object 12">
            <a:extLst>
              <a:ext uri="{FF2B5EF4-FFF2-40B4-BE49-F238E27FC236}">
                <a16:creationId xmlns:a16="http://schemas.microsoft.com/office/drawing/2014/main" id="{A57E9E65-8A66-457C-A690-9918AC4830BF}"/>
              </a:ext>
            </a:extLst>
          </p:cNvPr>
          <p:cNvSpPr/>
          <p:nvPr/>
        </p:nvSpPr>
        <p:spPr>
          <a:xfrm>
            <a:off x="5146339" y="5038811"/>
            <a:ext cx="759323" cy="689385"/>
          </a:xfrm>
          <a:prstGeom prst="rect">
            <a:avLst/>
          </a:prstGeom>
          <a:blipFill>
            <a:blip r:embed="rId5" cstate="print"/>
            <a:stretch>
              <a:fillRect/>
            </a:stretch>
          </a:blipFill>
        </p:spPr>
        <p:txBody>
          <a:bodyPr wrap="square" lIns="0" tIns="0" rIns="0" bIns="0" rtlCol="0"/>
          <a:lstStyle/>
          <a:p>
            <a:endParaRPr sz="1800"/>
          </a:p>
        </p:txBody>
      </p:sp>
      <p:sp>
        <p:nvSpPr>
          <p:cNvPr id="33" name="标题 1">
            <a:extLst>
              <a:ext uri="{FF2B5EF4-FFF2-40B4-BE49-F238E27FC236}">
                <a16:creationId xmlns:a16="http://schemas.microsoft.com/office/drawing/2014/main" id="{3BB05125-0A19-41A7-8300-F37BC0A0A16B}"/>
              </a:ext>
            </a:extLst>
          </p:cNvPr>
          <p:cNvSpPr>
            <a:spLocks noGrp="1"/>
          </p:cNvSpPr>
          <p:nvPr>
            <p:ph type="title"/>
          </p:nvPr>
        </p:nvSpPr>
        <p:spPr>
          <a:xfrm>
            <a:off x="685800" y="381000"/>
            <a:ext cx="7772400" cy="762000"/>
          </a:xfrm>
        </p:spPr>
        <p:txBody>
          <a:bodyPr/>
          <a:lstStyle/>
          <a:p>
            <a:r>
              <a:rPr lang="en-US" altLang="zh-CN" dirty="0">
                <a:solidFill>
                  <a:srgbClr val="00B050"/>
                </a:solidFill>
              </a:rPr>
              <a:t>1</a:t>
            </a:r>
            <a:r>
              <a:rPr lang="zh-CN" altLang="en-US" dirty="0">
                <a:solidFill>
                  <a:srgbClr val="00B050"/>
                </a:solidFill>
              </a:rPr>
              <a:t>、何为权值共享</a:t>
            </a:r>
          </a:p>
        </p:txBody>
      </p:sp>
      <p:grpSp>
        <p:nvGrpSpPr>
          <p:cNvPr id="13" name="组合 12"/>
          <p:cNvGrpSpPr/>
          <p:nvPr/>
        </p:nvGrpSpPr>
        <p:grpSpPr>
          <a:xfrm>
            <a:off x="5497218" y="1662644"/>
            <a:ext cx="2897064" cy="2460539"/>
            <a:chOff x="5419352" y="1573149"/>
            <a:chExt cx="2897064" cy="2460539"/>
          </a:xfrm>
        </p:grpSpPr>
        <p:sp>
          <p:nvSpPr>
            <p:cNvPr id="2" name="文本框 1"/>
            <p:cNvSpPr txBox="1"/>
            <p:nvPr/>
          </p:nvSpPr>
          <p:spPr>
            <a:xfrm>
              <a:off x="7414368" y="2492896"/>
              <a:ext cx="441146" cy="707886"/>
            </a:xfrm>
            <a:prstGeom prst="rect">
              <a:avLst/>
            </a:prstGeom>
            <a:noFill/>
          </p:spPr>
          <p:txBody>
            <a:bodyPr wrap="none" rtlCol="0">
              <a:spAutoFit/>
            </a:bodyPr>
            <a:lstStyle/>
            <a:p>
              <a:r>
                <a:rPr lang="en-US" altLang="zh-CN" sz="4000" b="1" i="1" dirty="0"/>
                <a:t>b</a:t>
              </a:r>
              <a:endParaRPr lang="zh-CN" altLang="en-US" sz="4000" b="1" i="1" dirty="0"/>
            </a:p>
          </p:txBody>
        </p:sp>
        <p:grpSp>
          <p:nvGrpSpPr>
            <p:cNvPr id="12" name="组合 11"/>
            <p:cNvGrpSpPr/>
            <p:nvPr/>
          </p:nvGrpSpPr>
          <p:grpSpPr>
            <a:xfrm>
              <a:off x="5419352" y="1573149"/>
              <a:ext cx="2897064" cy="2460539"/>
              <a:chOff x="5419352" y="1573149"/>
              <a:chExt cx="2897064" cy="2460539"/>
            </a:xfrm>
          </p:grpSpPr>
          <p:grpSp>
            <p:nvGrpSpPr>
              <p:cNvPr id="30" name="组合 29"/>
              <p:cNvGrpSpPr/>
              <p:nvPr/>
            </p:nvGrpSpPr>
            <p:grpSpPr>
              <a:xfrm>
                <a:off x="5419352" y="1573149"/>
                <a:ext cx="2339102" cy="820261"/>
                <a:chOff x="5419352" y="1573149"/>
                <a:chExt cx="2339102" cy="820261"/>
              </a:xfrm>
            </p:grpSpPr>
            <p:sp>
              <p:nvSpPr>
                <p:cNvPr id="31" name="矩形 30"/>
                <p:cNvSpPr/>
                <p:nvPr/>
              </p:nvSpPr>
              <p:spPr>
                <a:xfrm>
                  <a:off x="5419352" y="1573149"/>
                  <a:ext cx="2339102" cy="461665"/>
                </a:xfrm>
                <a:prstGeom prst="rect">
                  <a:avLst/>
                </a:prstGeom>
              </p:spPr>
              <p:txBody>
                <a:bodyPr wrap="none">
                  <a:spAutoFit/>
                </a:bodyPr>
                <a:lstStyle/>
                <a:p>
                  <a:r>
                    <a:rPr lang="zh-CN" altLang="en-US" dirty="0">
                      <a:solidFill>
                        <a:srgbClr val="FF0000"/>
                      </a:solidFill>
                    </a:rPr>
                    <a:t>共享此权值矩阵</a:t>
                  </a:r>
                </a:p>
              </p:txBody>
            </p:sp>
            <p:sp>
              <p:nvSpPr>
                <p:cNvPr id="32" name="下箭头 31"/>
                <p:cNvSpPr/>
                <p:nvPr/>
              </p:nvSpPr>
              <p:spPr bwMode="auto">
                <a:xfrm>
                  <a:off x="6372200" y="2080012"/>
                  <a:ext cx="360040" cy="313398"/>
                </a:xfrm>
                <a:prstGeom prst="down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charset="0"/>
                    <a:ea typeface="宋体" charset="-122"/>
                  </a:endParaRPr>
                </a:p>
              </p:txBody>
            </p:sp>
          </p:grpSp>
          <p:sp>
            <p:nvSpPr>
              <p:cNvPr id="8" name="文本框 7"/>
              <p:cNvSpPr txBox="1"/>
              <p:nvPr/>
            </p:nvSpPr>
            <p:spPr>
              <a:xfrm>
                <a:off x="6900644" y="3572023"/>
                <a:ext cx="1415772" cy="461665"/>
              </a:xfrm>
              <a:prstGeom prst="rect">
                <a:avLst/>
              </a:prstGeom>
              <a:noFill/>
            </p:spPr>
            <p:txBody>
              <a:bodyPr wrap="none" rtlCol="0">
                <a:spAutoFit/>
              </a:bodyPr>
              <a:lstStyle/>
              <a:p>
                <a:r>
                  <a:rPr lang="zh-CN" altLang="en-US" dirty="0">
                    <a:solidFill>
                      <a:srgbClr val="FF0000"/>
                    </a:solidFill>
                  </a:rPr>
                  <a:t>一个偏倚</a:t>
                </a:r>
              </a:p>
            </p:txBody>
          </p:sp>
          <p:sp>
            <p:nvSpPr>
              <p:cNvPr id="10" name="下箭头 9"/>
              <p:cNvSpPr/>
              <p:nvPr/>
            </p:nvSpPr>
            <p:spPr bwMode="auto">
              <a:xfrm rot="10800000">
                <a:off x="7449283" y="3127303"/>
                <a:ext cx="363077" cy="373705"/>
              </a:xfrm>
              <a:prstGeom prst="down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charset="0"/>
                  <a:ea typeface="宋体" charset="-122"/>
                </a:endParaRPr>
              </a:p>
            </p:txBody>
          </p:sp>
          <p:sp>
            <p:nvSpPr>
              <p:cNvPr id="11" name="加号 10"/>
              <p:cNvSpPr/>
              <p:nvPr/>
            </p:nvSpPr>
            <p:spPr bwMode="auto">
              <a:xfrm>
                <a:off x="7090270" y="2708920"/>
                <a:ext cx="362050" cy="410866"/>
              </a:xfrm>
              <a:prstGeom prst="mathPlus">
                <a:avLst/>
              </a:prstGeom>
              <a:solidFill>
                <a:srgbClr val="00B050"/>
              </a:solidFill>
              <a:ln w="9525" cap="flat" cmpd="sng" algn="ctr">
                <a:solidFill>
                  <a:srgbClr val="00B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charset="0"/>
                  <a:ea typeface="宋体" charset="-122"/>
                </a:endParaRPr>
              </a:p>
            </p:txBody>
          </p:sp>
        </p:grpSp>
      </p:grpSp>
    </p:spTree>
    <p:extLst>
      <p:ext uri="{BB962C8B-B14F-4D97-AF65-F5344CB8AC3E}">
        <p14:creationId xmlns:p14="http://schemas.microsoft.com/office/powerpoint/2010/main" val="3092335787"/>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B05125-0A19-41A7-8300-F37BC0A0A16B}"/>
              </a:ext>
            </a:extLst>
          </p:cNvPr>
          <p:cNvSpPr>
            <a:spLocks noGrp="1"/>
          </p:cNvSpPr>
          <p:nvPr>
            <p:ph type="title"/>
          </p:nvPr>
        </p:nvSpPr>
        <p:spPr/>
        <p:txBody>
          <a:bodyPr/>
          <a:lstStyle/>
          <a:p>
            <a:r>
              <a:rPr lang="en-US" altLang="zh-CN" dirty="0">
                <a:solidFill>
                  <a:srgbClr val="00B050"/>
                </a:solidFill>
              </a:rPr>
              <a:t>2</a:t>
            </a:r>
            <a:r>
              <a:rPr lang="zh-CN" altLang="en-US" dirty="0">
                <a:solidFill>
                  <a:srgbClr val="00B050"/>
                </a:solidFill>
              </a:rPr>
              <a:t>、权值共享的作用</a:t>
            </a:r>
          </a:p>
        </p:txBody>
      </p:sp>
      <p:sp>
        <p:nvSpPr>
          <p:cNvPr id="3" name="内容占位符 2">
            <a:extLst>
              <a:ext uri="{FF2B5EF4-FFF2-40B4-BE49-F238E27FC236}">
                <a16:creationId xmlns:a16="http://schemas.microsoft.com/office/drawing/2014/main" id="{5899FC12-5B62-42ED-80A4-49BB5EA51BE5}"/>
              </a:ext>
            </a:extLst>
          </p:cNvPr>
          <p:cNvSpPr>
            <a:spLocks noGrp="1"/>
          </p:cNvSpPr>
          <p:nvPr>
            <p:ph idx="1"/>
          </p:nvPr>
        </p:nvSpPr>
        <p:spPr>
          <a:xfrm>
            <a:off x="467544" y="1371600"/>
            <a:ext cx="8280920" cy="4114800"/>
          </a:xfrm>
        </p:spPr>
        <p:txBody>
          <a:bodyPr/>
          <a:lstStyle/>
          <a:p>
            <a:pPr marL="0" indent="0">
              <a:buNone/>
            </a:pPr>
            <a:r>
              <a:rPr lang="zh-CN" altLang="en-US" b="1" dirty="0">
                <a:solidFill>
                  <a:srgbClr val="FF0000"/>
                </a:solidFill>
                <a:sym typeface="Wingdings" panose="05000000000000000000" pitchFamily="2" charset="2"/>
              </a:rPr>
              <a:t></a:t>
            </a:r>
            <a:r>
              <a:rPr lang="zh-CN" altLang="en-US" b="1" dirty="0">
                <a:solidFill>
                  <a:srgbClr val="FF0000"/>
                </a:solidFill>
              </a:rPr>
              <a:t>大大减少参数个数</a:t>
            </a:r>
            <a:endParaRPr lang="en-US" altLang="zh-CN" b="1" dirty="0">
              <a:solidFill>
                <a:srgbClr val="FF0000"/>
              </a:solidFill>
            </a:endParaRPr>
          </a:p>
          <a:p>
            <a:r>
              <a:rPr lang="zh-CN" altLang="en-US" dirty="0"/>
              <a:t>在例</a:t>
            </a:r>
            <a:r>
              <a:rPr lang="en-US" altLang="zh-CN" dirty="0"/>
              <a:t>1</a:t>
            </a:r>
            <a:r>
              <a:rPr lang="zh-CN" altLang="en-US" dirty="0"/>
              <a:t>图中，隐藏层只有</a:t>
            </a:r>
            <a:r>
              <a:rPr lang="en-US" altLang="zh-CN" dirty="0"/>
              <a:t>5×5+1 = 26 </a:t>
            </a:r>
            <a:r>
              <a:rPr lang="zh-CN" altLang="en-US" dirty="0"/>
              <a:t>个参数 ，而如果全部连接则需要</a:t>
            </a:r>
            <a:r>
              <a:rPr lang="en-US" altLang="zh-CN" dirty="0"/>
              <a:t>28×28×N (N</a:t>
            </a:r>
            <a:r>
              <a:rPr lang="zh-CN" altLang="en-US" dirty="0"/>
              <a:t>代表隐藏神经元个数</a:t>
            </a:r>
            <a:r>
              <a:rPr lang="en-US" altLang="zh-CN" dirty="0"/>
              <a:t>) </a:t>
            </a:r>
            <a:r>
              <a:rPr lang="zh-CN" altLang="en-US" dirty="0"/>
              <a:t>，远远多于</a:t>
            </a:r>
            <a:r>
              <a:rPr lang="en-US" altLang="zh-CN" dirty="0"/>
              <a:t>26</a:t>
            </a:r>
            <a:r>
              <a:rPr lang="zh-CN" altLang="en-US" dirty="0"/>
              <a:t>个参数，共享权值就大大减小了参数个数，提高模型训练效率 。</a:t>
            </a:r>
            <a:endParaRPr lang="en-US" altLang="zh-CN" dirty="0"/>
          </a:p>
          <a:p>
            <a:r>
              <a:rPr lang="zh-CN" altLang="en-US" dirty="0" smtClean="0"/>
              <a:t>在上页图例中，对于</a:t>
            </a:r>
            <a:r>
              <a:rPr lang="zh-CN" altLang="en-US" dirty="0"/>
              <a:t>第</a:t>
            </a:r>
            <a:r>
              <a:rPr lang="en-US" altLang="zh-CN" dirty="0"/>
              <a:t>j,</a:t>
            </a:r>
            <a:r>
              <a:rPr lang="zh-CN" altLang="en-US" dirty="0"/>
              <a:t> </a:t>
            </a:r>
            <a:r>
              <a:rPr lang="en-US" altLang="zh-CN" dirty="0"/>
              <a:t>k</a:t>
            </a:r>
            <a:r>
              <a:rPr lang="zh-CN" altLang="en-US" dirty="0"/>
              <a:t>个隐藏神经元对应的值为：</a:t>
            </a:r>
            <a:endParaRPr lang="en-US" altLang="zh-CN" dirty="0"/>
          </a:p>
          <a:p>
            <a:endParaRPr lang="en-US" altLang="zh-CN" dirty="0"/>
          </a:p>
          <a:p>
            <a:endParaRPr lang="en-US" altLang="zh-CN" dirty="0"/>
          </a:p>
          <a:p>
            <a:endParaRPr lang="en-US" altLang="zh-CN" dirty="0"/>
          </a:p>
          <a:p>
            <a:pPr marL="0" indent="0">
              <a:buNone/>
            </a:pPr>
            <a:r>
              <a:rPr lang="zh-CN" altLang="en-US" dirty="0"/>
              <a:t>其中：</a:t>
            </a:r>
            <a:r>
              <a:rPr lang="zh-CN" altLang="en-US" dirty="0">
                <a:sym typeface="Wingdings" panose="05000000000000000000" pitchFamily="2" charset="2"/>
              </a:rPr>
              <a:t>（</a:t>
            </a:r>
            <a:r>
              <a:rPr lang="en-US" altLang="zh-CN" dirty="0" err="1">
                <a:sym typeface="Wingdings" panose="05000000000000000000" pitchFamily="2" charset="2"/>
              </a:rPr>
              <a:t>j,k</a:t>
            </a:r>
            <a:r>
              <a:rPr lang="zh-CN" altLang="en-US" dirty="0">
                <a:sym typeface="Wingdings" panose="05000000000000000000" pitchFamily="2" charset="2"/>
              </a:rPr>
              <a:t>）表示输出的行列号</a:t>
            </a:r>
            <a:r>
              <a:rPr lang="en-US" altLang="zh-CN" dirty="0">
                <a:sym typeface="Wingdings" panose="05000000000000000000" pitchFamily="2" charset="2"/>
              </a:rPr>
              <a:t>,</a:t>
            </a:r>
            <a:r>
              <a:rPr lang="zh-CN" altLang="en-US" dirty="0">
                <a:sym typeface="Wingdings" panose="05000000000000000000" pitchFamily="2" charset="2"/>
              </a:rPr>
              <a:t>（</a:t>
            </a:r>
            <a:r>
              <a:rPr lang="en-US" altLang="zh-CN" dirty="0" err="1">
                <a:sym typeface="Wingdings" panose="05000000000000000000" pitchFamily="2" charset="2"/>
              </a:rPr>
              <a:t>l,m</a:t>
            </a:r>
            <a:r>
              <a:rPr lang="zh-CN" altLang="en-US" dirty="0">
                <a:sym typeface="Wingdings" panose="05000000000000000000" pitchFamily="2" charset="2"/>
              </a:rPr>
              <a:t>）是卷积核的行列号</a:t>
            </a:r>
            <a:endParaRPr lang="en-US" altLang="zh-CN" dirty="0"/>
          </a:p>
          <a:p>
            <a:r>
              <a:rPr lang="zh-CN" altLang="en-US" dirty="0"/>
              <a:t>用卷积计算公式可以写成：</a:t>
            </a:r>
          </a:p>
          <a:p>
            <a:endParaRPr lang="en-US" altLang="zh-CN" dirty="0"/>
          </a:p>
        </p:txBody>
      </p:sp>
      <p:pic>
        <p:nvPicPr>
          <p:cNvPr id="5" name="图片 4">
            <a:extLst>
              <a:ext uri="{FF2B5EF4-FFF2-40B4-BE49-F238E27FC236}">
                <a16:creationId xmlns:a16="http://schemas.microsoft.com/office/drawing/2014/main" id="{55610060-DD79-4493-A87D-AA3CFCB7F570}"/>
              </a:ext>
            </a:extLst>
          </p:cNvPr>
          <p:cNvPicPr>
            <a:picLocks noChangeAspect="1"/>
          </p:cNvPicPr>
          <p:nvPr>
            <p:custDataLst>
              <p:tags r:id="rId1"/>
            </p:custDataLst>
          </p:nvPr>
        </p:nvPicPr>
        <p:blipFill>
          <a:blip r:embed="rId5"/>
          <a:stretch>
            <a:fillRect/>
          </a:stretch>
        </p:blipFill>
        <p:spPr>
          <a:xfrm>
            <a:off x="2555776" y="3933056"/>
            <a:ext cx="3744416" cy="910629"/>
          </a:xfrm>
          <a:prstGeom prst="rect">
            <a:avLst/>
          </a:prstGeom>
        </p:spPr>
      </p:pic>
      <p:pic>
        <p:nvPicPr>
          <p:cNvPr id="7" name="图片 6">
            <a:extLst>
              <a:ext uri="{FF2B5EF4-FFF2-40B4-BE49-F238E27FC236}">
                <a16:creationId xmlns:a16="http://schemas.microsoft.com/office/drawing/2014/main" id="{D4B12ED8-80E9-440D-B36E-D06405A143C9}"/>
              </a:ext>
            </a:extLst>
          </p:cNvPr>
          <p:cNvPicPr>
            <a:picLocks noChangeAspect="1"/>
          </p:cNvPicPr>
          <p:nvPr>
            <p:custDataLst>
              <p:tags r:id="rId2"/>
            </p:custDataLst>
          </p:nvPr>
        </p:nvPicPr>
        <p:blipFill>
          <a:blip r:embed="rId6"/>
          <a:stretch>
            <a:fillRect/>
          </a:stretch>
        </p:blipFill>
        <p:spPr>
          <a:xfrm>
            <a:off x="2915816" y="6046571"/>
            <a:ext cx="3168352" cy="478773"/>
          </a:xfrm>
          <a:prstGeom prst="rect">
            <a:avLst/>
          </a:prstGeom>
        </p:spPr>
      </p:pic>
    </p:spTree>
    <p:extLst>
      <p:ext uri="{BB962C8B-B14F-4D97-AF65-F5344CB8AC3E}">
        <p14:creationId xmlns:p14="http://schemas.microsoft.com/office/powerpoint/2010/main" val="4193506010"/>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B05125-0A19-41A7-8300-F37BC0A0A16B}"/>
              </a:ext>
            </a:extLst>
          </p:cNvPr>
          <p:cNvSpPr>
            <a:spLocks noGrp="1"/>
          </p:cNvSpPr>
          <p:nvPr>
            <p:ph type="title"/>
          </p:nvPr>
        </p:nvSpPr>
        <p:spPr/>
        <p:txBody>
          <a:bodyPr/>
          <a:lstStyle/>
          <a:p>
            <a:r>
              <a:rPr lang="en-US" altLang="zh-CN" dirty="0">
                <a:solidFill>
                  <a:srgbClr val="00B050"/>
                </a:solidFill>
              </a:rPr>
              <a:t>2</a:t>
            </a:r>
            <a:r>
              <a:rPr lang="zh-CN" altLang="en-US" dirty="0">
                <a:solidFill>
                  <a:srgbClr val="00B050"/>
                </a:solidFill>
              </a:rPr>
              <a:t>、权值共享的作用</a:t>
            </a:r>
          </a:p>
        </p:txBody>
      </p:sp>
      <p:sp>
        <p:nvSpPr>
          <p:cNvPr id="6" name="文本框 5">
            <a:extLst>
              <a:ext uri="{FF2B5EF4-FFF2-40B4-BE49-F238E27FC236}">
                <a16:creationId xmlns:a16="http://schemas.microsoft.com/office/drawing/2014/main" id="{116E0A7B-2671-43F0-86FC-8B52BDD9EA98}"/>
              </a:ext>
            </a:extLst>
          </p:cNvPr>
          <p:cNvSpPr txBox="1"/>
          <p:nvPr/>
        </p:nvSpPr>
        <p:spPr>
          <a:xfrm>
            <a:off x="395536" y="1700808"/>
            <a:ext cx="8352928" cy="4401205"/>
          </a:xfrm>
          <a:prstGeom prst="rect">
            <a:avLst/>
          </a:prstGeom>
          <a:noFill/>
        </p:spPr>
        <p:txBody>
          <a:bodyPr wrap="square" rtlCol="0">
            <a:spAutoFit/>
          </a:bodyPr>
          <a:lstStyle/>
          <a:p>
            <a:pPr algn="just"/>
            <a:r>
              <a:rPr lang="zh-CN" altLang="en-US" sz="4000" b="1" dirty="0">
                <a:solidFill>
                  <a:srgbClr val="FF0000"/>
                </a:solidFill>
                <a:sym typeface="Wingdings" panose="05000000000000000000" pitchFamily="2" charset="2"/>
              </a:rPr>
              <a:t></a:t>
            </a:r>
            <a:r>
              <a:rPr lang="zh-CN" altLang="en-US" sz="4000" b="1" dirty="0">
                <a:solidFill>
                  <a:srgbClr val="FF0000"/>
                </a:solidFill>
              </a:rPr>
              <a:t>平移不变性：</a:t>
            </a:r>
            <a:endParaRPr lang="en-US" altLang="zh-CN" sz="4000" b="1" dirty="0">
              <a:solidFill>
                <a:srgbClr val="FF0000"/>
              </a:solidFill>
            </a:endParaRPr>
          </a:p>
          <a:p>
            <a:pPr algn="just">
              <a:lnSpc>
                <a:spcPct val="150000"/>
              </a:lnSpc>
            </a:pPr>
            <a:r>
              <a:rPr lang="zh-CN" altLang="en-US" sz="3200" dirty="0">
                <a:latin typeface="等线" panose="02010600030101010101" pitchFamily="2" charset="-122"/>
                <a:ea typeface="等线" panose="02010600030101010101" pitchFamily="2" charset="-122"/>
                <a:cs typeface="DengXian"/>
                <a:sym typeface="Wingdings" panose="05000000000000000000" pitchFamily="2" charset="2"/>
              </a:rPr>
              <a:t></a:t>
            </a:r>
            <a:r>
              <a:rPr lang="zh-CN" altLang="en-US" sz="3200" dirty="0">
                <a:latin typeface="等线" panose="02010600030101010101" pitchFamily="2" charset="-122"/>
                <a:ea typeface="等线" panose="02010600030101010101" pitchFamily="2" charset="-122"/>
                <a:cs typeface="DengXian"/>
              </a:rPr>
              <a:t>相同的权值自然就是在检测同一个特征</a:t>
            </a:r>
            <a:endParaRPr lang="en-US" altLang="zh-CN" sz="3200" b="1" dirty="0">
              <a:solidFill>
                <a:srgbClr val="FF0000"/>
              </a:solidFill>
            </a:endParaRPr>
          </a:p>
          <a:p>
            <a:pPr algn="just">
              <a:lnSpc>
                <a:spcPct val="150000"/>
              </a:lnSpc>
            </a:pPr>
            <a:r>
              <a:rPr lang="zh-CN" altLang="en-US" sz="3200" dirty="0">
                <a:latin typeface="等线" panose="02010600030101010101" pitchFamily="2" charset="-122"/>
                <a:ea typeface="等线" panose="02010600030101010101" pitchFamily="2" charset="-122"/>
                <a:cs typeface="DengXian"/>
                <a:sym typeface="Wingdings" panose="05000000000000000000" pitchFamily="2" charset="2"/>
              </a:rPr>
              <a:t></a:t>
            </a:r>
            <a:r>
              <a:rPr lang="zh-CN" altLang="en-US" sz="3200" dirty="0">
                <a:latin typeface="等线" panose="02010600030101010101" pitchFamily="2" charset="-122"/>
                <a:ea typeface="等线" panose="02010600030101010101" pitchFamily="2" charset="-122"/>
                <a:cs typeface="DengXian"/>
              </a:rPr>
              <a:t>例</a:t>
            </a:r>
            <a:r>
              <a:rPr lang="en-US" altLang="zh-CN" sz="3200" dirty="0">
                <a:latin typeface="等线" panose="02010600030101010101" pitchFamily="2" charset="-122"/>
                <a:ea typeface="等线" panose="02010600030101010101" pitchFamily="2" charset="-122"/>
                <a:cs typeface="DengXian"/>
              </a:rPr>
              <a:t>5</a:t>
            </a:r>
            <a:r>
              <a:rPr lang="zh-CN" altLang="en-US" sz="3200" dirty="0">
                <a:latin typeface="等线" panose="02010600030101010101" pitchFamily="2" charset="-122"/>
                <a:ea typeface="等线" panose="02010600030101010101" pitchFamily="2" charset="-122"/>
                <a:cs typeface="DengXian"/>
              </a:rPr>
              <a:t>：假设每一个神经元都</a:t>
            </a:r>
            <a:r>
              <a:rPr lang="zh-CN" altLang="en-US" sz="3200" dirty="0" smtClean="0">
                <a:latin typeface="等线" panose="02010600030101010101" pitchFamily="2" charset="-122"/>
                <a:ea typeface="等线" panose="02010600030101010101" pitchFamily="2" charset="-122"/>
                <a:cs typeface="DengXian"/>
              </a:rPr>
              <a:t>在表示是否</a:t>
            </a:r>
            <a:r>
              <a:rPr lang="zh-CN" altLang="en-US" sz="3200" dirty="0">
                <a:latin typeface="等线" panose="02010600030101010101" pitchFamily="2" charset="-122"/>
                <a:ea typeface="等线" panose="02010600030101010101" pitchFamily="2" charset="-122"/>
                <a:cs typeface="DengXian"/>
              </a:rPr>
              <a:t>出现 “垂直边”，无论这个垂直边在图片中的那个位置上都可以被卷积核扫描到。 这就是卷积神经网络的平移不变特</a:t>
            </a:r>
            <a:r>
              <a:rPr lang="en-US" altLang="zh-CN" sz="3200" dirty="0">
                <a:latin typeface="等线" panose="02010600030101010101" pitchFamily="2" charset="-122"/>
                <a:ea typeface="等线" panose="02010600030101010101" pitchFamily="2" charset="-122"/>
                <a:cs typeface="DengXian"/>
              </a:rPr>
              <a:t>(translation invariance</a:t>
            </a:r>
            <a:r>
              <a:rPr lang="zh-CN" altLang="en-US" sz="3200" dirty="0">
                <a:latin typeface="等线" panose="02010600030101010101" pitchFamily="2" charset="-122"/>
                <a:ea typeface="等线" panose="02010600030101010101" pitchFamily="2" charset="-122"/>
                <a:cs typeface="DengXian"/>
              </a:rPr>
              <a:t>）</a:t>
            </a:r>
            <a:endParaRPr lang="en-US" altLang="zh-CN" sz="3200" b="1" dirty="0"/>
          </a:p>
        </p:txBody>
      </p:sp>
    </p:spTree>
    <p:extLst>
      <p:ext uri="{BB962C8B-B14F-4D97-AF65-F5344CB8AC3E}">
        <p14:creationId xmlns:p14="http://schemas.microsoft.com/office/powerpoint/2010/main" val="4188720529"/>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a:extLst>
              <a:ext uri="{FF2B5EF4-FFF2-40B4-BE49-F238E27FC236}">
                <a16:creationId xmlns:a16="http://schemas.microsoft.com/office/drawing/2014/main" id="{F30AD32A-A9D7-43CA-AF92-155810C85A3E}"/>
              </a:ext>
            </a:extLst>
          </p:cNvPr>
          <p:cNvSpPr>
            <a:spLocks noGrp="1"/>
          </p:cNvSpPr>
          <p:nvPr>
            <p:ph idx="1"/>
          </p:nvPr>
        </p:nvSpPr>
        <p:spPr>
          <a:xfrm>
            <a:off x="611560" y="2708920"/>
            <a:ext cx="7772400" cy="2448272"/>
          </a:xfrm>
        </p:spPr>
        <p:txBody>
          <a:bodyPr/>
          <a:lstStyle/>
          <a:p>
            <a:pPr marL="0" indent="0" algn="ctr">
              <a:lnSpc>
                <a:spcPct val="150000"/>
              </a:lnSpc>
              <a:buNone/>
            </a:pPr>
            <a:r>
              <a:rPr lang="zh-CN" altLang="en-US" sz="4800" dirty="0">
                <a:solidFill>
                  <a:srgbClr val="00B050"/>
                </a:solidFill>
              </a:rPr>
              <a:t>第三个特征：子采样</a:t>
            </a:r>
            <a:r>
              <a:rPr lang="en-US" altLang="zh-CN" sz="4800" dirty="0">
                <a:solidFill>
                  <a:srgbClr val="00B050"/>
                </a:solidFill>
              </a:rPr>
              <a:t>/</a:t>
            </a:r>
            <a:r>
              <a:rPr lang="zh-CN" altLang="en-US" sz="4800" dirty="0">
                <a:solidFill>
                  <a:srgbClr val="00B050"/>
                </a:solidFill>
              </a:rPr>
              <a:t>池化</a:t>
            </a:r>
            <a:endParaRPr lang="en-US" altLang="zh-CN" sz="4800" dirty="0">
              <a:solidFill>
                <a:srgbClr val="00B050"/>
              </a:solidFill>
            </a:endParaRPr>
          </a:p>
          <a:p>
            <a:pPr marL="0" indent="0" algn="ctr">
              <a:lnSpc>
                <a:spcPct val="150000"/>
              </a:lnSpc>
              <a:buNone/>
            </a:pPr>
            <a:r>
              <a:rPr lang="en-US" altLang="zh-CN" sz="4000" b="1" dirty="0">
                <a:solidFill>
                  <a:srgbClr val="FF0000"/>
                </a:solidFill>
              </a:rPr>
              <a:t>Subsampling/Pooling</a:t>
            </a:r>
            <a:endParaRPr lang="zh-CN" altLang="en-US" sz="4000" b="1" dirty="0">
              <a:solidFill>
                <a:srgbClr val="FF0000"/>
              </a:solidFill>
            </a:endParaRPr>
          </a:p>
        </p:txBody>
      </p:sp>
      <p:sp>
        <p:nvSpPr>
          <p:cNvPr id="5" name="Rectangle 2"/>
          <p:cNvSpPr>
            <a:spLocks noGrp="1" noChangeArrowheads="1"/>
          </p:cNvSpPr>
          <p:nvPr>
            <p:ph type="title"/>
          </p:nvPr>
        </p:nvSpPr>
        <p:spPr>
          <a:xfrm>
            <a:off x="0" y="404813"/>
            <a:ext cx="8676456" cy="762000"/>
          </a:xfrm>
        </p:spPr>
        <p:txBody>
          <a:bodyPr/>
          <a:lstStyle/>
          <a:p>
            <a:pPr marL="0" indent="0">
              <a:lnSpc>
                <a:spcPct val="150000"/>
              </a:lnSpc>
              <a:buNone/>
            </a:pPr>
            <a:r>
              <a:rPr lang="zh-CN" altLang="en-US" dirty="0">
                <a:solidFill>
                  <a:srgbClr val="FF0000"/>
                </a:solidFill>
              </a:rPr>
              <a:t>三、概念要点</a:t>
            </a:r>
            <a:r>
              <a:rPr lang="en-US" altLang="zh-CN" dirty="0">
                <a:solidFill>
                  <a:srgbClr val="FF0000"/>
                </a:solidFill>
              </a:rPr>
              <a:t>2</a:t>
            </a:r>
            <a:r>
              <a:rPr lang="en-US" altLang="zh-CN" dirty="0">
                <a:solidFill>
                  <a:srgbClr val="FF0000"/>
                </a:solidFill>
                <a:latin typeface="Arial Black" panose="020B0A04020102020204" pitchFamily="34" charset="0"/>
              </a:rPr>
              <a:t> —CNN</a:t>
            </a:r>
            <a:r>
              <a:rPr lang="zh-CN" altLang="en-US" dirty="0">
                <a:solidFill>
                  <a:srgbClr val="FF0000"/>
                </a:solidFill>
                <a:latin typeface="Arial Black" panose="020B0A04020102020204" pitchFamily="34" charset="0"/>
              </a:rPr>
              <a:t>三个特征</a:t>
            </a:r>
            <a:endParaRPr lang="en-US" altLang="zh-CN" dirty="0">
              <a:solidFill>
                <a:srgbClr val="FF0000"/>
              </a:solidFill>
            </a:endParaRPr>
          </a:p>
        </p:txBody>
      </p:sp>
    </p:spTree>
    <p:extLst>
      <p:ext uri="{BB962C8B-B14F-4D97-AF65-F5344CB8AC3E}">
        <p14:creationId xmlns:p14="http://schemas.microsoft.com/office/powerpoint/2010/main" val="59820640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Content Placeholder 2">
            <a:extLst>
              <a:ext uri="{FF2B5EF4-FFF2-40B4-BE49-F238E27FC236}">
                <a16:creationId xmlns:a16="http://schemas.microsoft.com/office/drawing/2014/main" id="{0D78D6B4-6DD9-41F5-8FC0-EBAC7B14BC1E}"/>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sysClr val="windowText" lastClr="000000"/>
              </a:solidFill>
              <a:effectLst/>
              <a:uLnTx/>
              <a:uFillTx/>
              <a:latin typeface="Calibri" panose="020F0502020204030204"/>
              <a:ea typeface="宋体"/>
              <a:cs typeface="+mn-cs"/>
            </a:endParaRPr>
          </a:p>
        </p:txBody>
      </p:sp>
      <p:sp>
        <p:nvSpPr>
          <p:cNvPr id="34" name="Content Placeholder 2">
            <a:extLst>
              <a:ext uri="{FF2B5EF4-FFF2-40B4-BE49-F238E27FC236}">
                <a16:creationId xmlns:a16="http://schemas.microsoft.com/office/drawing/2014/main" id="{0D78D6B4-6DD9-41F5-8FC0-EBAC7B14BC1E}"/>
              </a:ext>
            </a:extLst>
          </p:cNvPr>
          <p:cNvSpPr txBox="1">
            <a:spLocks/>
          </p:cNvSpPr>
          <p:nvPr/>
        </p:nvSpPr>
        <p:spPr>
          <a:xfrm>
            <a:off x="990600" y="19780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sysClr val="windowText" lastClr="000000"/>
              </a:solidFill>
              <a:effectLst/>
              <a:uLnTx/>
              <a:uFillTx/>
              <a:latin typeface="Calibri" panose="020F0502020204030204"/>
              <a:ea typeface="宋体"/>
              <a:cs typeface="+mn-cs"/>
            </a:endParaRPr>
          </a:p>
        </p:txBody>
      </p:sp>
      <p:sp>
        <p:nvSpPr>
          <p:cNvPr id="35" name="Content Placeholder 2">
            <a:extLst>
              <a:ext uri="{FF2B5EF4-FFF2-40B4-BE49-F238E27FC236}">
                <a16:creationId xmlns:a16="http://schemas.microsoft.com/office/drawing/2014/main" id="{0D78D6B4-6DD9-41F5-8FC0-EBAC7B14BC1E}"/>
              </a:ext>
            </a:extLst>
          </p:cNvPr>
          <p:cNvSpPr txBox="1">
            <a:spLocks/>
          </p:cNvSpPr>
          <p:nvPr/>
        </p:nvSpPr>
        <p:spPr>
          <a:xfrm>
            <a:off x="628650" y="1825625"/>
            <a:ext cx="7886700" cy="4351338"/>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Char char="•"/>
              <a:tabLst/>
              <a:defRPr/>
            </a:pPr>
            <a:endParaRPr kumimoji="0" lang="en-US" sz="2100" b="0" i="0" u="none" strike="noStrike" kern="1200" cap="none" spc="0" normalizeH="0" baseline="0" noProof="0" dirty="0">
              <a:ln>
                <a:noFill/>
              </a:ln>
              <a:solidFill>
                <a:sysClr val="windowText" lastClr="000000"/>
              </a:solidFill>
              <a:effectLst/>
              <a:uLnTx/>
              <a:uFillTx/>
              <a:latin typeface="Calibri" panose="020F0502020204030204"/>
              <a:ea typeface="宋体"/>
              <a:cs typeface="+mn-cs"/>
            </a:endParaRPr>
          </a:p>
        </p:txBody>
      </p:sp>
      <p:sp>
        <p:nvSpPr>
          <p:cNvPr id="36" name="Content Placeholder 2">
            <a:extLst>
              <a:ext uri="{FF2B5EF4-FFF2-40B4-BE49-F238E27FC236}">
                <a16:creationId xmlns:a16="http://schemas.microsoft.com/office/drawing/2014/main" id="{0D78D6B4-6DD9-41F5-8FC0-EBAC7B14BC1E}"/>
              </a:ext>
            </a:extLst>
          </p:cNvPr>
          <p:cNvSpPr txBox="1">
            <a:spLocks/>
          </p:cNvSpPr>
          <p:nvPr/>
        </p:nvSpPr>
        <p:spPr>
          <a:xfrm>
            <a:off x="781050" y="1978025"/>
            <a:ext cx="7886700" cy="4351338"/>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Char char="•"/>
              <a:tabLst/>
              <a:defRPr/>
            </a:pPr>
            <a:endParaRPr kumimoji="0" lang="en-US" sz="2100" b="0" i="0" u="none" strike="noStrike" kern="1200" cap="none" spc="0" normalizeH="0" baseline="0" noProof="0" dirty="0">
              <a:ln>
                <a:noFill/>
              </a:ln>
              <a:solidFill>
                <a:sysClr val="windowText" lastClr="000000"/>
              </a:solidFill>
              <a:effectLst/>
              <a:uLnTx/>
              <a:uFillTx/>
              <a:latin typeface="Calibri" panose="020F0502020204030204"/>
              <a:ea typeface="宋体"/>
              <a:cs typeface="+mn-cs"/>
            </a:endParaRPr>
          </a:p>
        </p:txBody>
      </p:sp>
      <p:grpSp>
        <p:nvGrpSpPr>
          <p:cNvPr id="37" name="组合 36"/>
          <p:cNvGrpSpPr/>
          <p:nvPr/>
        </p:nvGrpSpPr>
        <p:grpSpPr>
          <a:xfrm>
            <a:off x="593246" y="2226112"/>
            <a:ext cx="8351972" cy="3514425"/>
            <a:chOff x="593246" y="2226112"/>
            <a:chExt cx="8351972" cy="3514425"/>
          </a:xfrm>
        </p:grpSpPr>
        <p:sp>
          <p:nvSpPr>
            <p:cNvPr id="38" name="Rectangle 19">
              <a:extLst>
                <a:ext uri="{FF2B5EF4-FFF2-40B4-BE49-F238E27FC236}">
                  <a16:creationId xmlns:a16="http://schemas.microsoft.com/office/drawing/2014/main" id="{014125FF-E0FA-4AF9-A55A-772349AD825E}"/>
                </a:ext>
              </a:extLst>
            </p:cNvPr>
            <p:cNvSpPr/>
            <p:nvPr/>
          </p:nvSpPr>
          <p:spPr>
            <a:xfrm>
              <a:off x="4373218" y="4055018"/>
              <a:ext cx="4572000" cy="646331"/>
            </a:xfrm>
            <a:prstGeom prst="rect">
              <a:avLst/>
            </a:prstGeom>
          </p:spPr>
          <p:txBody>
            <a:bodyPr>
              <a:spAutoFit/>
            </a:bodyPr>
            <a:lstStyle/>
            <a:p>
              <a:pPr marL="529590" marR="0" lvl="0" indent="0" algn="l" defTabSz="6858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8" normalizeH="0" baseline="0" noProof="0" dirty="0">
                  <a:ln>
                    <a:noFill/>
                  </a:ln>
                  <a:solidFill>
                    <a:prstClr val="black"/>
                  </a:solidFill>
                  <a:effectLst/>
                  <a:uLnTx/>
                  <a:uFillTx/>
                  <a:latin typeface="Calibri" panose="020F0502020204030204"/>
                  <a:ea typeface="宋体" panose="02010600030101010101" pitchFamily="2" charset="-122"/>
                  <a:cs typeface="Calibri"/>
                </a:rPr>
                <a:t>Result</a:t>
              </a:r>
              <a:endParaRPr kumimoji="0" lang="en-US" sz="1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Calibri"/>
              </a:endParaRPr>
            </a:p>
            <a:p>
              <a:pPr marL="620554" marR="0" lvl="0" indent="0" algn="l" defTabSz="685800" rtl="0" eaLnBrk="1" fontAlgn="auto" latinLnBrk="0" hangingPunct="1">
                <a:lnSpc>
                  <a:spcPct val="100000"/>
                </a:lnSpc>
                <a:spcBef>
                  <a:spcPts val="15"/>
                </a:spcBef>
                <a:spcAft>
                  <a:spcPts val="0"/>
                </a:spcAft>
                <a:buClrTx/>
                <a:buSzTx/>
                <a:buFontTx/>
                <a:buNone/>
                <a:tabLst/>
                <a:defRPr/>
              </a:pPr>
              <a:r>
                <a:rPr kumimoji="0" lang="en-US" sz="1800" b="0" i="0" u="none" strike="noStrike" kern="1200" cap="none" spc="-4" normalizeH="0" baseline="0" noProof="0" dirty="0">
                  <a:ln>
                    <a:noFill/>
                  </a:ln>
                  <a:solidFill>
                    <a:prstClr val="black"/>
                  </a:solidFill>
                  <a:effectLst/>
                  <a:uLnTx/>
                  <a:uFillTx/>
                  <a:latin typeface="Cambria Math"/>
                  <a:ea typeface="宋体" panose="02010600030101010101" pitchFamily="2" charset="-122"/>
                  <a:cs typeface="Cambria Math"/>
                </a:rPr>
                <a:t>3×3</a:t>
              </a:r>
              <a:endParaRPr kumimoji="0" lang="en-US" sz="1800" b="0" i="0" u="none" strike="noStrike" kern="1200" cap="none" spc="0" normalizeH="0" baseline="0" noProof="0" dirty="0">
                <a:ln>
                  <a:noFill/>
                </a:ln>
                <a:solidFill>
                  <a:prstClr val="black"/>
                </a:solidFill>
                <a:effectLst/>
                <a:uLnTx/>
                <a:uFillTx/>
                <a:latin typeface="Cambria Math"/>
                <a:ea typeface="宋体" panose="02010600030101010101" pitchFamily="2" charset="-122"/>
                <a:cs typeface="Cambria Math"/>
              </a:endParaRPr>
            </a:p>
          </p:txBody>
        </p:sp>
        <p:grpSp>
          <p:nvGrpSpPr>
            <p:cNvPr id="39" name="组合 38"/>
            <p:cNvGrpSpPr/>
            <p:nvPr/>
          </p:nvGrpSpPr>
          <p:grpSpPr>
            <a:xfrm>
              <a:off x="593246" y="2226112"/>
              <a:ext cx="7706637" cy="3514425"/>
              <a:chOff x="593246" y="2226112"/>
              <a:chExt cx="7706637" cy="3514425"/>
            </a:xfrm>
          </p:grpSpPr>
          <p:sp>
            <p:nvSpPr>
              <p:cNvPr id="40" name="object 3">
                <a:extLst>
                  <a:ext uri="{FF2B5EF4-FFF2-40B4-BE49-F238E27FC236}">
                    <a16:creationId xmlns:a16="http://schemas.microsoft.com/office/drawing/2014/main" id="{86290A6F-5AB3-4FEC-B485-189B8F9AB71C}"/>
                  </a:ext>
                </a:extLst>
              </p:cNvPr>
              <p:cNvSpPr/>
              <p:nvPr/>
            </p:nvSpPr>
            <p:spPr>
              <a:xfrm>
                <a:off x="2433894" y="2226469"/>
                <a:ext cx="1310008" cy="1303139"/>
              </a:xfrm>
              <a:prstGeom prst="rect">
                <a:avLst/>
              </a:prstGeom>
              <a:blipFill>
                <a:blip r:embed="rId2" cstate="print"/>
                <a:stretch>
                  <a:fillRect/>
                </a:stretch>
              </a:blipFill>
            </p:spPr>
            <p:txBody>
              <a:bodyPr wrap="square" lIns="0" tIns="0" rIns="0" bIns="0" rtlCol="0"/>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sz="135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41" name="object 4">
                <a:extLst>
                  <a:ext uri="{FF2B5EF4-FFF2-40B4-BE49-F238E27FC236}">
                    <a16:creationId xmlns:a16="http://schemas.microsoft.com/office/drawing/2014/main" id="{B4B2544A-D5C2-41ED-84EE-3294CC584E39}"/>
                  </a:ext>
                </a:extLst>
              </p:cNvPr>
              <p:cNvSpPr/>
              <p:nvPr/>
            </p:nvSpPr>
            <p:spPr>
              <a:xfrm>
                <a:off x="6159362" y="2545810"/>
                <a:ext cx="763311" cy="719559"/>
              </a:xfrm>
              <a:prstGeom prst="rect">
                <a:avLst/>
              </a:prstGeom>
              <a:blipFill>
                <a:blip r:embed="rId3" cstate="print"/>
                <a:stretch>
                  <a:fillRect/>
                </a:stretch>
              </a:blipFill>
            </p:spPr>
            <p:txBody>
              <a:bodyPr wrap="square" lIns="0" tIns="0" rIns="0" bIns="0" rtlCol="0"/>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sz="135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42" name="object 5">
                <a:extLst>
                  <a:ext uri="{FF2B5EF4-FFF2-40B4-BE49-F238E27FC236}">
                    <a16:creationId xmlns:a16="http://schemas.microsoft.com/office/drawing/2014/main" id="{2CE4B5C0-FE5F-45C2-8C2B-F64CF2AF732A}"/>
                  </a:ext>
                </a:extLst>
              </p:cNvPr>
              <p:cNvSpPr txBox="1"/>
              <p:nvPr/>
            </p:nvSpPr>
            <p:spPr>
              <a:xfrm>
                <a:off x="1065767" y="2611267"/>
                <a:ext cx="1159669" cy="563616"/>
              </a:xfrm>
              <a:prstGeom prst="rect">
                <a:avLst/>
              </a:prstGeom>
            </p:spPr>
            <p:txBody>
              <a:bodyPr vert="horz" wrap="square" lIns="0" tIns="9525" rIns="0" bIns="0" rtlCol="0">
                <a:spAutoFit/>
              </a:bodyPr>
              <a:lstStyle/>
              <a:p>
                <a:pPr marL="0" marR="0" lvl="0" indent="0" algn="ctr" defTabSz="685800" rtl="0" eaLnBrk="1" fontAlgn="auto" latinLnBrk="0" hangingPunct="1">
                  <a:lnSpc>
                    <a:spcPct val="100000"/>
                  </a:lnSpc>
                  <a:spcBef>
                    <a:spcPts val="75"/>
                  </a:spcBef>
                  <a:spcAft>
                    <a:spcPts val="0"/>
                  </a:spcAft>
                  <a:buClrTx/>
                  <a:buSzTx/>
                  <a:buFontTx/>
                  <a:buNone/>
                  <a:tabLst/>
                  <a:defRPr/>
                </a:pPr>
                <a:r>
                  <a:rPr kumimoji="0" sz="1800" b="1" i="0" u="none" strike="noStrike" kern="1200" cap="none" spc="-4" normalizeH="0" baseline="0" noProof="0" dirty="0">
                    <a:ln>
                      <a:noFill/>
                    </a:ln>
                    <a:solidFill>
                      <a:prstClr val="black"/>
                    </a:solidFill>
                    <a:effectLst/>
                    <a:uLnTx/>
                    <a:uFillTx/>
                    <a:latin typeface="Calibri"/>
                    <a:ea typeface="宋体" panose="02010600030101010101" pitchFamily="2" charset="-122"/>
                    <a:cs typeface="Calibri"/>
                  </a:rPr>
                  <a:t>Input</a:t>
                </a:r>
                <a:r>
                  <a:rPr kumimoji="0" sz="1800" b="1" i="0" u="none" strike="noStrike" kern="1200" cap="none" spc="-53" normalizeH="0" baseline="0" noProof="0" dirty="0">
                    <a:ln>
                      <a:noFill/>
                    </a:ln>
                    <a:solidFill>
                      <a:prstClr val="black"/>
                    </a:solidFill>
                    <a:effectLst/>
                    <a:uLnTx/>
                    <a:uFillTx/>
                    <a:latin typeface="Calibri"/>
                    <a:ea typeface="宋体" panose="02010600030101010101" pitchFamily="2" charset="-122"/>
                    <a:cs typeface="Calibri"/>
                  </a:rPr>
                  <a:t> </a:t>
                </a:r>
                <a:r>
                  <a:rPr kumimoji="0" sz="1800" b="1" i="0" u="none" strike="noStrike" kern="1200" cap="none" spc="-8" normalizeH="0" baseline="0" noProof="0" dirty="0">
                    <a:ln>
                      <a:noFill/>
                    </a:ln>
                    <a:solidFill>
                      <a:prstClr val="black"/>
                    </a:solidFill>
                    <a:effectLst/>
                    <a:uLnTx/>
                    <a:uFillTx/>
                    <a:latin typeface="Calibri"/>
                    <a:ea typeface="宋体" panose="02010600030101010101" pitchFamily="2" charset="-122"/>
                    <a:cs typeface="Calibri"/>
                  </a:rPr>
                  <a:t>Image</a:t>
                </a:r>
                <a:endParaRPr kumimoji="0"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Calibri"/>
                </a:endParaRPr>
              </a:p>
              <a:p>
                <a:pPr marL="12383" marR="0" lvl="0" indent="0" algn="ctr" defTabSz="685800" rtl="0" eaLnBrk="1" fontAlgn="auto" latinLnBrk="0" hangingPunct="1">
                  <a:lnSpc>
                    <a:spcPct val="100000"/>
                  </a:lnSpc>
                  <a:spcBef>
                    <a:spcPts val="15"/>
                  </a:spcBef>
                  <a:spcAft>
                    <a:spcPts val="0"/>
                  </a:spcAft>
                  <a:buClrTx/>
                  <a:buSzTx/>
                  <a:buFontTx/>
                  <a:buNone/>
                  <a:tabLst/>
                  <a:defRPr/>
                </a:pPr>
                <a:r>
                  <a:rPr kumimoji="0" sz="1800" b="0" i="0" u="none" strike="noStrike" kern="1200" cap="none" spc="-4" normalizeH="0" baseline="0" noProof="0" dirty="0">
                    <a:ln>
                      <a:noFill/>
                    </a:ln>
                    <a:solidFill>
                      <a:srgbClr val="2F5597"/>
                    </a:solidFill>
                    <a:effectLst/>
                    <a:uLnTx/>
                    <a:uFillTx/>
                    <a:latin typeface="Cambria Math"/>
                    <a:ea typeface="宋体" panose="02010600030101010101" pitchFamily="2" charset="-122"/>
                    <a:cs typeface="Cambria Math"/>
                  </a:rPr>
                  <a:t>5×5</a:t>
                </a:r>
                <a:endParaRPr kumimoji="0" sz="1800" b="0" i="0" u="none" strike="noStrike" kern="1200" cap="none" spc="0" normalizeH="0" baseline="0" noProof="0" dirty="0">
                  <a:ln>
                    <a:noFill/>
                  </a:ln>
                  <a:solidFill>
                    <a:prstClr val="black"/>
                  </a:solidFill>
                  <a:effectLst/>
                  <a:uLnTx/>
                  <a:uFillTx/>
                  <a:latin typeface="Cambria Math"/>
                  <a:ea typeface="宋体" panose="02010600030101010101" pitchFamily="2" charset="-122"/>
                  <a:cs typeface="Cambria Math"/>
                </a:endParaRPr>
              </a:p>
            </p:txBody>
          </p:sp>
          <p:sp>
            <p:nvSpPr>
              <p:cNvPr id="43" name="object 6">
                <a:extLst>
                  <a:ext uri="{FF2B5EF4-FFF2-40B4-BE49-F238E27FC236}">
                    <a16:creationId xmlns:a16="http://schemas.microsoft.com/office/drawing/2014/main" id="{45F3F94D-57DC-4373-8E07-C8B64FB19188}"/>
                  </a:ext>
                </a:extLst>
              </p:cNvPr>
              <p:cNvSpPr txBox="1"/>
              <p:nvPr/>
            </p:nvSpPr>
            <p:spPr>
              <a:xfrm>
                <a:off x="4771578" y="2638816"/>
                <a:ext cx="1314450" cy="563616"/>
              </a:xfrm>
              <a:prstGeom prst="rect">
                <a:avLst/>
              </a:prstGeom>
            </p:spPr>
            <p:txBody>
              <a:bodyPr vert="horz" wrap="square" lIns="0" tIns="9525" rIns="0" bIns="0" rtlCol="0">
                <a:spAutoFit/>
              </a:bodyPr>
              <a:lstStyle/>
              <a:p>
                <a:pPr marL="0" marR="0" lvl="0" indent="0" algn="ctr" defTabSz="685800" rtl="0" eaLnBrk="1" fontAlgn="auto" latinLnBrk="0" hangingPunct="1">
                  <a:lnSpc>
                    <a:spcPct val="100000"/>
                  </a:lnSpc>
                  <a:spcBef>
                    <a:spcPts val="75"/>
                  </a:spcBef>
                  <a:spcAft>
                    <a:spcPts val="0"/>
                  </a:spcAft>
                  <a:buClrTx/>
                  <a:buSzTx/>
                  <a:buFontTx/>
                  <a:buNone/>
                  <a:tabLst/>
                  <a:defRPr/>
                </a:pPr>
                <a:r>
                  <a:rPr kumimoji="0" sz="1800" b="1" i="0" u="none" strike="noStrike" kern="1200" cap="none" spc="-8" normalizeH="0" baseline="0" noProof="0" dirty="0">
                    <a:ln>
                      <a:noFill/>
                    </a:ln>
                    <a:solidFill>
                      <a:prstClr val="black"/>
                    </a:solidFill>
                    <a:effectLst/>
                    <a:uLnTx/>
                    <a:uFillTx/>
                    <a:latin typeface="Calibri"/>
                    <a:ea typeface="宋体" panose="02010600030101010101" pitchFamily="2" charset="-122"/>
                    <a:cs typeface="Calibri"/>
                  </a:rPr>
                  <a:t>Filter</a:t>
                </a:r>
                <a:r>
                  <a:rPr kumimoji="0" sz="1800" b="1" i="0" u="none" strike="noStrike" kern="1200" cap="none" spc="-45" normalizeH="0" baseline="0" noProof="0" dirty="0">
                    <a:ln>
                      <a:noFill/>
                    </a:ln>
                    <a:solidFill>
                      <a:prstClr val="black"/>
                    </a:solidFill>
                    <a:effectLst/>
                    <a:uLnTx/>
                    <a:uFillTx/>
                    <a:latin typeface="Calibri"/>
                    <a:ea typeface="宋体" panose="02010600030101010101" pitchFamily="2" charset="-122"/>
                    <a:cs typeface="Calibri"/>
                  </a:rPr>
                  <a:t> </a:t>
                </a:r>
                <a:r>
                  <a:rPr kumimoji="0" sz="1800" b="1" i="0" u="none" strike="noStrike" kern="1200" cap="none" spc="-8" normalizeH="0" baseline="0" noProof="0" dirty="0">
                    <a:ln>
                      <a:noFill/>
                    </a:ln>
                    <a:solidFill>
                      <a:prstClr val="black"/>
                    </a:solidFill>
                    <a:effectLst/>
                    <a:uLnTx/>
                    <a:uFillTx/>
                    <a:latin typeface="Calibri"/>
                    <a:ea typeface="宋体" panose="02010600030101010101" pitchFamily="2" charset="-122"/>
                    <a:cs typeface="Calibri"/>
                  </a:rPr>
                  <a:t>(Kernel)</a:t>
                </a:r>
                <a:endParaRPr kumimoji="0" sz="1800" b="0" i="0" u="none" strike="noStrike" kern="1200" cap="none" spc="0" normalizeH="0" baseline="0" noProof="0">
                  <a:ln>
                    <a:noFill/>
                  </a:ln>
                  <a:solidFill>
                    <a:prstClr val="black"/>
                  </a:solidFill>
                  <a:effectLst/>
                  <a:uLnTx/>
                  <a:uFillTx/>
                  <a:latin typeface="Calibri"/>
                  <a:ea typeface="宋体" panose="02010600030101010101" pitchFamily="2" charset="-122"/>
                  <a:cs typeface="Calibri"/>
                </a:endParaRPr>
              </a:p>
              <a:p>
                <a:pPr marL="13811" marR="0" lvl="0" indent="0" algn="ctr" defTabSz="685800" rtl="0" eaLnBrk="1" fontAlgn="auto" latinLnBrk="0" hangingPunct="1">
                  <a:lnSpc>
                    <a:spcPct val="100000"/>
                  </a:lnSpc>
                  <a:spcBef>
                    <a:spcPts val="15"/>
                  </a:spcBef>
                  <a:spcAft>
                    <a:spcPts val="0"/>
                  </a:spcAft>
                  <a:buClrTx/>
                  <a:buSzTx/>
                  <a:buFontTx/>
                  <a:buNone/>
                  <a:tabLst/>
                  <a:defRPr/>
                </a:pPr>
                <a:r>
                  <a:rPr kumimoji="0" sz="1800" b="0" i="0" u="none" strike="noStrike" kern="1200" cap="none" spc="-4" normalizeH="0" baseline="0" noProof="0" dirty="0">
                    <a:ln>
                      <a:noFill/>
                    </a:ln>
                    <a:solidFill>
                      <a:srgbClr val="FF0000"/>
                    </a:solidFill>
                    <a:effectLst/>
                    <a:uLnTx/>
                    <a:uFillTx/>
                    <a:latin typeface="Cambria Math"/>
                    <a:ea typeface="宋体" panose="02010600030101010101" pitchFamily="2" charset="-122"/>
                    <a:cs typeface="Cambria Math"/>
                  </a:rPr>
                  <a:t>3×3</a:t>
                </a:r>
                <a:endParaRPr kumimoji="0" sz="1800" b="0" i="0" u="none" strike="noStrike" kern="1200" cap="none" spc="0" normalizeH="0" baseline="0" noProof="0">
                  <a:ln>
                    <a:noFill/>
                  </a:ln>
                  <a:solidFill>
                    <a:prstClr val="black"/>
                  </a:solidFill>
                  <a:effectLst/>
                  <a:uLnTx/>
                  <a:uFillTx/>
                  <a:latin typeface="Cambria Math"/>
                  <a:ea typeface="宋体" panose="02010600030101010101" pitchFamily="2" charset="-122"/>
                  <a:cs typeface="Cambria Math"/>
                </a:endParaRPr>
              </a:p>
            </p:txBody>
          </p:sp>
          <p:sp>
            <p:nvSpPr>
              <p:cNvPr id="44" name="object 7">
                <a:extLst>
                  <a:ext uri="{FF2B5EF4-FFF2-40B4-BE49-F238E27FC236}">
                    <a16:creationId xmlns:a16="http://schemas.microsoft.com/office/drawing/2014/main" id="{7B4CFE73-93B8-457F-B743-689D29AF2EB4}"/>
                  </a:ext>
                </a:extLst>
              </p:cNvPr>
              <p:cNvSpPr/>
              <p:nvPr/>
            </p:nvSpPr>
            <p:spPr>
              <a:xfrm>
                <a:off x="2433894" y="2226112"/>
                <a:ext cx="794385" cy="789146"/>
              </a:xfrm>
              <a:custGeom>
                <a:avLst/>
                <a:gdLst/>
                <a:ahLst/>
                <a:cxnLst/>
                <a:rect l="l" t="t" r="r" b="b"/>
                <a:pathLst>
                  <a:path w="1059179" h="1052195">
                    <a:moveTo>
                      <a:pt x="0" y="0"/>
                    </a:moveTo>
                    <a:lnTo>
                      <a:pt x="1058865" y="0"/>
                    </a:lnTo>
                    <a:lnTo>
                      <a:pt x="1058865" y="1051721"/>
                    </a:lnTo>
                    <a:lnTo>
                      <a:pt x="0" y="1051721"/>
                    </a:lnTo>
                    <a:lnTo>
                      <a:pt x="0" y="0"/>
                    </a:lnTo>
                    <a:close/>
                  </a:path>
                </a:pathLst>
              </a:custGeom>
              <a:ln w="38100">
                <a:solidFill>
                  <a:srgbClr val="FF0000"/>
                </a:solidFill>
              </a:ln>
            </p:spPr>
            <p:txBody>
              <a:bodyPr wrap="square" lIns="0" tIns="0" rIns="0" bIns="0" rtlCol="0"/>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sz="135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45" name="Rectangle 9">
                <a:extLst>
                  <a:ext uri="{FF2B5EF4-FFF2-40B4-BE49-F238E27FC236}">
                    <a16:creationId xmlns:a16="http://schemas.microsoft.com/office/drawing/2014/main" id="{381DED79-A86A-4A11-B52A-10DB24FDD15D}"/>
                  </a:ext>
                </a:extLst>
              </p:cNvPr>
              <p:cNvSpPr/>
              <p:nvPr/>
            </p:nvSpPr>
            <p:spPr>
              <a:xfrm>
                <a:off x="2605294" y="3579942"/>
                <a:ext cx="1060098" cy="323165"/>
              </a:xfrm>
              <a:prstGeom prst="rect">
                <a:avLst/>
              </a:prstGeom>
            </p:spPr>
            <p:txBody>
              <a:bodyPr wrap="none">
                <a:spAutoFit/>
              </a:bodyPr>
              <a:lstStyle/>
              <a:p>
                <a:pPr marL="9525" marR="0" lvl="0" indent="0" algn="l" defTabSz="685800" rtl="0" eaLnBrk="1" fontAlgn="auto" latinLnBrk="0" hangingPunct="1">
                  <a:lnSpc>
                    <a:spcPct val="100000"/>
                  </a:lnSpc>
                  <a:spcBef>
                    <a:spcPts val="75"/>
                  </a:spcBef>
                  <a:spcAft>
                    <a:spcPts val="0"/>
                  </a:spcAft>
                  <a:buClrTx/>
                  <a:buSzTx/>
                  <a:buFontTx/>
                  <a:buNone/>
                  <a:tabLst/>
                  <a:defRPr/>
                </a:pPr>
                <a:r>
                  <a:rPr kumimoji="0" lang="en-US" sz="1500" b="0" i="0" u="none" strike="noStrike" kern="1200" cap="none" spc="-4" normalizeH="0" baseline="0" noProof="0" dirty="0">
                    <a:ln>
                      <a:noFill/>
                    </a:ln>
                    <a:solidFill>
                      <a:srgbClr val="FF0000"/>
                    </a:solidFill>
                    <a:effectLst/>
                    <a:uLnTx/>
                    <a:uFillTx/>
                    <a:latin typeface="Cambria Math"/>
                    <a:ea typeface="宋体" panose="02010600030101010101" pitchFamily="2" charset="-122"/>
                    <a:cs typeface="Cambria Math"/>
                  </a:rPr>
                  <a:t>3×3</a:t>
                </a:r>
                <a:r>
                  <a:rPr kumimoji="0" lang="en-US" sz="1500" b="0" i="0" u="none" strike="noStrike" kern="1200" cap="none" spc="-49" normalizeH="0" baseline="0" noProof="0" dirty="0">
                    <a:ln>
                      <a:noFill/>
                    </a:ln>
                    <a:solidFill>
                      <a:srgbClr val="FF0000"/>
                    </a:solidFill>
                    <a:effectLst/>
                    <a:uLnTx/>
                    <a:uFillTx/>
                    <a:latin typeface="Cambria Math"/>
                    <a:ea typeface="宋体" panose="02010600030101010101" pitchFamily="2" charset="-122"/>
                    <a:cs typeface="Cambria Math"/>
                  </a:rPr>
                  <a:t> </a:t>
                </a:r>
                <a:r>
                  <a:rPr kumimoji="0" lang="en-US" sz="1500" b="0" i="0" u="none" strike="noStrike" kern="1200" cap="none" spc="-11" normalizeH="0" baseline="0" noProof="0" dirty="0">
                    <a:ln>
                      <a:noFill/>
                    </a:ln>
                    <a:solidFill>
                      <a:srgbClr val="FF0000"/>
                    </a:solidFill>
                    <a:effectLst/>
                    <a:uLnTx/>
                    <a:uFillTx/>
                    <a:latin typeface="Calibri" panose="020F0502020204030204"/>
                    <a:ea typeface="宋体" panose="02010600030101010101" pitchFamily="2" charset="-122"/>
                    <a:cs typeface="Calibri"/>
                  </a:rPr>
                  <a:t>patch</a:t>
                </a:r>
                <a:endParaRPr kumimoji="0" lang="en-US" sz="15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Calibri"/>
                </a:endParaRPr>
              </a:p>
            </p:txBody>
          </p:sp>
          <p:sp>
            <p:nvSpPr>
              <p:cNvPr id="46" name="object 7">
                <a:extLst>
                  <a:ext uri="{FF2B5EF4-FFF2-40B4-BE49-F238E27FC236}">
                    <a16:creationId xmlns:a16="http://schemas.microsoft.com/office/drawing/2014/main" id="{62BC5957-B4BA-4F1A-A0DA-AA5C4AD2D9A0}"/>
                  </a:ext>
                </a:extLst>
              </p:cNvPr>
              <p:cNvSpPr/>
              <p:nvPr/>
            </p:nvSpPr>
            <p:spPr>
              <a:xfrm>
                <a:off x="4169530" y="3529607"/>
                <a:ext cx="121589" cy="383474"/>
              </a:xfrm>
              <a:custGeom>
                <a:avLst/>
                <a:gdLst/>
                <a:ahLst/>
                <a:cxnLst/>
                <a:rect l="l" t="t" r="r" b="b"/>
                <a:pathLst>
                  <a:path w="171450" h="1116964">
                    <a:moveTo>
                      <a:pt x="171450" y="944956"/>
                    </a:moveTo>
                    <a:lnTo>
                      <a:pt x="0" y="944956"/>
                    </a:lnTo>
                    <a:lnTo>
                      <a:pt x="85725" y="1116406"/>
                    </a:lnTo>
                    <a:lnTo>
                      <a:pt x="171450" y="944956"/>
                    </a:lnTo>
                    <a:close/>
                  </a:path>
                  <a:path w="171450" h="1116964">
                    <a:moveTo>
                      <a:pt x="114300" y="0"/>
                    </a:moveTo>
                    <a:lnTo>
                      <a:pt x="57150" y="0"/>
                    </a:lnTo>
                    <a:lnTo>
                      <a:pt x="57150" y="944956"/>
                    </a:lnTo>
                    <a:lnTo>
                      <a:pt x="114300" y="944956"/>
                    </a:lnTo>
                    <a:lnTo>
                      <a:pt x="114300" y="0"/>
                    </a:lnTo>
                    <a:close/>
                  </a:path>
                </a:pathLst>
              </a:custGeom>
              <a:solidFill>
                <a:srgbClr val="000000"/>
              </a:solidFill>
            </p:spPr>
            <p:txBody>
              <a:bodyPr wrap="square" lIns="0" tIns="0" rIns="0" bIns="0" rtlCol="0"/>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sz="135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47" name="object 8">
                <a:extLst>
                  <a:ext uri="{FF2B5EF4-FFF2-40B4-BE49-F238E27FC236}">
                    <a16:creationId xmlns:a16="http://schemas.microsoft.com/office/drawing/2014/main" id="{4A953118-5E90-4ED9-BEDB-86B7C39E7680}"/>
                  </a:ext>
                </a:extLst>
              </p:cNvPr>
              <p:cNvSpPr txBox="1"/>
              <p:nvPr/>
            </p:nvSpPr>
            <p:spPr>
              <a:xfrm>
                <a:off x="4836082" y="3579943"/>
                <a:ext cx="1233964" cy="286617"/>
              </a:xfrm>
              <a:prstGeom prst="rect">
                <a:avLst/>
              </a:prstGeom>
            </p:spPr>
            <p:txBody>
              <a:bodyPr vert="horz" wrap="square" lIns="0" tIns="9525" rIns="0" bIns="0" rtlCol="0">
                <a:spAutoFit/>
              </a:bodyPr>
              <a:lstStyle/>
              <a:p>
                <a:pPr marL="9525" marR="0" lvl="0" indent="0" algn="l" defTabSz="685800" rtl="0" eaLnBrk="1" fontAlgn="auto" latinLnBrk="0" hangingPunct="1">
                  <a:lnSpc>
                    <a:spcPct val="100000"/>
                  </a:lnSpc>
                  <a:spcBef>
                    <a:spcPts val="75"/>
                  </a:spcBef>
                  <a:spcAft>
                    <a:spcPts val="0"/>
                  </a:spcAft>
                  <a:buClrTx/>
                  <a:buSzTx/>
                  <a:buFontTx/>
                  <a:buNone/>
                  <a:tabLst/>
                  <a:defRPr/>
                </a:pPr>
                <a:r>
                  <a:rPr kumimoji="0" sz="1800" b="1" i="0" u="none" strike="noStrike" kern="1200" cap="none" spc="-8" normalizeH="0" baseline="0" noProof="0" dirty="0">
                    <a:ln>
                      <a:noFill/>
                    </a:ln>
                    <a:solidFill>
                      <a:prstClr val="black"/>
                    </a:solidFill>
                    <a:effectLst/>
                    <a:uLnTx/>
                    <a:uFillTx/>
                    <a:latin typeface="Calibri"/>
                    <a:ea typeface="宋体" panose="02010600030101010101" pitchFamily="2" charset="-122"/>
                    <a:cs typeface="Calibri"/>
                  </a:rPr>
                  <a:t>Convolution:</a:t>
                </a:r>
                <a:endParaRPr kumimoji="0"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Calibri"/>
                </a:endParaRPr>
              </a:p>
            </p:txBody>
          </p:sp>
          <p:sp>
            <p:nvSpPr>
              <p:cNvPr id="48" name="object 9">
                <a:extLst>
                  <a:ext uri="{FF2B5EF4-FFF2-40B4-BE49-F238E27FC236}">
                    <a16:creationId xmlns:a16="http://schemas.microsoft.com/office/drawing/2014/main" id="{EDE9422E-E8FF-4F4F-9560-62519415F399}"/>
                  </a:ext>
                </a:extLst>
              </p:cNvPr>
              <p:cNvSpPr/>
              <p:nvPr/>
            </p:nvSpPr>
            <p:spPr>
              <a:xfrm>
                <a:off x="3798890" y="3980896"/>
                <a:ext cx="807032" cy="807032"/>
              </a:xfrm>
              <a:prstGeom prst="rect">
                <a:avLst/>
              </a:prstGeom>
              <a:blipFill>
                <a:blip r:embed="rId4" cstate="print"/>
                <a:stretch>
                  <a:fillRect/>
                </a:stretch>
              </a:blipFill>
            </p:spPr>
            <p:txBody>
              <a:bodyPr wrap="square" lIns="0" tIns="0" rIns="0" bIns="0" rtlCol="0"/>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sz="135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49" name="object 11">
                <a:extLst>
                  <a:ext uri="{FF2B5EF4-FFF2-40B4-BE49-F238E27FC236}">
                    <a16:creationId xmlns:a16="http://schemas.microsoft.com/office/drawing/2014/main" id="{71D7F54C-ED64-4231-AD60-A9E54C152332}"/>
                  </a:ext>
                </a:extLst>
              </p:cNvPr>
              <p:cNvSpPr/>
              <p:nvPr/>
            </p:nvSpPr>
            <p:spPr>
              <a:xfrm>
                <a:off x="3798890" y="3980896"/>
                <a:ext cx="266700" cy="260033"/>
              </a:xfrm>
              <a:custGeom>
                <a:avLst/>
                <a:gdLst/>
                <a:ahLst/>
                <a:cxnLst/>
                <a:rect l="l" t="t" r="r" b="b"/>
                <a:pathLst>
                  <a:path w="355600" h="346710">
                    <a:moveTo>
                      <a:pt x="0" y="0"/>
                    </a:moveTo>
                    <a:lnTo>
                      <a:pt x="354978" y="0"/>
                    </a:lnTo>
                    <a:lnTo>
                      <a:pt x="354978" y="346667"/>
                    </a:lnTo>
                    <a:lnTo>
                      <a:pt x="0" y="346667"/>
                    </a:lnTo>
                    <a:lnTo>
                      <a:pt x="0" y="0"/>
                    </a:lnTo>
                    <a:close/>
                  </a:path>
                </a:pathLst>
              </a:custGeom>
              <a:ln w="57150">
                <a:solidFill>
                  <a:srgbClr val="FF0000"/>
                </a:solidFill>
              </a:ln>
            </p:spPr>
            <p:txBody>
              <a:bodyPr wrap="square" lIns="0" tIns="0" rIns="0" bIns="0" rtlCol="0"/>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sz="135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50" name="object 12">
                <a:extLst>
                  <a:ext uri="{FF2B5EF4-FFF2-40B4-BE49-F238E27FC236}">
                    <a16:creationId xmlns:a16="http://schemas.microsoft.com/office/drawing/2014/main" id="{7B1739CF-31A8-4D14-90D0-0CE992CAEF16}"/>
                  </a:ext>
                </a:extLst>
              </p:cNvPr>
              <p:cNvSpPr/>
              <p:nvPr/>
            </p:nvSpPr>
            <p:spPr>
              <a:xfrm>
                <a:off x="5133518" y="5026471"/>
                <a:ext cx="784967" cy="714066"/>
              </a:xfrm>
              <a:prstGeom prst="rect">
                <a:avLst/>
              </a:prstGeom>
              <a:blipFill>
                <a:blip r:embed="rId5" cstate="print"/>
                <a:stretch>
                  <a:fillRect/>
                </a:stretch>
              </a:blipFill>
            </p:spPr>
            <p:txBody>
              <a:bodyPr wrap="square" lIns="0" tIns="0" rIns="0" bIns="0" rtlCol="0"/>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sz="135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51" name="object 13">
                <a:extLst>
                  <a:ext uri="{FF2B5EF4-FFF2-40B4-BE49-F238E27FC236}">
                    <a16:creationId xmlns:a16="http://schemas.microsoft.com/office/drawing/2014/main" id="{A703AFC4-E21A-4689-AEB2-D149EDC70A42}"/>
                  </a:ext>
                </a:extLst>
              </p:cNvPr>
              <p:cNvSpPr/>
              <p:nvPr/>
            </p:nvSpPr>
            <p:spPr>
              <a:xfrm>
                <a:off x="7444679" y="5018913"/>
                <a:ext cx="763311" cy="719559"/>
              </a:xfrm>
              <a:prstGeom prst="rect">
                <a:avLst/>
              </a:prstGeom>
              <a:blipFill>
                <a:blip r:embed="rId3" cstate="print"/>
                <a:stretch>
                  <a:fillRect/>
                </a:stretch>
              </a:blipFill>
            </p:spPr>
            <p:txBody>
              <a:bodyPr wrap="square" lIns="0" tIns="0" rIns="0" bIns="0" rtlCol="0"/>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sz="135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52" name="object 14">
                <a:extLst>
                  <a:ext uri="{FF2B5EF4-FFF2-40B4-BE49-F238E27FC236}">
                    <a16:creationId xmlns:a16="http://schemas.microsoft.com/office/drawing/2014/main" id="{010F626C-B572-46C2-84C0-4EBF0030D689}"/>
                  </a:ext>
                </a:extLst>
              </p:cNvPr>
              <p:cNvSpPr txBox="1"/>
              <p:nvPr/>
            </p:nvSpPr>
            <p:spPr>
              <a:xfrm>
                <a:off x="593246" y="5205628"/>
                <a:ext cx="933450" cy="286617"/>
              </a:xfrm>
              <a:prstGeom prst="rect">
                <a:avLst/>
              </a:prstGeom>
            </p:spPr>
            <p:txBody>
              <a:bodyPr vert="horz" wrap="square" lIns="0" tIns="9525" rIns="0" bIns="0" rtlCol="0">
                <a:spAutoFit/>
              </a:bodyPr>
              <a:lstStyle/>
              <a:p>
                <a:pPr marL="9525" marR="0" lvl="0" indent="0" algn="l" defTabSz="685800" rtl="0" eaLnBrk="1" fontAlgn="auto" latinLnBrk="0" hangingPunct="1">
                  <a:lnSpc>
                    <a:spcPct val="100000"/>
                  </a:lnSpc>
                  <a:spcBef>
                    <a:spcPts val="75"/>
                  </a:spcBef>
                  <a:spcAft>
                    <a:spcPts val="0"/>
                  </a:spcAft>
                  <a:buClrTx/>
                  <a:buSzTx/>
                  <a:buFontTx/>
                  <a:buNone/>
                  <a:tabLst/>
                  <a:defRPr/>
                </a:pPr>
                <a:r>
                  <a:rPr kumimoji="0" sz="1800" b="1" i="0" u="none" strike="noStrike" kern="1200" cap="none" spc="-4" normalizeH="0" baseline="0" noProof="0" dirty="0">
                    <a:ln>
                      <a:noFill/>
                    </a:ln>
                    <a:solidFill>
                      <a:prstClr val="black"/>
                    </a:solidFill>
                    <a:effectLst/>
                    <a:uLnTx/>
                    <a:uFillTx/>
                    <a:latin typeface="Calibri"/>
                    <a:ea typeface="宋体" panose="02010600030101010101" pitchFamily="2" charset="-122"/>
                    <a:cs typeface="Calibri"/>
                  </a:rPr>
                  <a:t>The</a:t>
                </a:r>
                <a:r>
                  <a:rPr kumimoji="0" sz="1800" b="1" i="0" u="none" strike="noStrike" kern="1200" cap="none" spc="-56" normalizeH="0" baseline="0" noProof="0" dirty="0">
                    <a:ln>
                      <a:noFill/>
                    </a:ln>
                    <a:solidFill>
                      <a:prstClr val="black"/>
                    </a:solidFill>
                    <a:effectLst/>
                    <a:uLnTx/>
                    <a:uFillTx/>
                    <a:latin typeface="Calibri"/>
                    <a:ea typeface="宋体" panose="02010600030101010101" pitchFamily="2" charset="-122"/>
                    <a:cs typeface="Calibri"/>
                  </a:rPr>
                  <a:t> </a:t>
                </a:r>
                <a:r>
                  <a:rPr kumimoji="0" sz="1800" b="1" i="0" u="none" strike="noStrike" kern="1200" cap="none" spc="-8" normalizeH="0" baseline="0" noProof="0" dirty="0">
                    <a:ln>
                      <a:noFill/>
                    </a:ln>
                    <a:solidFill>
                      <a:prstClr val="black"/>
                    </a:solidFill>
                    <a:effectLst/>
                    <a:uLnTx/>
                    <a:uFillTx/>
                    <a:latin typeface="Calibri"/>
                    <a:ea typeface="宋体" panose="02010600030101010101" pitchFamily="2" charset="-122"/>
                    <a:cs typeface="Calibri"/>
                  </a:rPr>
                  <a:t>value</a:t>
                </a:r>
                <a:endParaRPr kumimoji="0"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Calibri"/>
                </a:endParaRPr>
              </a:p>
            </p:txBody>
          </p:sp>
          <p:sp>
            <p:nvSpPr>
              <p:cNvPr id="53" name="object 15">
                <a:extLst>
                  <a:ext uri="{FF2B5EF4-FFF2-40B4-BE49-F238E27FC236}">
                    <a16:creationId xmlns:a16="http://schemas.microsoft.com/office/drawing/2014/main" id="{E6E59B7C-F1FB-4E64-A6FE-3B211E393229}"/>
                  </a:ext>
                </a:extLst>
              </p:cNvPr>
              <p:cNvSpPr txBox="1"/>
              <p:nvPr/>
            </p:nvSpPr>
            <p:spPr>
              <a:xfrm>
                <a:off x="1597928" y="5244263"/>
                <a:ext cx="266700" cy="243656"/>
              </a:xfrm>
              <a:prstGeom prst="rect">
                <a:avLst/>
              </a:prstGeom>
              <a:solidFill>
                <a:srgbClr val="FDB1B1"/>
              </a:solidFill>
              <a:ln w="57150">
                <a:solidFill>
                  <a:srgbClr val="FF0000"/>
                </a:solidFill>
              </a:ln>
            </p:spPr>
            <p:txBody>
              <a:bodyPr vert="horz" wrap="square" lIns="0" tIns="0" rIns="0" bIns="0" rtlCol="0">
                <a:spAutoFit/>
              </a:bodyPr>
              <a:lstStyle/>
              <a:p>
                <a:pPr marL="72866" marR="0" lvl="0" indent="0" algn="l" defTabSz="685800" rtl="0" eaLnBrk="1" fontAlgn="auto" latinLnBrk="0" hangingPunct="1">
                  <a:lnSpc>
                    <a:spcPts val="1931"/>
                  </a:lnSpc>
                  <a:spcBef>
                    <a:spcPts val="0"/>
                  </a:spcBef>
                  <a:spcAft>
                    <a:spcPts val="0"/>
                  </a:spcAft>
                  <a:buClrTx/>
                  <a:buSzTx/>
                  <a:buFontTx/>
                  <a:buNone/>
                  <a:tabLst/>
                  <a:defRPr/>
                </a:pPr>
                <a:r>
                  <a:rPr kumimoji="0" sz="1800" b="1" i="0" u="none" strike="noStrike" kern="1200" cap="none" spc="0" normalizeH="0" baseline="0" noProof="0" dirty="0">
                    <a:ln>
                      <a:noFill/>
                    </a:ln>
                    <a:solidFill>
                      <a:prstClr val="black"/>
                    </a:solidFill>
                    <a:effectLst/>
                    <a:uLnTx/>
                    <a:uFillTx/>
                    <a:latin typeface="Calibri"/>
                    <a:ea typeface="宋体" panose="02010600030101010101" pitchFamily="2" charset="-122"/>
                    <a:cs typeface="Calibri"/>
                  </a:rPr>
                  <a:t>4</a:t>
                </a:r>
                <a:endParaRPr kumimoji="0" sz="1800" b="0" i="0" u="none" strike="noStrike" kern="1200" cap="none" spc="0" normalizeH="0" baseline="0" noProof="0">
                  <a:ln>
                    <a:noFill/>
                  </a:ln>
                  <a:solidFill>
                    <a:prstClr val="black"/>
                  </a:solidFill>
                  <a:effectLst/>
                  <a:uLnTx/>
                  <a:uFillTx/>
                  <a:latin typeface="Calibri"/>
                  <a:ea typeface="宋体" panose="02010600030101010101" pitchFamily="2" charset="-122"/>
                  <a:cs typeface="Calibri"/>
                </a:endParaRPr>
              </a:p>
            </p:txBody>
          </p:sp>
          <p:sp>
            <p:nvSpPr>
              <p:cNvPr id="54" name="object 16">
                <a:extLst>
                  <a:ext uri="{FF2B5EF4-FFF2-40B4-BE49-F238E27FC236}">
                    <a16:creationId xmlns:a16="http://schemas.microsoft.com/office/drawing/2014/main" id="{BD812F76-32A7-4DB6-80DA-62140642F15A}"/>
                  </a:ext>
                </a:extLst>
              </p:cNvPr>
              <p:cNvSpPr txBox="1"/>
              <p:nvPr/>
            </p:nvSpPr>
            <p:spPr>
              <a:xfrm>
                <a:off x="1930419" y="5205628"/>
                <a:ext cx="3076099" cy="286617"/>
              </a:xfrm>
              <a:prstGeom prst="rect">
                <a:avLst/>
              </a:prstGeom>
            </p:spPr>
            <p:txBody>
              <a:bodyPr vert="horz" wrap="square" lIns="0" tIns="9525" rIns="0" bIns="0" rtlCol="0">
                <a:spAutoFit/>
              </a:bodyPr>
              <a:lstStyle/>
              <a:p>
                <a:pPr marL="9525" marR="0" lvl="0" indent="0" algn="l" defTabSz="685800" rtl="0" eaLnBrk="1" fontAlgn="auto" latinLnBrk="0" hangingPunct="1">
                  <a:lnSpc>
                    <a:spcPct val="100000"/>
                  </a:lnSpc>
                  <a:spcBef>
                    <a:spcPts val="75"/>
                  </a:spcBef>
                  <a:spcAft>
                    <a:spcPts val="0"/>
                  </a:spcAft>
                  <a:buClrTx/>
                  <a:buSzTx/>
                  <a:buFontTx/>
                  <a:buNone/>
                  <a:tabLst/>
                  <a:defRPr/>
                </a:pPr>
                <a:r>
                  <a:rPr kumimoji="0" sz="1800" b="1" i="0" u="none" strike="noStrike" kern="1200" cap="none" spc="-4" normalizeH="0" baseline="0" noProof="0" dirty="0">
                    <a:ln>
                      <a:noFill/>
                    </a:ln>
                    <a:solidFill>
                      <a:prstClr val="black"/>
                    </a:solidFill>
                    <a:effectLst/>
                    <a:uLnTx/>
                    <a:uFillTx/>
                    <a:latin typeface="Calibri"/>
                    <a:ea typeface="宋体" panose="02010600030101010101" pitchFamily="2" charset="-122"/>
                    <a:cs typeface="Calibri"/>
                  </a:rPr>
                  <a:t>is </a:t>
                </a:r>
                <a:r>
                  <a:rPr kumimoji="0" sz="1800" b="1" i="0" u="none" strike="noStrike" kern="1200" cap="none" spc="0" normalizeH="0" baseline="0" noProof="0" dirty="0">
                    <a:ln>
                      <a:noFill/>
                    </a:ln>
                    <a:solidFill>
                      <a:prstClr val="black"/>
                    </a:solidFill>
                    <a:effectLst/>
                    <a:uLnTx/>
                    <a:uFillTx/>
                    <a:latin typeface="Calibri"/>
                    <a:ea typeface="宋体" panose="02010600030101010101" pitchFamily="2" charset="-122"/>
                    <a:cs typeface="Calibri"/>
                  </a:rPr>
                  <a:t>the inner </a:t>
                </a:r>
                <a:r>
                  <a:rPr kumimoji="0" sz="1800" b="1" i="0" u="none" strike="noStrike" kern="1200" cap="none" spc="-8" normalizeH="0" baseline="0" noProof="0" dirty="0">
                    <a:ln>
                      <a:noFill/>
                    </a:ln>
                    <a:solidFill>
                      <a:prstClr val="black"/>
                    </a:solidFill>
                    <a:effectLst/>
                    <a:uLnTx/>
                    <a:uFillTx/>
                    <a:latin typeface="Calibri"/>
                    <a:ea typeface="宋体" panose="02010600030101010101" pitchFamily="2" charset="-122"/>
                    <a:cs typeface="Calibri"/>
                  </a:rPr>
                  <a:t>product </a:t>
                </a:r>
                <a:r>
                  <a:rPr kumimoji="0" sz="1800" b="1" i="0" u="none" strike="noStrike" kern="1200" cap="none" spc="-4" normalizeH="0" baseline="0" noProof="0" dirty="0">
                    <a:ln>
                      <a:noFill/>
                    </a:ln>
                    <a:solidFill>
                      <a:prstClr val="black"/>
                    </a:solidFill>
                    <a:effectLst/>
                    <a:uLnTx/>
                    <a:uFillTx/>
                    <a:latin typeface="Calibri"/>
                    <a:ea typeface="宋体" panose="02010600030101010101" pitchFamily="2" charset="-122"/>
                    <a:cs typeface="Calibri"/>
                  </a:rPr>
                  <a:t>of </a:t>
                </a:r>
                <a:r>
                  <a:rPr kumimoji="0" sz="1800" b="1" i="0" u="none" strike="noStrike" kern="1200" cap="none" spc="0" normalizeH="0" baseline="0" noProof="0" dirty="0">
                    <a:ln>
                      <a:noFill/>
                    </a:ln>
                    <a:solidFill>
                      <a:prstClr val="black"/>
                    </a:solidFill>
                    <a:effectLst/>
                    <a:uLnTx/>
                    <a:uFillTx/>
                    <a:latin typeface="Calibri"/>
                    <a:ea typeface="宋体" panose="02010600030101010101" pitchFamily="2" charset="-122"/>
                    <a:cs typeface="Calibri"/>
                  </a:rPr>
                  <a:t>the</a:t>
                </a:r>
                <a:r>
                  <a:rPr kumimoji="0" sz="1800" b="1" i="0" u="none" strike="noStrike" kern="1200" cap="none" spc="-38" normalizeH="0" baseline="0" noProof="0" dirty="0">
                    <a:ln>
                      <a:noFill/>
                    </a:ln>
                    <a:solidFill>
                      <a:prstClr val="black"/>
                    </a:solidFill>
                    <a:effectLst/>
                    <a:uLnTx/>
                    <a:uFillTx/>
                    <a:latin typeface="Calibri"/>
                    <a:ea typeface="宋体" panose="02010600030101010101" pitchFamily="2" charset="-122"/>
                    <a:cs typeface="Calibri"/>
                  </a:rPr>
                  <a:t> </a:t>
                </a:r>
                <a:r>
                  <a:rPr kumimoji="0" sz="1800" b="1" i="0" u="none" strike="noStrike" kern="1200" cap="none" spc="-11" normalizeH="0" baseline="0" noProof="0" dirty="0">
                    <a:ln>
                      <a:noFill/>
                    </a:ln>
                    <a:solidFill>
                      <a:prstClr val="black"/>
                    </a:solidFill>
                    <a:effectLst/>
                    <a:uLnTx/>
                    <a:uFillTx/>
                    <a:latin typeface="Calibri"/>
                    <a:ea typeface="宋体" panose="02010600030101010101" pitchFamily="2" charset="-122"/>
                    <a:cs typeface="Calibri"/>
                  </a:rPr>
                  <a:t>patch</a:t>
                </a:r>
                <a:endParaRPr kumimoji="0" sz="1800" b="0" i="0" u="none" strike="noStrike" kern="1200" cap="none" spc="0" normalizeH="0" baseline="0" noProof="0">
                  <a:ln>
                    <a:noFill/>
                  </a:ln>
                  <a:solidFill>
                    <a:prstClr val="black"/>
                  </a:solidFill>
                  <a:effectLst/>
                  <a:uLnTx/>
                  <a:uFillTx/>
                  <a:latin typeface="Calibri"/>
                  <a:ea typeface="宋体" panose="02010600030101010101" pitchFamily="2" charset="-122"/>
                  <a:cs typeface="Calibri"/>
                </a:endParaRPr>
              </a:p>
            </p:txBody>
          </p:sp>
          <p:sp>
            <p:nvSpPr>
              <p:cNvPr id="55" name="object 17">
                <a:extLst>
                  <a:ext uri="{FF2B5EF4-FFF2-40B4-BE49-F238E27FC236}">
                    <a16:creationId xmlns:a16="http://schemas.microsoft.com/office/drawing/2014/main" id="{A548FE1D-2A13-4008-AC54-8CC75094E6F6}"/>
                  </a:ext>
                </a:extLst>
              </p:cNvPr>
              <p:cNvSpPr txBox="1"/>
              <p:nvPr/>
            </p:nvSpPr>
            <p:spPr>
              <a:xfrm>
                <a:off x="6061606" y="5205628"/>
                <a:ext cx="1256348" cy="286617"/>
              </a:xfrm>
              <a:prstGeom prst="rect">
                <a:avLst/>
              </a:prstGeom>
            </p:spPr>
            <p:txBody>
              <a:bodyPr vert="horz" wrap="square" lIns="0" tIns="9525" rIns="0" bIns="0" rtlCol="0">
                <a:spAutoFit/>
              </a:bodyPr>
              <a:lstStyle/>
              <a:p>
                <a:pPr marL="9525" marR="0" lvl="0" indent="0" algn="l" defTabSz="685800" rtl="0" eaLnBrk="1" fontAlgn="auto" latinLnBrk="0" hangingPunct="1">
                  <a:lnSpc>
                    <a:spcPct val="100000"/>
                  </a:lnSpc>
                  <a:spcBef>
                    <a:spcPts val="75"/>
                  </a:spcBef>
                  <a:spcAft>
                    <a:spcPts val="0"/>
                  </a:spcAft>
                  <a:buClrTx/>
                  <a:buSzTx/>
                  <a:buFontTx/>
                  <a:buNone/>
                  <a:tabLst/>
                  <a:defRPr/>
                </a:pPr>
                <a:r>
                  <a:rPr kumimoji="0" sz="1800" b="1" i="0" u="none" strike="noStrike" kern="1200" cap="none" spc="0" normalizeH="0" baseline="0" noProof="0" dirty="0">
                    <a:ln>
                      <a:noFill/>
                    </a:ln>
                    <a:solidFill>
                      <a:prstClr val="black"/>
                    </a:solidFill>
                    <a:effectLst/>
                    <a:uLnTx/>
                    <a:uFillTx/>
                    <a:latin typeface="Calibri"/>
                    <a:ea typeface="宋体" panose="02010600030101010101" pitchFamily="2" charset="-122"/>
                    <a:cs typeface="Calibri"/>
                  </a:rPr>
                  <a:t>and the</a:t>
                </a:r>
                <a:r>
                  <a:rPr kumimoji="0" sz="1800" b="1" i="0" u="none" strike="noStrike" kern="1200" cap="none" spc="-56" normalizeH="0" baseline="0" noProof="0" dirty="0">
                    <a:ln>
                      <a:noFill/>
                    </a:ln>
                    <a:solidFill>
                      <a:prstClr val="black"/>
                    </a:solidFill>
                    <a:effectLst/>
                    <a:uLnTx/>
                    <a:uFillTx/>
                    <a:latin typeface="Calibri"/>
                    <a:ea typeface="宋体" panose="02010600030101010101" pitchFamily="2" charset="-122"/>
                    <a:cs typeface="Calibri"/>
                  </a:rPr>
                  <a:t> </a:t>
                </a:r>
                <a:r>
                  <a:rPr kumimoji="0" sz="1800" b="1" i="0" u="none" strike="noStrike" kern="1200" cap="none" spc="-8" normalizeH="0" baseline="0" noProof="0" dirty="0">
                    <a:ln>
                      <a:noFill/>
                    </a:ln>
                    <a:solidFill>
                      <a:prstClr val="black"/>
                    </a:solidFill>
                    <a:effectLst/>
                    <a:uLnTx/>
                    <a:uFillTx/>
                    <a:latin typeface="Calibri"/>
                    <a:ea typeface="宋体" panose="02010600030101010101" pitchFamily="2" charset="-122"/>
                    <a:cs typeface="Calibri"/>
                  </a:rPr>
                  <a:t>filter</a:t>
                </a:r>
                <a:endParaRPr kumimoji="0" sz="1800" b="0" i="0" u="none" strike="noStrike" kern="1200" cap="none" spc="0" normalizeH="0" baseline="0" noProof="0">
                  <a:ln>
                    <a:noFill/>
                  </a:ln>
                  <a:solidFill>
                    <a:prstClr val="black"/>
                  </a:solidFill>
                  <a:effectLst/>
                  <a:uLnTx/>
                  <a:uFillTx/>
                  <a:latin typeface="Calibri"/>
                  <a:ea typeface="宋体" panose="02010600030101010101" pitchFamily="2" charset="-122"/>
                  <a:cs typeface="Calibri"/>
                </a:endParaRPr>
              </a:p>
            </p:txBody>
          </p:sp>
          <p:sp>
            <p:nvSpPr>
              <p:cNvPr id="56" name="object 18">
                <a:extLst>
                  <a:ext uri="{FF2B5EF4-FFF2-40B4-BE49-F238E27FC236}">
                    <a16:creationId xmlns:a16="http://schemas.microsoft.com/office/drawing/2014/main" id="{81A8572B-9960-4E30-A646-9D2870B25291}"/>
                  </a:ext>
                </a:extLst>
              </p:cNvPr>
              <p:cNvSpPr txBox="1"/>
              <p:nvPr/>
            </p:nvSpPr>
            <p:spPr>
              <a:xfrm>
                <a:off x="8219397" y="5205628"/>
                <a:ext cx="80486" cy="286617"/>
              </a:xfrm>
              <a:prstGeom prst="rect">
                <a:avLst/>
              </a:prstGeom>
            </p:spPr>
            <p:txBody>
              <a:bodyPr vert="horz" wrap="square" lIns="0" tIns="9525" rIns="0" bIns="0" rtlCol="0">
                <a:spAutoFit/>
              </a:bodyPr>
              <a:lstStyle/>
              <a:p>
                <a:pPr marL="9525" marR="0" lvl="0" indent="0" algn="l" defTabSz="685800" rtl="0" eaLnBrk="1" fontAlgn="auto" latinLnBrk="0" hangingPunct="1">
                  <a:lnSpc>
                    <a:spcPct val="100000"/>
                  </a:lnSpc>
                  <a:spcBef>
                    <a:spcPts val="75"/>
                  </a:spcBef>
                  <a:spcAft>
                    <a:spcPts val="0"/>
                  </a:spcAft>
                  <a:buClrTx/>
                  <a:buSzTx/>
                  <a:buFontTx/>
                  <a:buNone/>
                  <a:tabLst/>
                  <a:defRPr/>
                </a:pPr>
                <a:r>
                  <a:rPr kumimoji="0" sz="1800" b="1" i="0" u="none" strike="noStrike" kern="1200" cap="none" spc="0" normalizeH="0" baseline="0" noProof="0" dirty="0">
                    <a:ln>
                      <a:noFill/>
                    </a:ln>
                    <a:solidFill>
                      <a:prstClr val="black"/>
                    </a:solidFill>
                    <a:effectLst/>
                    <a:uLnTx/>
                    <a:uFillTx/>
                    <a:latin typeface="Calibri"/>
                    <a:ea typeface="宋体" panose="02010600030101010101" pitchFamily="2" charset="-122"/>
                    <a:cs typeface="Calibri"/>
                  </a:rPr>
                  <a:t>.</a:t>
                </a:r>
                <a:endParaRPr kumimoji="0" sz="1800" b="0" i="0" u="none" strike="noStrike" kern="1200" cap="none" spc="0" normalizeH="0" baseline="0" noProof="0">
                  <a:ln>
                    <a:noFill/>
                  </a:ln>
                  <a:solidFill>
                    <a:prstClr val="black"/>
                  </a:solidFill>
                  <a:effectLst/>
                  <a:uLnTx/>
                  <a:uFillTx/>
                  <a:latin typeface="Calibri"/>
                  <a:ea typeface="宋体" panose="02010600030101010101" pitchFamily="2" charset="-122"/>
                  <a:cs typeface="Calibri"/>
                </a:endParaRPr>
              </a:p>
            </p:txBody>
          </p:sp>
          <p:sp>
            <p:nvSpPr>
              <p:cNvPr id="57" name="object 19">
                <a:extLst>
                  <a:ext uri="{FF2B5EF4-FFF2-40B4-BE49-F238E27FC236}">
                    <a16:creationId xmlns:a16="http://schemas.microsoft.com/office/drawing/2014/main" id="{3C68B05C-DEDB-4D31-9B08-446D4A88A566}"/>
                  </a:ext>
                </a:extLst>
              </p:cNvPr>
              <p:cNvSpPr/>
              <p:nvPr/>
            </p:nvSpPr>
            <p:spPr>
              <a:xfrm>
                <a:off x="5116962" y="5016567"/>
                <a:ext cx="801529" cy="721995"/>
              </a:xfrm>
              <a:custGeom>
                <a:avLst/>
                <a:gdLst/>
                <a:ahLst/>
                <a:cxnLst/>
                <a:rect l="l" t="t" r="r" b="b"/>
                <a:pathLst>
                  <a:path w="1068704" h="962659">
                    <a:moveTo>
                      <a:pt x="0" y="0"/>
                    </a:moveTo>
                    <a:lnTo>
                      <a:pt x="1068697" y="0"/>
                    </a:lnTo>
                    <a:lnTo>
                      <a:pt x="1068697" y="962541"/>
                    </a:lnTo>
                    <a:lnTo>
                      <a:pt x="0" y="962541"/>
                    </a:lnTo>
                    <a:lnTo>
                      <a:pt x="0" y="0"/>
                    </a:lnTo>
                    <a:close/>
                  </a:path>
                </a:pathLst>
              </a:custGeom>
              <a:ln w="38100">
                <a:solidFill>
                  <a:srgbClr val="FF0000"/>
                </a:solidFill>
              </a:ln>
            </p:spPr>
            <p:txBody>
              <a:bodyPr wrap="square" lIns="0" tIns="0" rIns="0" bIns="0" rtlCol="0"/>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sz="135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grpSp>
      </p:grpSp>
      <p:sp>
        <p:nvSpPr>
          <p:cNvPr id="30" name="Rectangle 2"/>
          <p:cNvSpPr>
            <a:spLocks noGrp="1" noChangeArrowheads="1"/>
          </p:cNvSpPr>
          <p:nvPr>
            <p:ph type="title"/>
          </p:nvPr>
        </p:nvSpPr>
        <p:spPr>
          <a:xfrm>
            <a:off x="0" y="404813"/>
            <a:ext cx="7772400" cy="762000"/>
          </a:xfrm>
        </p:spPr>
        <p:txBody>
          <a:bodyPr/>
          <a:lstStyle/>
          <a:p>
            <a:pPr algn="l"/>
            <a:r>
              <a:rPr lang="zh-CN" altLang="en-US" dirty="0">
                <a:solidFill>
                  <a:srgbClr val="FF0000"/>
                </a:solidFill>
                <a:latin typeface="黑体" panose="02010609060101010101" pitchFamily="49" charset="-122"/>
                <a:ea typeface="黑体" panose="02010609060101010101" pitchFamily="49" charset="-122"/>
              </a:rPr>
              <a:t> 卷积神经网络</a:t>
            </a:r>
            <a:r>
              <a:rPr lang="en-US" altLang="zh-CN" dirty="0">
                <a:solidFill>
                  <a:srgbClr val="FF0000"/>
                </a:solidFill>
                <a:latin typeface="Arial Black" panose="020B0A04020102020204" pitchFamily="34" charset="0"/>
              </a:rPr>
              <a:t>—CNN</a:t>
            </a:r>
            <a:endParaRPr lang="zh-CN" altLang="en-US" sz="4000" b="1" dirty="0">
              <a:solidFill>
                <a:srgbClr val="FF0000"/>
              </a:solidFill>
              <a:ea typeface="隶书" panose="02010509060101010101" pitchFamily="49" charset="-122"/>
            </a:endParaRPr>
          </a:p>
        </p:txBody>
      </p:sp>
      <p:sp>
        <p:nvSpPr>
          <p:cNvPr id="33" name="TextBox 2"/>
          <p:cNvSpPr txBox="1"/>
          <p:nvPr/>
        </p:nvSpPr>
        <p:spPr>
          <a:xfrm>
            <a:off x="539552" y="1340768"/>
            <a:ext cx="8064896" cy="738664"/>
          </a:xfrm>
          <a:prstGeom prst="rect">
            <a:avLst/>
          </a:prstGeom>
          <a:noFill/>
        </p:spPr>
        <p:txBody>
          <a:bodyPr wrap="square" rtlCol="0">
            <a:spAutoFit/>
          </a:bodyPr>
          <a:lstStyle/>
          <a:p>
            <a:pPr>
              <a:lnSpc>
                <a:spcPct val="150000"/>
              </a:lnSpc>
            </a:pPr>
            <a:r>
              <a:rPr lang="zh-CN" altLang="en-US" sz="2800" dirty="0">
                <a:solidFill>
                  <a:srgbClr val="FF0000"/>
                </a:solidFill>
              </a:rPr>
              <a:t>矩阵内积的应用</a:t>
            </a:r>
            <a:r>
              <a:rPr lang="en-US" altLang="zh-CN" sz="2800" dirty="0">
                <a:solidFill>
                  <a:srgbClr val="FF0000"/>
                </a:solidFill>
                <a:latin typeface="Arial Black" panose="020B0A04020102020204" pitchFamily="34" charset="0"/>
              </a:rPr>
              <a:t>—</a:t>
            </a:r>
            <a:r>
              <a:rPr lang="zh-CN" altLang="en-US" sz="2800" dirty="0">
                <a:solidFill>
                  <a:srgbClr val="FF0000"/>
                </a:solidFill>
                <a:latin typeface="Arial Black" panose="020B0A04020102020204" pitchFamily="34" charset="0"/>
              </a:rPr>
              <a:t>矩阵</a:t>
            </a:r>
            <a:r>
              <a:rPr lang="zh-CN" altLang="en-US" sz="2800" dirty="0">
                <a:solidFill>
                  <a:srgbClr val="FF0000"/>
                </a:solidFill>
              </a:rPr>
              <a:t>卷积中的内积计算示例：</a:t>
            </a:r>
            <a:endParaRPr lang="en-US" altLang="zh-CN" dirty="0">
              <a:solidFill>
                <a:srgbClr val="FF0000"/>
              </a:solidFill>
            </a:endParaRPr>
          </a:p>
        </p:txBody>
      </p:sp>
    </p:spTree>
    <p:extLst>
      <p:ext uri="{BB962C8B-B14F-4D97-AF65-F5344CB8AC3E}">
        <p14:creationId xmlns:p14="http://schemas.microsoft.com/office/powerpoint/2010/main" val="2541708202"/>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B05125-0A19-41A7-8300-F37BC0A0A16B}"/>
              </a:ext>
            </a:extLst>
          </p:cNvPr>
          <p:cNvSpPr>
            <a:spLocks noGrp="1"/>
          </p:cNvSpPr>
          <p:nvPr>
            <p:ph type="title"/>
          </p:nvPr>
        </p:nvSpPr>
        <p:spPr/>
        <p:txBody>
          <a:bodyPr/>
          <a:lstStyle/>
          <a:p>
            <a:r>
              <a:rPr lang="en-US" altLang="zh-CN" dirty="0">
                <a:solidFill>
                  <a:srgbClr val="00B050"/>
                </a:solidFill>
              </a:rPr>
              <a:t>1</a:t>
            </a:r>
            <a:r>
              <a:rPr lang="zh-CN" altLang="en-US" dirty="0">
                <a:solidFill>
                  <a:srgbClr val="00B050"/>
                </a:solidFill>
              </a:rPr>
              <a:t>、何为池化</a:t>
            </a:r>
          </a:p>
        </p:txBody>
      </p:sp>
      <p:sp>
        <p:nvSpPr>
          <p:cNvPr id="5" name="矩形 4"/>
          <p:cNvSpPr/>
          <p:nvPr/>
        </p:nvSpPr>
        <p:spPr>
          <a:xfrm>
            <a:off x="361360" y="1428982"/>
            <a:ext cx="8387104" cy="2977546"/>
          </a:xfrm>
          <a:prstGeom prst="rect">
            <a:avLst/>
          </a:prstGeom>
        </p:spPr>
        <p:txBody>
          <a:bodyPr wrap="square">
            <a:spAutoFit/>
          </a:bodyPr>
          <a:lstStyle/>
          <a:p>
            <a:pPr>
              <a:lnSpc>
                <a:spcPct val="130000"/>
              </a:lnSpc>
            </a:pPr>
            <a:r>
              <a:rPr lang="en-US" altLang="zh-CN" sz="2800" dirty="0">
                <a:solidFill>
                  <a:srgbClr val="FF0000"/>
                </a:solidFill>
                <a:sym typeface="Wingdings" panose="05000000000000000000" pitchFamily="2" charset="2"/>
              </a:rPr>
              <a:t></a:t>
            </a:r>
            <a:r>
              <a:rPr lang="zh-CN" altLang="en-US" sz="2800" dirty="0">
                <a:solidFill>
                  <a:srgbClr val="FF0000"/>
                </a:solidFill>
              </a:rPr>
              <a:t>池化：</a:t>
            </a:r>
            <a:r>
              <a:rPr lang="zh-CN" altLang="en-US" dirty="0">
                <a:solidFill>
                  <a:srgbClr val="FF0000"/>
                </a:solidFill>
              </a:rPr>
              <a:t>是</a:t>
            </a:r>
            <a:r>
              <a:rPr lang="en-US" altLang="zh-CN" dirty="0">
                <a:solidFill>
                  <a:srgbClr val="FF0000"/>
                </a:solidFill>
              </a:rPr>
              <a:t>CNN</a:t>
            </a:r>
            <a:r>
              <a:rPr lang="zh-CN" altLang="en-US" dirty="0">
                <a:solidFill>
                  <a:srgbClr val="FF0000"/>
                </a:solidFill>
              </a:rPr>
              <a:t>中常见的一种操作，是模仿人的视觉系统对数据</a:t>
            </a:r>
            <a:r>
              <a:rPr lang="zh-CN" altLang="en-US" dirty="0" smtClean="0">
                <a:solidFill>
                  <a:srgbClr val="FF0000"/>
                </a:solidFill>
              </a:rPr>
              <a:t>进行缩减，</a:t>
            </a:r>
            <a:r>
              <a:rPr lang="zh-CN" altLang="en-US" dirty="0">
                <a:solidFill>
                  <a:srgbClr val="FF0000"/>
                </a:solidFill>
              </a:rPr>
              <a:t>池化操作通常也叫做子采样</a:t>
            </a:r>
            <a:r>
              <a:rPr lang="en-US" altLang="zh-CN" dirty="0">
                <a:solidFill>
                  <a:srgbClr val="FF0000"/>
                </a:solidFill>
              </a:rPr>
              <a:t>(Subsampling)</a:t>
            </a:r>
            <a:r>
              <a:rPr lang="zh-CN" altLang="en-US" dirty="0">
                <a:solidFill>
                  <a:srgbClr val="FF0000"/>
                </a:solidFill>
              </a:rPr>
              <a:t>或降采样</a:t>
            </a:r>
            <a:r>
              <a:rPr lang="en-US" altLang="zh-CN" dirty="0">
                <a:solidFill>
                  <a:srgbClr val="FF0000"/>
                </a:solidFill>
              </a:rPr>
              <a:t>(</a:t>
            </a:r>
            <a:r>
              <a:rPr lang="en-US" altLang="zh-CN" dirty="0" err="1">
                <a:solidFill>
                  <a:srgbClr val="FF0000"/>
                </a:solidFill>
              </a:rPr>
              <a:t>Downsampling</a:t>
            </a:r>
            <a:r>
              <a:rPr lang="en-US" altLang="zh-CN" dirty="0">
                <a:solidFill>
                  <a:srgbClr val="FF0000"/>
                </a:solidFill>
              </a:rPr>
              <a:t>)</a:t>
            </a:r>
            <a:r>
              <a:rPr lang="zh-CN" altLang="en-US" dirty="0">
                <a:solidFill>
                  <a:srgbClr val="FF0000"/>
                </a:solidFill>
              </a:rPr>
              <a:t>，在构建卷积神经网络时，往往会用在卷积层之后，通过池化来降低卷积层输出的特征维度，有效减少网络参数的同时还可以防止过拟合现象。</a:t>
            </a:r>
            <a:endParaRPr lang="en-US" altLang="zh-CN" sz="2800" dirty="0">
              <a:solidFill>
                <a:srgbClr val="FF0000"/>
              </a:solidFill>
            </a:endParaRPr>
          </a:p>
          <a:p>
            <a:pPr>
              <a:lnSpc>
                <a:spcPct val="120000"/>
              </a:lnSpc>
            </a:pPr>
            <a:endParaRPr lang="zh-CN" altLang="en-US" dirty="0">
              <a:solidFill>
                <a:srgbClr val="FF0000"/>
              </a:solidFill>
            </a:endParaRPr>
          </a:p>
        </p:txBody>
      </p:sp>
      <p:grpSp>
        <p:nvGrpSpPr>
          <p:cNvPr id="14" name="组合 13"/>
          <p:cNvGrpSpPr/>
          <p:nvPr/>
        </p:nvGrpSpPr>
        <p:grpSpPr>
          <a:xfrm>
            <a:off x="1547664" y="4077072"/>
            <a:ext cx="6408712" cy="2047632"/>
            <a:chOff x="1547664" y="4437112"/>
            <a:chExt cx="6408712" cy="2047632"/>
          </a:xfrm>
        </p:grpSpPr>
        <p:pic>
          <p:nvPicPr>
            <p:cNvPr id="6" name="图片 5"/>
            <p:cNvPicPr>
              <a:picLocks noChangeAspect="1"/>
            </p:cNvPicPr>
            <p:nvPr/>
          </p:nvPicPr>
          <p:blipFill>
            <a:blip r:embed="rId3"/>
            <a:stretch>
              <a:fillRect/>
            </a:stretch>
          </p:blipFill>
          <p:spPr>
            <a:xfrm>
              <a:off x="1547664" y="4437112"/>
              <a:ext cx="2209800" cy="1495425"/>
            </a:xfrm>
            <a:prstGeom prst="rect">
              <a:avLst/>
            </a:prstGeom>
          </p:spPr>
        </p:pic>
        <p:pic>
          <p:nvPicPr>
            <p:cNvPr id="8" name="图片 7"/>
            <p:cNvPicPr>
              <a:picLocks noChangeAspect="1"/>
            </p:cNvPicPr>
            <p:nvPr/>
          </p:nvPicPr>
          <p:blipFill>
            <a:blip r:embed="rId4"/>
            <a:stretch>
              <a:fillRect/>
            </a:stretch>
          </p:blipFill>
          <p:spPr>
            <a:xfrm>
              <a:off x="6300192" y="4941168"/>
              <a:ext cx="1114425" cy="771525"/>
            </a:xfrm>
            <a:prstGeom prst="rect">
              <a:avLst/>
            </a:prstGeom>
          </p:spPr>
        </p:pic>
        <p:sp>
          <p:nvSpPr>
            <p:cNvPr id="9" name="右箭头 8"/>
            <p:cNvSpPr/>
            <p:nvPr/>
          </p:nvSpPr>
          <p:spPr bwMode="auto">
            <a:xfrm>
              <a:off x="4083764" y="4915346"/>
              <a:ext cx="1856388" cy="745902"/>
            </a:xfrm>
            <a:prstGeom prst="rightArrow">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charset="0"/>
                <a:ea typeface="宋体" charset="-122"/>
              </a:endParaRPr>
            </a:p>
          </p:txBody>
        </p:sp>
        <p:sp>
          <p:nvSpPr>
            <p:cNvPr id="10" name="文本框 9"/>
            <p:cNvSpPr txBox="1"/>
            <p:nvPr/>
          </p:nvSpPr>
          <p:spPr>
            <a:xfrm>
              <a:off x="1547664" y="6021288"/>
              <a:ext cx="2088232" cy="461665"/>
            </a:xfrm>
            <a:prstGeom prst="rect">
              <a:avLst/>
            </a:prstGeom>
            <a:noFill/>
          </p:spPr>
          <p:txBody>
            <a:bodyPr wrap="square" rtlCol="0">
              <a:spAutoFit/>
            </a:bodyPr>
            <a:lstStyle/>
            <a:p>
              <a:pPr algn="ctr"/>
              <a:r>
                <a:rPr lang="zh-CN" altLang="en-US" dirty="0">
                  <a:solidFill>
                    <a:srgbClr val="FF0000"/>
                  </a:solidFill>
                </a:rPr>
                <a:t>隐藏层可视化</a:t>
              </a:r>
            </a:p>
          </p:txBody>
        </p:sp>
        <p:sp>
          <p:nvSpPr>
            <p:cNvPr id="11" name="文本框 10"/>
            <p:cNvSpPr txBox="1"/>
            <p:nvPr/>
          </p:nvSpPr>
          <p:spPr>
            <a:xfrm>
              <a:off x="5868144" y="6023079"/>
              <a:ext cx="2088232" cy="461665"/>
            </a:xfrm>
            <a:prstGeom prst="rect">
              <a:avLst/>
            </a:prstGeom>
            <a:noFill/>
          </p:spPr>
          <p:txBody>
            <a:bodyPr wrap="square" rtlCol="0">
              <a:spAutoFit/>
            </a:bodyPr>
            <a:lstStyle/>
            <a:p>
              <a:pPr algn="ctr"/>
              <a:r>
                <a:rPr lang="zh-CN" altLang="en-US" dirty="0">
                  <a:solidFill>
                    <a:srgbClr val="FF0000"/>
                  </a:solidFill>
                </a:rPr>
                <a:t>池化层可视化</a:t>
              </a:r>
            </a:p>
          </p:txBody>
        </p:sp>
        <p:sp>
          <p:nvSpPr>
            <p:cNvPr id="13" name="文本框 12"/>
            <p:cNvSpPr txBox="1"/>
            <p:nvPr/>
          </p:nvSpPr>
          <p:spPr>
            <a:xfrm>
              <a:off x="4355976" y="5057464"/>
              <a:ext cx="1080120" cy="461665"/>
            </a:xfrm>
            <a:prstGeom prst="rect">
              <a:avLst/>
            </a:prstGeom>
            <a:noFill/>
          </p:spPr>
          <p:txBody>
            <a:bodyPr wrap="square" rtlCol="0">
              <a:spAutoFit/>
            </a:bodyPr>
            <a:lstStyle/>
            <a:p>
              <a:r>
                <a:rPr lang="en-US" altLang="zh-CN" dirty="0">
                  <a:solidFill>
                    <a:srgbClr val="00B050"/>
                  </a:solidFill>
                </a:rPr>
                <a:t>polling</a:t>
              </a:r>
              <a:endParaRPr lang="zh-CN" altLang="en-US" dirty="0">
                <a:solidFill>
                  <a:srgbClr val="00B050"/>
                </a:solidFill>
              </a:endParaRPr>
            </a:p>
          </p:txBody>
        </p:sp>
      </p:grpSp>
      <p:sp>
        <p:nvSpPr>
          <p:cNvPr id="3" name="文本框 2"/>
          <p:cNvSpPr txBox="1"/>
          <p:nvPr/>
        </p:nvSpPr>
        <p:spPr>
          <a:xfrm>
            <a:off x="361360" y="6156012"/>
            <a:ext cx="6010840" cy="369332"/>
          </a:xfrm>
          <a:prstGeom prst="rect">
            <a:avLst/>
          </a:prstGeom>
          <a:noFill/>
        </p:spPr>
        <p:txBody>
          <a:bodyPr wrap="square" rtlCol="0">
            <a:spAutoFit/>
          </a:bodyPr>
          <a:lstStyle/>
          <a:p>
            <a:r>
              <a:rPr lang="zh-CN" altLang="en-US" sz="1800" b="1" dirty="0" smtClean="0">
                <a:solidFill>
                  <a:srgbClr val="00B050"/>
                </a:solidFill>
              </a:rPr>
              <a:t>注意：池化操作是对卷积层上进行，池化后得到池化层！</a:t>
            </a:r>
            <a:endParaRPr lang="zh-CN" altLang="en-US" sz="1800" b="1" dirty="0">
              <a:solidFill>
                <a:srgbClr val="00B050"/>
              </a:solidFill>
            </a:endParaRPr>
          </a:p>
        </p:txBody>
      </p:sp>
    </p:spTree>
    <p:extLst>
      <p:ext uri="{BB962C8B-B14F-4D97-AF65-F5344CB8AC3E}">
        <p14:creationId xmlns:p14="http://schemas.microsoft.com/office/powerpoint/2010/main" val="260692165"/>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B05125-0A19-41A7-8300-F37BC0A0A16B}"/>
              </a:ext>
            </a:extLst>
          </p:cNvPr>
          <p:cNvSpPr>
            <a:spLocks noGrp="1"/>
          </p:cNvSpPr>
          <p:nvPr>
            <p:ph type="title"/>
          </p:nvPr>
        </p:nvSpPr>
        <p:spPr/>
        <p:txBody>
          <a:bodyPr/>
          <a:lstStyle/>
          <a:p>
            <a:r>
              <a:rPr lang="en-US" altLang="zh-CN" dirty="0">
                <a:solidFill>
                  <a:srgbClr val="00B050"/>
                </a:solidFill>
              </a:rPr>
              <a:t>2</a:t>
            </a:r>
            <a:r>
              <a:rPr lang="zh-CN" altLang="en-US" dirty="0">
                <a:solidFill>
                  <a:srgbClr val="00B050"/>
                </a:solidFill>
              </a:rPr>
              <a:t>、池化的作用</a:t>
            </a:r>
          </a:p>
        </p:txBody>
      </p:sp>
      <p:sp>
        <p:nvSpPr>
          <p:cNvPr id="3" name="矩形 2"/>
          <p:cNvSpPr/>
          <p:nvPr/>
        </p:nvSpPr>
        <p:spPr>
          <a:xfrm>
            <a:off x="323528" y="1556792"/>
            <a:ext cx="8496944" cy="3416320"/>
          </a:xfrm>
          <a:prstGeom prst="rect">
            <a:avLst/>
          </a:prstGeom>
        </p:spPr>
        <p:txBody>
          <a:bodyPr wrap="square">
            <a:spAutoFit/>
          </a:bodyPr>
          <a:lstStyle/>
          <a:p>
            <a:endParaRPr lang="zh-CN" altLang="en-US" dirty="0"/>
          </a:p>
          <a:p>
            <a:pPr>
              <a:lnSpc>
                <a:spcPct val="150000"/>
              </a:lnSpc>
            </a:pPr>
            <a:r>
              <a:rPr lang="zh-CN" altLang="en-US" sz="3200" dirty="0">
                <a:sym typeface="Wingdings" panose="05000000000000000000" pitchFamily="2" charset="2"/>
              </a:rPr>
              <a:t></a:t>
            </a:r>
            <a:r>
              <a:rPr lang="zh-CN" altLang="en-US" sz="3200" dirty="0"/>
              <a:t>抑制噪声，降低信息冗余</a:t>
            </a:r>
          </a:p>
          <a:p>
            <a:pPr>
              <a:lnSpc>
                <a:spcPct val="150000"/>
              </a:lnSpc>
            </a:pPr>
            <a:r>
              <a:rPr lang="zh-CN" altLang="en-US" sz="3200" dirty="0" smtClean="0">
                <a:sym typeface="Wingdings" panose="05000000000000000000" pitchFamily="2" charset="2"/>
              </a:rPr>
              <a:t>使</a:t>
            </a:r>
            <a:r>
              <a:rPr lang="zh-CN" altLang="en-US" sz="3200" dirty="0" smtClean="0"/>
              <a:t>模型可保持</a:t>
            </a:r>
            <a:r>
              <a:rPr lang="zh-CN" altLang="en-US" sz="3200" dirty="0" smtClean="0">
                <a:sym typeface="Wingdings" panose="05000000000000000000" pitchFamily="2" charset="2"/>
              </a:rPr>
              <a:t>平移</a:t>
            </a:r>
            <a:r>
              <a:rPr lang="zh-CN" altLang="en-US" sz="3200" dirty="0">
                <a:sym typeface="Wingdings" panose="05000000000000000000" pitchFamily="2" charset="2"/>
              </a:rPr>
              <a:t>、旋转、尺度不变形</a:t>
            </a:r>
            <a:endParaRPr lang="zh-CN" altLang="en-US" sz="3200" dirty="0"/>
          </a:p>
          <a:p>
            <a:pPr>
              <a:lnSpc>
                <a:spcPct val="150000"/>
              </a:lnSpc>
            </a:pPr>
            <a:r>
              <a:rPr lang="zh-CN" altLang="en-US" sz="3200" dirty="0" smtClean="0">
                <a:sym typeface="Wingdings" panose="05000000000000000000" pitchFamily="2" charset="2"/>
              </a:rPr>
              <a:t></a:t>
            </a:r>
            <a:r>
              <a:rPr lang="zh-CN" altLang="en-US" sz="3200" dirty="0">
                <a:sym typeface="Wingdings" panose="05000000000000000000" pitchFamily="2" charset="2"/>
              </a:rPr>
              <a:t>减少</a:t>
            </a:r>
            <a:r>
              <a:rPr lang="zh-CN" altLang="en-US" sz="3200" dirty="0"/>
              <a:t>参数个数，减低模型计算量和内存使用量</a:t>
            </a:r>
          </a:p>
          <a:p>
            <a:pPr>
              <a:lnSpc>
                <a:spcPct val="150000"/>
              </a:lnSpc>
            </a:pPr>
            <a:r>
              <a:rPr lang="zh-CN" altLang="en-US" sz="3200" dirty="0">
                <a:sym typeface="Wingdings" panose="05000000000000000000" pitchFamily="2" charset="2"/>
              </a:rPr>
              <a:t></a:t>
            </a:r>
            <a:r>
              <a:rPr lang="zh-CN" altLang="en-US" sz="3200" dirty="0"/>
              <a:t>防止过拟合</a:t>
            </a:r>
          </a:p>
        </p:txBody>
      </p:sp>
    </p:spTree>
    <p:extLst>
      <p:ext uri="{BB962C8B-B14F-4D97-AF65-F5344CB8AC3E}">
        <p14:creationId xmlns:p14="http://schemas.microsoft.com/office/powerpoint/2010/main" val="2500657669"/>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B05125-0A19-41A7-8300-F37BC0A0A16B}"/>
              </a:ext>
            </a:extLst>
          </p:cNvPr>
          <p:cNvSpPr>
            <a:spLocks noGrp="1"/>
          </p:cNvSpPr>
          <p:nvPr>
            <p:ph type="title"/>
          </p:nvPr>
        </p:nvSpPr>
        <p:spPr/>
        <p:txBody>
          <a:bodyPr/>
          <a:lstStyle/>
          <a:p>
            <a:r>
              <a:rPr lang="en-US" altLang="zh-CN" dirty="0">
                <a:solidFill>
                  <a:srgbClr val="00B050"/>
                </a:solidFill>
              </a:rPr>
              <a:t>2</a:t>
            </a:r>
            <a:r>
              <a:rPr lang="zh-CN" altLang="en-US" dirty="0">
                <a:solidFill>
                  <a:srgbClr val="00B050"/>
                </a:solidFill>
              </a:rPr>
              <a:t>、池化的作用</a:t>
            </a:r>
          </a:p>
        </p:txBody>
      </p:sp>
      <p:sp>
        <p:nvSpPr>
          <p:cNvPr id="3" name="矩形 2"/>
          <p:cNvSpPr/>
          <p:nvPr/>
        </p:nvSpPr>
        <p:spPr>
          <a:xfrm>
            <a:off x="323528" y="764704"/>
            <a:ext cx="8496944" cy="1109278"/>
          </a:xfrm>
          <a:prstGeom prst="rect">
            <a:avLst/>
          </a:prstGeom>
        </p:spPr>
        <p:txBody>
          <a:bodyPr wrap="square">
            <a:spAutoFit/>
          </a:bodyPr>
          <a:lstStyle/>
          <a:p>
            <a:endParaRPr lang="zh-CN" altLang="en-US" dirty="0"/>
          </a:p>
          <a:p>
            <a:pPr>
              <a:lnSpc>
                <a:spcPct val="150000"/>
              </a:lnSpc>
            </a:pPr>
            <a:r>
              <a:rPr lang="zh-CN" altLang="en-US" sz="3200" dirty="0" smtClean="0">
                <a:sym typeface="Wingdings" panose="05000000000000000000" pitchFamily="2" charset="2"/>
              </a:rPr>
              <a:t></a:t>
            </a:r>
            <a:r>
              <a:rPr lang="zh-CN" altLang="en-US" dirty="0" smtClean="0">
                <a:sym typeface="Wingdings" panose="05000000000000000000" pitchFamily="2" charset="2"/>
              </a:rPr>
              <a:t>池化为什么可使</a:t>
            </a:r>
            <a:r>
              <a:rPr lang="en-US" altLang="zh-CN" dirty="0" err="1" smtClean="0">
                <a:sym typeface="Wingdings" panose="05000000000000000000" pitchFamily="2" charset="2"/>
              </a:rPr>
              <a:t>cnn</a:t>
            </a:r>
            <a:r>
              <a:rPr lang="zh-CN" altLang="en-US" smtClean="0">
                <a:sym typeface="Wingdings" panose="05000000000000000000" pitchFamily="2" charset="2"/>
              </a:rPr>
              <a:t>保持平移</a:t>
            </a:r>
            <a:r>
              <a:rPr lang="zh-CN" altLang="en-US" dirty="0" smtClean="0">
                <a:sym typeface="Wingdings" panose="05000000000000000000" pitchFamily="2" charset="2"/>
              </a:rPr>
              <a:t>、旋转、尺度不变形</a:t>
            </a:r>
            <a:endParaRPr lang="zh-CN" altLang="en-US" dirty="0"/>
          </a:p>
        </p:txBody>
      </p:sp>
      <p:pic>
        <p:nvPicPr>
          <p:cNvPr id="4" name="图片 3"/>
          <p:cNvPicPr>
            <a:picLocks noChangeAspect="1"/>
          </p:cNvPicPr>
          <p:nvPr/>
        </p:nvPicPr>
        <p:blipFill>
          <a:blip r:embed="rId3"/>
          <a:stretch>
            <a:fillRect/>
          </a:stretch>
        </p:blipFill>
        <p:spPr>
          <a:xfrm>
            <a:off x="107505" y="1844824"/>
            <a:ext cx="8856984" cy="4473121"/>
          </a:xfrm>
          <a:prstGeom prst="rect">
            <a:avLst/>
          </a:prstGeom>
        </p:spPr>
      </p:pic>
    </p:spTree>
    <p:extLst>
      <p:ext uri="{BB962C8B-B14F-4D97-AF65-F5344CB8AC3E}">
        <p14:creationId xmlns:p14="http://schemas.microsoft.com/office/powerpoint/2010/main" val="1841734014"/>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B05125-0A19-41A7-8300-F37BC0A0A16B}"/>
              </a:ext>
            </a:extLst>
          </p:cNvPr>
          <p:cNvSpPr>
            <a:spLocks noGrp="1"/>
          </p:cNvSpPr>
          <p:nvPr>
            <p:ph type="title"/>
          </p:nvPr>
        </p:nvSpPr>
        <p:spPr/>
        <p:txBody>
          <a:bodyPr/>
          <a:lstStyle/>
          <a:p>
            <a:r>
              <a:rPr lang="en-US" altLang="zh-CN" dirty="0">
                <a:solidFill>
                  <a:srgbClr val="00B050"/>
                </a:solidFill>
              </a:rPr>
              <a:t>3</a:t>
            </a:r>
            <a:r>
              <a:rPr lang="zh-CN" altLang="en-US" dirty="0">
                <a:solidFill>
                  <a:srgbClr val="00B050"/>
                </a:solidFill>
              </a:rPr>
              <a:t>、池化操作</a:t>
            </a:r>
          </a:p>
        </p:txBody>
      </p:sp>
      <p:sp>
        <p:nvSpPr>
          <p:cNvPr id="5" name="矩形 4"/>
          <p:cNvSpPr/>
          <p:nvPr/>
        </p:nvSpPr>
        <p:spPr>
          <a:xfrm>
            <a:off x="361360" y="1428982"/>
            <a:ext cx="8171080" cy="2751522"/>
          </a:xfrm>
          <a:prstGeom prst="rect">
            <a:avLst/>
          </a:prstGeom>
        </p:spPr>
        <p:txBody>
          <a:bodyPr wrap="square">
            <a:spAutoFit/>
          </a:bodyPr>
          <a:lstStyle/>
          <a:p>
            <a:pPr>
              <a:lnSpc>
                <a:spcPct val="120000"/>
              </a:lnSpc>
            </a:pPr>
            <a:r>
              <a:rPr lang="en-US" altLang="zh-CN" dirty="0">
                <a:solidFill>
                  <a:srgbClr val="FF0000"/>
                </a:solidFill>
                <a:sym typeface="Wingdings" panose="05000000000000000000" pitchFamily="2" charset="2"/>
              </a:rPr>
              <a:t></a:t>
            </a:r>
            <a:r>
              <a:rPr lang="zh-CN" altLang="en-US" dirty="0">
                <a:solidFill>
                  <a:srgbClr val="FF0000"/>
                </a:solidFill>
              </a:rPr>
              <a:t>池化操作：类似卷积计算，也是对</a:t>
            </a:r>
            <a:r>
              <a:rPr lang="zh-CN" altLang="en-US" dirty="0" smtClean="0">
                <a:solidFill>
                  <a:srgbClr val="FF0000"/>
                </a:solidFill>
              </a:rPr>
              <a:t>上层（卷积层）局部</a:t>
            </a:r>
            <a:r>
              <a:rPr lang="zh-CN" altLang="en-US" dirty="0">
                <a:solidFill>
                  <a:srgbClr val="FF0000"/>
                </a:solidFill>
              </a:rPr>
              <a:t>感受野（也可是零填充后的局部受野）按步长进行滑动池化计算，池化计算（与卷积计算不同）是对局部感受野进行聚合函数计算（取最大值或均值等），池化操作后形成池化层，层中每个神经元与其前一层中部分神经元相连接。</a:t>
            </a:r>
            <a:endParaRPr lang="en-US" altLang="zh-CN" dirty="0">
              <a:solidFill>
                <a:srgbClr val="FF0000"/>
              </a:solidFill>
            </a:endParaRPr>
          </a:p>
          <a:p>
            <a:pPr>
              <a:lnSpc>
                <a:spcPct val="120000"/>
              </a:lnSpc>
            </a:pPr>
            <a:endParaRPr lang="zh-CN" altLang="en-US" dirty="0">
              <a:solidFill>
                <a:srgbClr val="FF0000"/>
              </a:solidFill>
            </a:endParaRPr>
          </a:p>
        </p:txBody>
      </p:sp>
      <p:pic>
        <p:nvPicPr>
          <p:cNvPr id="4" name="图片 3"/>
          <p:cNvPicPr>
            <a:picLocks noChangeAspect="1"/>
          </p:cNvPicPr>
          <p:nvPr/>
        </p:nvPicPr>
        <p:blipFill>
          <a:blip r:embed="rId3"/>
          <a:stretch>
            <a:fillRect/>
          </a:stretch>
        </p:blipFill>
        <p:spPr>
          <a:xfrm>
            <a:off x="1763688" y="3789040"/>
            <a:ext cx="4505313" cy="2160240"/>
          </a:xfrm>
          <a:prstGeom prst="rect">
            <a:avLst/>
          </a:prstGeom>
        </p:spPr>
      </p:pic>
      <p:sp>
        <p:nvSpPr>
          <p:cNvPr id="7" name="文本框 6"/>
          <p:cNvSpPr txBox="1"/>
          <p:nvPr/>
        </p:nvSpPr>
        <p:spPr>
          <a:xfrm>
            <a:off x="467544" y="6084004"/>
            <a:ext cx="8166455" cy="369332"/>
          </a:xfrm>
          <a:prstGeom prst="rect">
            <a:avLst/>
          </a:prstGeom>
          <a:noFill/>
        </p:spPr>
        <p:txBody>
          <a:bodyPr wrap="square" rtlCol="0">
            <a:spAutoFit/>
          </a:bodyPr>
          <a:lstStyle/>
          <a:p>
            <a:r>
              <a:rPr lang="zh-CN" altLang="en-US" sz="1800" b="1" dirty="0">
                <a:solidFill>
                  <a:srgbClr val="00B050"/>
                </a:solidFill>
              </a:rPr>
              <a:t>注：池化层同样具有尺寸</a:t>
            </a:r>
            <a:r>
              <a:rPr lang="en-US" altLang="zh-CN" sz="1800" b="1" dirty="0">
                <a:solidFill>
                  <a:srgbClr val="00B050"/>
                </a:solidFill>
              </a:rPr>
              <a:t>(</a:t>
            </a:r>
            <a:r>
              <a:rPr lang="en-US" altLang="zh-CN" sz="1800" b="1" i="1" dirty="0">
                <a:solidFill>
                  <a:srgbClr val="00B050"/>
                </a:solidFill>
              </a:rPr>
              <a:t>pooling kernel size</a:t>
            </a:r>
            <a:r>
              <a:rPr lang="en-US" altLang="zh-CN" sz="1800" b="1" dirty="0">
                <a:solidFill>
                  <a:srgbClr val="00B050"/>
                </a:solidFill>
              </a:rPr>
              <a:t>)</a:t>
            </a:r>
            <a:r>
              <a:rPr lang="zh-CN" altLang="en-US" sz="1800" b="1" dirty="0">
                <a:solidFill>
                  <a:srgbClr val="00B050"/>
                </a:solidFill>
              </a:rPr>
              <a:t>、步长、填充三个属性</a:t>
            </a:r>
          </a:p>
        </p:txBody>
      </p:sp>
    </p:spTree>
    <p:extLst>
      <p:ext uri="{BB962C8B-B14F-4D97-AF65-F5344CB8AC3E}">
        <p14:creationId xmlns:p14="http://schemas.microsoft.com/office/powerpoint/2010/main" val="3317025708"/>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B20DB5E6-A91F-4A31-AC73-07A358573C59}"/>
              </a:ext>
            </a:extLst>
          </p:cNvPr>
          <p:cNvPicPr>
            <a:picLocks noChangeAspect="1"/>
          </p:cNvPicPr>
          <p:nvPr/>
        </p:nvPicPr>
        <p:blipFill>
          <a:blip r:embed="rId3"/>
          <a:stretch>
            <a:fillRect/>
          </a:stretch>
        </p:blipFill>
        <p:spPr>
          <a:xfrm>
            <a:off x="1259632" y="2974375"/>
            <a:ext cx="6092726" cy="3406953"/>
          </a:xfrm>
          <a:prstGeom prst="rect">
            <a:avLst/>
          </a:prstGeom>
        </p:spPr>
      </p:pic>
      <p:sp>
        <p:nvSpPr>
          <p:cNvPr id="3" name="内容占位符 2">
            <a:extLst>
              <a:ext uri="{FF2B5EF4-FFF2-40B4-BE49-F238E27FC236}">
                <a16:creationId xmlns:a16="http://schemas.microsoft.com/office/drawing/2014/main" id="{5899FC12-5B62-42ED-80A4-49BB5EA51BE5}"/>
              </a:ext>
            </a:extLst>
          </p:cNvPr>
          <p:cNvSpPr>
            <a:spLocks noGrp="1"/>
          </p:cNvSpPr>
          <p:nvPr>
            <p:ph idx="1"/>
          </p:nvPr>
        </p:nvSpPr>
        <p:spPr>
          <a:xfrm>
            <a:off x="685800" y="1371600"/>
            <a:ext cx="7772400" cy="1769368"/>
          </a:xfrm>
        </p:spPr>
        <p:txBody>
          <a:bodyPr/>
          <a:lstStyle/>
          <a:p>
            <a:r>
              <a:rPr lang="zh-CN" altLang="en-US" sz="3200" dirty="0"/>
              <a:t>池化层一般接在卷积层后面，用于简化卷积的输出结果。 其实就是把卷积层的输出结果进行压缩：</a:t>
            </a:r>
            <a:endParaRPr lang="en-US" altLang="zh-CN" sz="3200" dirty="0"/>
          </a:p>
        </p:txBody>
      </p:sp>
      <p:sp>
        <p:nvSpPr>
          <p:cNvPr id="8" name="标题 1">
            <a:extLst>
              <a:ext uri="{FF2B5EF4-FFF2-40B4-BE49-F238E27FC236}">
                <a16:creationId xmlns:a16="http://schemas.microsoft.com/office/drawing/2014/main" id="{3BB05125-0A19-41A7-8300-F37BC0A0A16B}"/>
              </a:ext>
            </a:extLst>
          </p:cNvPr>
          <p:cNvSpPr>
            <a:spLocks noGrp="1"/>
          </p:cNvSpPr>
          <p:nvPr>
            <p:ph type="title"/>
          </p:nvPr>
        </p:nvSpPr>
        <p:spPr>
          <a:xfrm>
            <a:off x="685800" y="381000"/>
            <a:ext cx="7772400" cy="762000"/>
          </a:xfrm>
        </p:spPr>
        <p:txBody>
          <a:bodyPr/>
          <a:lstStyle/>
          <a:p>
            <a:r>
              <a:rPr lang="en-US" altLang="zh-CN" dirty="0">
                <a:solidFill>
                  <a:srgbClr val="00B050"/>
                </a:solidFill>
              </a:rPr>
              <a:t>3</a:t>
            </a:r>
            <a:r>
              <a:rPr lang="zh-CN" altLang="en-US" dirty="0">
                <a:solidFill>
                  <a:srgbClr val="00B050"/>
                </a:solidFill>
              </a:rPr>
              <a:t>、池化操作</a:t>
            </a:r>
          </a:p>
        </p:txBody>
      </p:sp>
    </p:spTree>
    <p:extLst>
      <p:ext uri="{BB962C8B-B14F-4D97-AF65-F5344CB8AC3E}">
        <p14:creationId xmlns:p14="http://schemas.microsoft.com/office/powerpoint/2010/main" val="2771009465"/>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5899FC12-5B62-42ED-80A4-49BB5EA51BE5}"/>
              </a:ext>
            </a:extLst>
          </p:cNvPr>
          <p:cNvSpPr>
            <a:spLocks noGrp="1"/>
          </p:cNvSpPr>
          <p:nvPr>
            <p:ph idx="1"/>
          </p:nvPr>
        </p:nvSpPr>
        <p:spPr>
          <a:xfrm>
            <a:off x="685800" y="1371600"/>
            <a:ext cx="7772400" cy="1769368"/>
          </a:xfrm>
        </p:spPr>
        <p:txBody>
          <a:bodyPr/>
          <a:lstStyle/>
          <a:p>
            <a:r>
              <a:rPr lang="zh-CN" altLang="en-US" dirty="0"/>
              <a:t>对于一个图的</a:t>
            </a:r>
            <a:r>
              <a:rPr lang="en-US" altLang="zh-CN" dirty="0"/>
              <a:t>3</a:t>
            </a:r>
            <a:r>
              <a:rPr lang="zh-CN" altLang="en-US" dirty="0"/>
              <a:t>个特征检测，先卷积后池化：</a:t>
            </a:r>
            <a:endParaRPr lang="en-US" altLang="zh-CN" dirty="0"/>
          </a:p>
        </p:txBody>
      </p:sp>
      <p:sp>
        <p:nvSpPr>
          <p:cNvPr id="7" name="标题 1">
            <a:extLst>
              <a:ext uri="{FF2B5EF4-FFF2-40B4-BE49-F238E27FC236}">
                <a16:creationId xmlns:a16="http://schemas.microsoft.com/office/drawing/2014/main" id="{3BB05125-0A19-41A7-8300-F37BC0A0A16B}"/>
              </a:ext>
            </a:extLst>
          </p:cNvPr>
          <p:cNvSpPr>
            <a:spLocks noGrp="1"/>
          </p:cNvSpPr>
          <p:nvPr>
            <p:ph type="title"/>
          </p:nvPr>
        </p:nvSpPr>
        <p:spPr>
          <a:xfrm>
            <a:off x="685800" y="381000"/>
            <a:ext cx="7772400" cy="762000"/>
          </a:xfrm>
        </p:spPr>
        <p:txBody>
          <a:bodyPr/>
          <a:lstStyle/>
          <a:p>
            <a:r>
              <a:rPr lang="en-US" altLang="zh-CN" dirty="0">
                <a:solidFill>
                  <a:srgbClr val="00B050"/>
                </a:solidFill>
              </a:rPr>
              <a:t>3</a:t>
            </a:r>
            <a:r>
              <a:rPr lang="zh-CN" altLang="en-US" dirty="0">
                <a:solidFill>
                  <a:srgbClr val="00B050"/>
                </a:solidFill>
              </a:rPr>
              <a:t>、池化操作</a:t>
            </a:r>
          </a:p>
        </p:txBody>
      </p:sp>
      <p:grpSp>
        <p:nvGrpSpPr>
          <p:cNvPr id="4" name="组合 3"/>
          <p:cNvGrpSpPr/>
          <p:nvPr/>
        </p:nvGrpSpPr>
        <p:grpSpPr>
          <a:xfrm>
            <a:off x="467544" y="1759502"/>
            <a:ext cx="7499176" cy="3220132"/>
            <a:chOff x="457200" y="1952626"/>
            <a:chExt cx="7499176" cy="3220132"/>
          </a:xfrm>
        </p:grpSpPr>
        <p:pic>
          <p:nvPicPr>
            <p:cNvPr id="5" name="图片 4">
              <a:extLst>
                <a:ext uri="{FF2B5EF4-FFF2-40B4-BE49-F238E27FC236}">
                  <a16:creationId xmlns:a16="http://schemas.microsoft.com/office/drawing/2014/main" id="{965EBBBE-0B8D-4F77-9710-9077E2F1200F}"/>
                </a:ext>
              </a:extLst>
            </p:cNvPr>
            <p:cNvPicPr>
              <a:picLocks noChangeAspect="1"/>
            </p:cNvPicPr>
            <p:nvPr/>
          </p:nvPicPr>
          <p:blipFill>
            <a:blip r:embed="rId3"/>
            <a:stretch>
              <a:fillRect/>
            </a:stretch>
          </p:blipFill>
          <p:spPr>
            <a:xfrm>
              <a:off x="457200" y="1952626"/>
              <a:ext cx="7499176" cy="3220132"/>
            </a:xfrm>
            <a:prstGeom prst="rect">
              <a:avLst/>
            </a:prstGeom>
          </p:spPr>
        </p:pic>
        <p:pic>
          <p:nvPicPr>
            <p:cNvPr id="8" name="图片 7"/>
            <p:cNvPicPr>
              <a:picLocks noChangeAspect="1"/>
            </p:cNvPicPr>
            <p:nvPr/>
          </p:nvPicPr>
          <p:blipFill>
            <a:blip r:embed="rId4"/>
            <a:stretch>
              <a:fillRect/>
            </a:stretch>
          </p:blipFill>
          <p:spPr>
            <a:xfrm>
              <a:off x="971600" y="2636912"/>
              <a:ext cx="2015757" cy="2015757"/>
            </a:xfrm>
            <a:prstGeom prst="rect">
              <a:avLst/>
            </a:prstGeom>
          </p:spPr>
        </p:pic>
        <p:pic>
          <p:nvPicPr>
            <p:cNvPr id="11" name="图片 10"/>
            <p:cNvPicPr>
              <a:picLocks noChangeAspect="1"/>
            </p:cNvPicPr>
            <p:nvPr/>
          </p:nvPicPr>
          <p:blipFill>
            <a:blip r:embed="rId5"/>
            <a:stretch>
              <a:fillRect/>
            </a:stretch>
          </p:blipFill>
          <p:spPr>
            <a:xfrm>
              <a:off x="3990153" y="2597077"/>
              <a:ext cx="1733975" cy="1750489"/>
            </a:xfrm>
            <a:prstGeom prst="rect">
              <a:avLst/>
            </a:prstGeom>
          </p:spPr>
        </p:pic>
        <p:pic>
          <p:nvPicPr>
            <p:cNvPr id="12" name="图片 11"/>
            <p:cNvPicPr>
              <a:picLocks noChangeAspect="1"/>
            </p:cNvPicPr>
            <p:nvPr/>
          </p:nvPicPr>
          <p:blipFill>
            <a:blip r:embed="rId6"/>
            <a:stretch>
              <a:fillRect/>
            </a:stretch>
          </p:blipFill>
          <p:spPr>
            <a:xfrm>
              <a:off x="6660232" y="2962026"/>
              <a:ext cx="827108" cy="791369"/>
            </a:xfrm>
            <a:prstGeom prst="rect">
              <a:avLst/>
            </a:prstGeom>
          </p:spPr>
        </p:pic>
      </p:grpSp>
      <p:sp>
        <p:nvSpPr>
          <p:cNvPr id="2" name="文本框 1"/>
          <p:cNvSpPr txBox="1"/>
          <p:nvPr/>
        </p:nvSpPr>
        <p:spPr>
          <a:xfrm>
            <a:off x="467544" y="4731357"/>
            <a:ext cx="8532948" cy="1865126"/>
          </a:xfrm>
          <a:prstGeom prst="rect">
            <a:avLst/>
          </a:prstGeom>
          <a:noFill/>
        </p:spPr>
        <p:txBody>
          <a:bodyPr wrap="square" rtlCol="0">
            <a:spAutoFit/>
          </a:bodyPr>
          <a:lstStyle/>
          <a:p>
            <a:pPr>
              <a:lnSpc>
                <a:spcPct val="120000"/>
              </a:lnSpc>
            </a:pPr>
            <a:r>
              <a:rPr lang="zh-CN" altLang="en-US" dirty="0">
                <a:solidFill>
                  <a:srgbClr val="FF0000"/>
                </a:solidFill>
                <a:sym typeface="Wingdings" panose="05000000000000000000" pitchFamily="2" charset="2"/>
              </a:rPr>
              <a:t></a:t>
            </a:r>
            <a:r>
              <a:rPr lang="zh-CN" altLang="en-US" dirty="0">
                <a:solidFill>
                  <a:srgbClr val="FF0000"/>
                </a:solidFill>
              </a:rPr>
              <a:t>中间图</a:t>
            </a:r>
            <a:r>
              <a:rPr lang="en-US" altLang="zh-CN" dirty="0">
                <a:solidFill>
                  <a:srgbClr val="FF0000"/>
                </a:solidFill>
              </a:rPr>
              <a:t>3</a:t>
            </a:r>
            <a:r>
              <a:rPr lang="zh-CN" altLang="en-US" dirty="0">
                <a:solidFill>
                  <a:srgbClr val="FF0000"/>
                </a:solidFill>
              </a:rPr>
              <a:t>个</a:t>
            </a:r>
            <a:r>
              <a:rPr lang="en-US" altLang="zh-CN" dirty="0">
                <a:solidFill>
                  <a:srgbClr val="FF0000"/>
                </a:solidFill>
              </a:rPr>
              <a:t>24x24</a:t>
            </a:r>
            <a:r>
              <a:rPr lang="zh-CN" altLang="en-US" dirty="0">
                <a:solidFill>
                  <a:srgbClr val="FF0000"/>
                </a:solidFill>
              </a:rPr>
              <a:t>矩阵分别代表识别眼睛、耳朵、鼻子的三个卷积核卷积后形成隐藏层（卷积层）</a:t>
            </a:r>
            <a:endParaRPr lang="en-US" altLang="zh-CN" dirty="0">
              <a:solidFill>
                <a:srgbClr val="FF0000"/>
              </a:solidFill>
            </a:endParaRPr>
          </a:p>
          <a:p>
            <a:pPr>
              <a:lnSpc>
                <a:spcPct val="120000"/>
              </a:lnSpc>
            </a:pPr>
            <a:r>
              <a:rPr lang="zh-CN" altLang="en-US" dirty="0">
                <a:solidFill>
                  <a:srgbClr val="FF0000"/>
                </a:solidFill>
                <a:sym typeface="Wingdings" panose="05000000000000000000" pitchFamily="2" charset="2"/>
              </a:rPr>
              <a:t></a:t>
            </a:r>
            <a:r>
              <a:rPr lang="zh-CN" altLang="en-US" dirty="0">
                <a:solidFill>
                  <a:srgbClr val="FF0000"/>
                </a:solidFill>
              </a:rPr>
              <a:t>左图</a:t>
            </a:r>
            <a:r>
              <a:rPr lang="en-US" altLang="zh-CN" dirty="0">
                <a:solidFill>
                  <a:srgbClr val="FF0000"/>
                </a:solidFill>
              </a:rPr>
              <a:t>3</a:t>
            </a:r>
            <a:r>
              <a:rPr lang="zh-CN" altLang="en-US" dirty="0">
                <a:solidFill>
                  <a:srgbClr val="FF0000"/>
                </a:solidFill>
              </a:rPr>
              <a:t>个</a:t>
            </a:r>
            <a:r>
              <a:rPr lang="en-US" altLang="zh-CN" dirty="0">
                <a:solidFill>
                  <a:srgbClr val="FF0000"/>
                </a:solidFill>
              </a:rPr>
              <a:t>12x12</a:t>
            </a:r>
            <a:r>
              <a:rPr lang="zh-CN" altLang="en-US" dirty="0">
                <a:solidFill>
                  <a:srgbClr val="FF0000"/>
                </a:solidFill>
              </a:rPr>
              <a:t>矩阵分别代表中间三个隐藏层池化后形成的隐藏层（池化层）</a:t>
            </a:r>
          </a:p>
        </p:txBody>
      </p:sp>
    </p:spTree>
    <p:extLst>
      <p:ext uri="{BB962C8B-B14F-4D97-AF65-F5344CB8AC3E}">
        <p14:creationId xmlns:p14="http://schemas.microsoft.com/office/powerpoint/2010/main" val="1640661923"/>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683FE1-A6D2-45A4-AA6F-FDC4022924E6}"/>
              </a:ext>
            </a:extLst>
          </p:cNvPr>
          <p:cNvSpPr>
            <a:spLocks noGrp="1"/>
          </p:cNvSpPr>
          <p:nvPr>
            <p:ph type="title"/>
          </p:nvPr>
        </p:nvSpPr>
        <p:spPr/>
        <p:txBody>
          <a:bodyPr/>
          <a:lstStyle/>
          <a:p>
            <a:r>
              <a:rPr lang="en-US" altLang="zh-CN" dirty="0">
                <a:solidFill>
                  <a:srgbClr val="00B050"/>
                </a:solidFill>
              </a:rPr>
              <a:t>4</a:t>
            </a:r>
            <a:r>
              <a:rPr lang="zh-CN" altLang="en-US" dirty="0">
                <a:solidFill>
                  <a:srgbClr val="00B050"/>
                </a:solidFill>
              </a:rPr>
              <a:t>、池化操作</a:t>
            </a:r>
            <a:r>
              <a:rPr lang="en-US" altLang="zh-CN" dirty="0">
                <a:solidFill>
                  <a:srgbClr val="00B050"/>
                </a:solidFill>
              </a:rPr>
              <a:t>—</a:t>
            </a:r>
            <a:r>
              <a:rPr lang="zh-CN" altLang="en-US" dirty="0">
                <a:solidFill>
                  <a:srgbClr val="00B050"/>
                </a:solidFill>
              </a:rPr>
              <a:t>最大</a:t>
            </a:r>
            <a:r>
              <a:rPr lang="en-US" altLang="zh-CN" dirty="0">
                <a:solidFill>
                  <a:srgbClr val="00B050"/>
                </a:solidFill>
              </a:rPr>
              <a:t>/</a:t>
            </a:r>
            <a:r>
              <a:rPr lang="zh-CN" altLang="en-US" dirty="0">
                <a:solidFill>
                  <a:srgbClr val="00B050"/>
                </a:solidFill>
              </a:rPr>
              <a:t>平均池化</a:t>
            </a:r>
          </a:p>
        </p:txBody>
      </p:sp>
      <p:sp>
        <p:nvSpPr>
          <p:cNvPr id="5" name="矩形 4"/>
          <p:cNvSpPr/>
          <p:nvPr/>
        </p:nvSpPr>
        <p:spPr>
          <a:xfrm>
            <a:off x="179512" y="1293723"/>
            <a:ext cx="8784976" cy="5447645"/>
          </a:xfrm>
          <a:prstGeom prst="rect">
            <a:avLst/>
          </a:prstGeom>
        </p:spPr>
        <p:txBody>
          <a:bodyPr wrap="square">
            <a:spAutoFit/>
          </a:bodyPr>
          <a:lstStyle/>
          <a:p>
            <a:pPr marL="342900" indent="-342900">
              <a:lnSpc>
                <a:spcPct val="150000"/>
              </a:lnSpc>
              <a:buFont typeface="Wingdings" panose="05000000000000000000" pitchFamily="2" charset="2"/>
              <a:buChar char=""/>
            </a:pPr>
            <a:r>
              <a:rPr lang="zh-CN" altLang="en-US" dirty="0">
                <a:solidFill>
                  <a:srgbClr val="FF0000"/>
                </a:solidFill>
              </a:rPr>
              <a:t>最大</a:t>
            </a:r>
            <a:r>
              <a:rPr lang="en-US" altLang="zh-CN" dirty="0">
                <a:solidFill>
                  <a:srgbClr val="FF0000"/>
                </a:solidFill>
              </a:rPr>
              <a:t>/</a:t>
            </a:r>
            <a:r>
              <a:rPr lang="zh-CN" altLang="en-US" dirty="0">
                <a:solidFill>
                  <a:srgbClr val="FF0000"/>
                </a:solidFill>
              </a:rPr>
              <a:t>平均池化：是选择图像区域中最大值</a:t>
            </a:r>
            <a:r>
              <a:rPr lang="en-US" altLang="zh-CN" dirty="0">
                <a:solidFill>
                  <a:srgbClr val="FF0000"/>
                </a:solidFill>
              </a:rPr>
              <a:t>/</a:t>
            </a:r>
            <a:r>
              <a:rPr lang="zh-CN" altLang="en-US" dirty="0">
                <a:solidFill>
                  <a:srgbClr val="FF0000"/>
                </a:solidFill>
              </a:rPr>
              <a:t>平均值作为该区域池化以后的值。</a:t>
            </a:r>
            <a:endParaRPr lang="en-US" altLang="zh-CN" dirty="0">
              <a:solidFill>
                <a:srgbClr val="FF0000"/>
              </a:solidFill>
            </a:endParaRPr>
          </a:p>
          <a:p>
            <a:pPr marL="342900" indent="-342900">
              <a:lnSpc>
                <a:spcPct val="150000"/>
              </a:lnSpc>
              <a:buFont typeface="Wingdings" panose="05000000000000000000" pitchFamily="2" charset="2"/>
              <a:buChar char=""/>
            </a:pPr>
            <a:r>
              <a:rPr lang="zh-CN" altLang="en-US" dirty="0"/>
              <a:t>使用时，最大池化又分为重叠池化和非重叠池化，比如常见的</a:t>
            </a:r>
            <a:r>
              <a:rPr lang="en-US" altLang="zh-CN" dirty="0"/>
              <a:t>stride=kernel size</a:t>
            </a:r>
            <a:r>
              <a:rPr lang="zh-CN" altLang="en-US" dirty="0"/>
              <a:t>的情况属于非重叠池化，如果</a:t>
            </a:r>
            <a:r>
              <a:rPr lang="en-US" altLang="zh-CN" dirty="0"/>
              <a:t>stride&lt;kernel size </a:t>
            </a:r>
            <a:r>
              <a:rPr lang="zh-CN" altLang="en-US" dirty="0"/>
              <a:t>则属于重叠池化。重叠池化相比于非重叠池化不仅可以提升预测精度，同时在一定程度上可以缓解过拟合。</a:t>
            </a:r>
            <a:endParaRPr lang="en-US" altLang="zh-CN" dirty="0"/>
          </a:p>
          <a:p>
            <a:pPr marL="342900" indent="-342900">
              <a:lnSpc>
                <a:spcPct val="150000"/>
              </a:lnSpc>
              <a:buFont typeface="Wingdings" panose="05000000000000000000" pitchFamily="2" charset="2"/>
              <a:buChar char=""/>
            </a:pPr>
            <a:r>
              <a:rPr lang="zh-CN" altLang="en-US" dirty="0"/>
              <a:t>反向传播的时候，梯度通过前向传播过程的最大值</a:t>
            </a:r>
            <a:r>
              <a:rPr lang="en-US" altLang="zh-CN" dirty="0"/>
              <a:t>/</a:t>
            </a:r>
            <a:r>
              <a:rPr lang="zh-CN" altLang="en-US" dirty="0"/>
              <a:t>平均值反向传播，其他位置梯度为</a:t>
            </a:r>
            <a:r>
              <a:rPr lang="en-US" altLang="zh-CN" dirty="0"/>
              <a:t>0</a:t>
            </a:r>
            <a:r>
              <a:rPr lang="zh-CN" altLang="en-US" dirty="0"/>
              <a:t>。</a:t>
            </a:r>
            <a:endParaRPr lang="en-US" altLang="zh-CN" dirty="0"/>
          </a:p>
          <a:p>
            <a:pPr>
              <a:lnSpc>
                <a:spcPct val="150000"/>
              </a:lnSpc>
            </a:pPr>
            <a:r>
              <a:rPr lang="zh-CN" altLang="en-US" dirty="0">
                <a:solidFill>
                  <a:srgbClr val="00B050"/>
                </a:solidFill>
              </a:rPr>
              <a:t>注：此外还有随机、中值、组合等池化方法，详见池化方法文章</a:t>
            </a:r>
          </a:p>
          <a:p>
            <a:pPr marL="342900" indent="-342900">
              <a:buFont typeface="Wingdings" panose="05000000000000000000" pitchFamily="2" charset="2"/>
              <a:buChar char=""/>
            </a:pPr>
            <a:endParaRPr lang="zh-CN" altLang="en-US" dirty="0">
              <a:solidFill>
                <a:srgbClr val="00B050"/>
              </a:solidFill>
            </a:endParaRPr>
          </a:p>
        </p:txBody>
      </p:sp>
    </p:spTree>
    <p:extLst>
      <p:ext uri="{BB962C8B-B14F-4D97-AF65-F5344CB8AC3E}">
        <p14:creationId xmlns:p14="http://schemas.microsoft.com/office/powerpoint/2010/main" val="3437191202"/>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B3CC13D-5E12-42A1-B7B7-35002CC2682F}"/>
              </a:ext>
            </a:extLst>
          </p:cNvPr>
          <p:cNvSpPr>
            <a:spLocks noGrp="1"/>
          </p:cNvSpPr>
          <p:nvPr>
            <p:ph idx="1"/>
          </p:nvPr>
        </p:nvSpPr>
        <p:spPr/>
        <p:txBody>
          <a:bodyPr/>
          <a:lstStyle/>
          <a:p>
            <a:r>
              <a:rPr lang="zh-CN" altLang="en-US" spc="-8" dirty="0"/>
              <a:t>例</a:t>
            </a:r>
            <a:r>
              <a:rPr lang="en-US" altLang="zh-CN" spc="-8" dirty="0"/>
              <a:t>6</a:t>
            </a:r>
            <a:r>
              <a:rPr lang="zh-CN" altLang="en-US" spc="-8" dirty="0"/>
              <a:t>：</a:t>
            </a:r>
            <a:endParaRPr lang="en-US" dirty="0"/>
          </a:p>
        </p:txBody>
      </p:sp>
      <p:sp>
        <p:nvSpPr>
          <p:cNvPr id="4" name="object 3">
            <a:extLst>
              <a:ext uri="{FF2B5EF4-FFF2-40B4-BE49-F238E27FC236}">
                <a16:creationId xmlns:a16="http://schemas.microsoft.com/office/drawing/2014/main" id="{2EE07412-F4D8-4C75-833F-949F2F39F970}"/>
              </a:ext>
            </a:extLst>
          </p:cNvPr>
          <p:cNvSpPr/>
          <p:nvPr/>
        </p:nvSpPr>
        <p:spPr>
          <a:xfrm>
            <a:off x="2028772" y="1546637"/>
            <a:ext cx="5086455" cy="3720546"/>
          </a:xfrm>
          <a:prstGeom prst="rect">
            <a:avLst/>
          </a:prstGeom>
          <a:blipFill>
            <a:blip r:embed="rId3" cstate="print"/>
            <a:stretch>
              <a:fillRect l="-1" r="1288"/>
            </a:stretch>
          </a:blipFill>
        </p:spPr>
        <p:txBody>
          <a:bodyPr wrap="square" lIns="0" tIns="0" rIns="0" bIns="0" rtlCol="0"/>
          <a:lstStyle/>
          <a:p>
            <a:endParaRPr sz="1800"/>
          </a:p>
        </p:txBody>
      </p:sp>
      <p:sp>
        <p:nvSpPr>
          <p:cNvPr id="6" name="Title 1">
            <a:extLst>
              <a:ext uri="{FF2B5EF4-FFF2-40B4-BE49-F238E27FC236}">
                <a16:creationId xmlns:a16="http://schemas.microsoft.com/office/drawing/2014/main" id="{B2683FE1-A6D2-45A4-AA6F-FDC4022924E6}"/>
              </a:ext>
            </a:extLst>
          </p:cNvPr>
          <p:cNvSpPr>
            <a:spLocks noGrp="1"/>
          </p:cNvSpPr>
          <p:nvPr>
            <p:ph type="title"/>
          </p:nvPr>
        </p:nvSpPr>
        <p:spPr>
          <a:xfrm>
            <a:off x="685800" y="381000"/>
            <a:ext cx="7772400" cy="762000"/>
          </a:xfrm>
        </p:spPr>
        <p:txBody>
          <a:bodyPr/>
          <a:lstStyle/>
          <a:p>
            <a:r>
              <a:rPr lang="en-US" altLang="zh-CN" dirty="0">
                <a:solidFill>
                  <a:srgbClr val="00B050"/>
                </a:solidFill>
              </a:rPr>
              <a:t>4</a:t>
            </a:r>
            <a:r>
              <a:rPr lang="zh-CN" altLang="en-US" dirty="0">
                <a:solidFill>
                  <a:srgbClr val="00B050"/>
                </a:solidFill>
              </a:rPr>
              <a:t>、池化操作</a:t>
            </a:r>
            <a:r>
              <a:rPr lang="en-US" altLang="zh-CN" dirty="0">
                <a:solidFill>
                  <a:srgbClr val="00B050"/>
                </a:solidFill>
              </a:rPr>
              <a:t>—</a:t>
            </a:r>
            <a:r>
              <a:rPr lang="zh-CN" altLang="en-US" dirty="0">
                <a:solidFill>
                  <a:srgbClr val="00B050"/>
                </a:solidFill>
              </a:rPr>
              <a:t>最大</a:t>
            </a:r>
            <a:r>
              <a:rPr lang="en-US" altLang="zh-CN" dirty="0">
                <a:solidFill>
                  <a:srgbClr val="00B050"/>
                </a:solidFill>
              </a:rPr>
              <a:t>/</a:t>
            </a:r>
            <a:r>
              <a:rPr lang="zh-CN" altLang="en-US" dirty="0">
                <a:solidFill>
                  <a:srgbClr val="00B050"/>
                </a:solidFill>
              </a:rPr>
              <a:t>平均池化</a:t>
            </a:r>
          </a:p>
        </p:txBody>
      </p:sp>
      <p:sp>
        <p:nvSpPr>
          <p:cNvPr id="9" name="文本框 8"/>
          <p:cNvSpPr txBox="1"/>
          <p:nvPr/>
        </p:nvSpPr>
        <p:spPr>
          <a:xfrm>
            <a:off x="2267744" y="5267183"/>
            <a:ext cx="2477492" cy="1200329"/>
          </a:xfrm>
          <a:prstGeom prst="rect">
            <a:avLst/>
          </a:prstGeom>
          <a:noFill/>
        </p:spPr>
        <p:txBody>
          <a:bodyPr wrap="square" rtlCol="0">
            <a:spAutoFit/>
          </a:bodyPr>
          <a:lstStyle/>
          <a:p>
            <a:r>
              <a:rPr lang="zh-CN" altLang="en-US" dirty="0">
                <a:sym typeface="Wingdings" panose="05000000000000000000" pitchFamily="2" charset="2"/>
              </a:rPr>
              <a:t></a:t>
            </a:r>
            <a:r>
              <a:rPr lang="zh-CN" altLang="en-US" dirty="0"/>
              <a:t>最大池化</a:t>
            </a:r>
            <a:endParaRPr lang="en-US" altLang="zh-CN" dirty="0"/>
          </a:p>
          <a:p>
            <a:r>
              <a:rPr lang="zh-CN" altLang="en-US" dirty="0">
                <a:sym typeface="Wingdings" panose="05000000000000000000" pitchFamily="2" charset="2"/>
              </a:rPr>
              <a:t>池化核：</a:t>
            </a:r>
            <a:r>
              <a:rPr lang="en-US" altLang="zh-CN" dirty="0">
                <a:sym typeface="Wingdings" panose="05000000000000000000" pitchFamily="2" charset="2"/>
              </a:rPr>
              <a:t>2x2</a:t>
            </a:r>
          </a:p>
          <a:p>
            <a:r>
              <a:rPr lang="zh-CN" altLang="en-US" dirty="0">
                <a:sym typeface="Wingdings" panose="05000000000000000000" pitchFamily="2" charset="2"/>
              </a:rPr>
              <a:t>非重叠池化</a:t>
            </a:r>
            <a:endParaRPr lang="zh-CN" altLang="en-US" dirty="0"/>
          </a:p>
        </p:txBody>
      </p:sp>
      <p:sp>
        <p:nvSpPr>
          <p:cNvPr id="10" name="文本框 9"/>
          <p:cNvSpPr txBox="1"/>
          <p:nvPr/>
        </p:nvSpPr>
        <p:spPr>
          <a:xfrm>
            <a:off x="5220072" y="5280876"/>
            <a:ext cx="2477492" cy="1200329"/>
          </a:xfrm>
          <a:prstGeom prst="rect">
            <a:avLst/>
          </a:prstGeom>
          <a:noFill/>
        </p:spPr>
        <p:txBody>
          <a:bodyPr wrap="square" rtlCol="0">
            <a:spAutoFit/>
          </a:bodyPr>
          <a:lstStyle/>
          <a:p>
            <a:r>
              <a:rPr lang="zh-CN" altLang="en-US" dirty="0">
                <a:sym typeface="Wingdings" panose="05000000000000000000" pitchFamily="2" charset="2"/>
              </a:rPr>
              <a:t></a:t>
            </a:r>
            <a:r>
              <a:rPr lang="zh-CN" altLang="en-US" dirty="0"/>
              <a:t>平均池化</a:t>
            </a:r>
            <a:endParaRPr lang="en-US" altLang="zh-CN" dirty="0"/>
          </a:p>
          <a:p>
            <a:r>
              <a:rPr lang="zh-CN" altLang="en-US" dirty="0">
                <a:sym typeface="Wingdings" panose="05000000000000000000" pitchFamily="2" charset="2"/>
              </a:rPr>
              <a:t>池化核：</a:t>
            </a:r>
            <a:r>
              <a:rPr lang="en-US" altLang="zh-CN" dirty="0">
                <a:sym typeface="Wingdings" panose="05000000000000000000" pitchFamily="2" charset="2"/>
              </a:rPr>
              <a:t>2x2</a:t>
            </a:r>
          </a:p>
          <a:p>
            <a:r>
              <a:rPr lang="zh-CN" altLang="en-US" dirty="0">
                <a:sym typeface="Wingdings" panose="05000000000000000000" pitchFamily="2" charset="2"/>
              </a:rPr>
              <a:t>非重叠池化</a:t>
            </a:r>
            <a:endParaRPr lang="zh-CN" altLang="en-US" dirty="0"/>
          </a:p>
        </p:txBody>
      </p:sp>
    </p:spTree>
    <p:extLst>
      <p:ext uri="{BB962C8B-B14F-4D97-AF65-F5344CB8AC3E}">
        <p14:creationId xmlns:p14="http://schemas.microsoft.com/office/powerpoint/2010/main" val="1066176511"/>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D836B5-304A-4C0B-B97A-36F0E6CEF5EB}"/>
              </a:ext>
            </a:extLst>
          </p:cNvPr>
          <p:cNvSpPr>
            <a:spLocks noGrp="1"/>
          </p:cNvSpPr>
          <p:nvPr>
            <p:ph type="title"/>
          </p:nvPr>
        </p:nvSpPr>
        <p:spPr/>
        <p:txBody>
          <a:bodyPr/>
          <a:lstStyle/>
          <a:p>
            <a:r>
              <a:rPr lang="en-US" dirty="0">
                <a:solidFill>
                  <a:srgbClr val="00B050"/>
                </a:solidFill>
              </a:rPr>
              <a:t>5</a:t>
            </a:r>
            <a:r>
              <a:rPr lang="zh-CN" altLang="en-US" dirty="0">
                <a:solidFill>
                  <a:srgbClr val="00B050"/>
                </a:solidFill>
              </a:rPr>
              <a:t>、池化结果的可视化理解</a:t>
            </a:r>
            <a:endParaRPr lang="en-US" dirty="0">
              <a:solidFill>
                <a:srgbClr val="00B050"/>
              </a:solidFill>
            </a:endParaRPr>
          </a:p>
        </p:txBody>
      </p:sp>
      <p:sp>
        <p:nvSpPr>
          <p:cNvPr id="3" name="Content Placeholder 2">
            <a:extLst>
              <a:ext uri="{FF2B5EF4-FFF2-40B4-BE49-F238E27FC236}">
                <a16:creationId xmlns:a16="http://schemas.microsoft.com/office/drawing/2014/main" id="{348E2BCD-2006-4F52-9F73-03294E7DFE64}"/>
              </a:ext>
            </a:extLst>
          </p:cNvPr>
          <p:cNvSpPr>
            <a:spLocks noGrp="1"/>
          </p:cNvSpPr>
          <p:nvPr>
            <p:ph idx="1"/>
          </p:nvPr>
        </p:nvSpPr>
        <p:spPr>
          <a:xfrm>
            <a:off x="638154" y="1769804"/>
            <a:ext cx="7772400" cy="4114800"/>
          </a:xfrm>
        </p:spPr>
        <p:txBody>
          <a:bodyPr/>
          <a:lstStyle/>
          <a:p>
            <a:r>
              <a:rPr lang="zh-CN" altLang="en-US" dirty="0"/>
              <a:t>最大池化：窗口中最强的图案信号</a:t>
            </a:r>
            <a:endParaRPr lang="en-US" altLang="zh-CN" dirty="0"/>
          </a:p>
          <a:p>
            <a:r>
              <a:rPr lang="zh-CN" altLang="en-US" dirty="0"/>
              <a:t>平均池化：窗口中的平均信号强度</a:t>
            </a:r>
          </a:p>
        </p:txBody>
      </p:sp>
      <p:pic>
        <p:nvPicPr>
          <p:cNvPr id="4" name="Image" descr="Image">
            <a:extLst>
              <a:ext uri="{FF2B5EF4-FFF2-40B4-BE49-F238E27FC236}">
                <a16:creationId xmlns:a16="http://schemas.microsoft.com/office/drawing/2014/main" id="{8D0CCA6F-B4CB-4B46-BFCB-D8F6F55ED891}"/>
              </a:ext>
            </a:extLst>
          </p:cNvPr>
          <p:cNvPicPr>
            <a:picLocks noChangeAspect="1"/>
          </p:cNvPicPr>
          <p:nvPr/>
        </p:nvPicPr>
        <p:blipFill>
          <a:blip r:embed="rId3"/>
          <a:stretch>
            <a:fillRect/>
          </a:stretch>
        </p:blipFill>
        <p:spPr>
          <a:xfrm>
            <a:off x="575421" y="3212976"/>
            <a:ext cx="3284160" cy="2205493"/>
          </a:xfrm>
          <a:prstGeom prst="rect">
            <a:avLst/>
          </a:prstGeom>
          <a:ln w="12700">
            <a:miter lim="400000"/>
          </a:ln>
        </p:spPr>
      </p:pic>
      <p:pic>
        <p:nvPicPr>
          <p:cNvPr id="5" name="Image" descr="Image">
            <a:extLst>
              <a:ext uri="{FF2B5EF4-FFF2-40B4-BE49-F238E27FC236}">
                <a16:creationId xmlns:a16="http://schemas.microsoft.com/office/drawing/2014/main" id="{86E7DE1F-45E4-4396-BFAF-0C7B31D0C9F3}"/>
              </a:ext>
            </a:extLst>
          </p:cNvPr>
          <p:cNvPicPr>
            <a:picLocks noChangeAspect="1"/>
          </p:cNvPicPr>
          <p:nvPr/>
        </p:nvPicPr>
        <p:blipFill>
          <a:blip r:embed="rId4"/>
          <a:stretch>
            <a:fillRect/>
          </a:stretch>
        </p:blipFill>
        <p:spPr>
          <a:xfrm>
            <a:off x="4524354" y="3261923"/>
            <a:ext cx="3288006" cy="2156546"/>
          </a:xfrm>
          <a:prstGeom prst="rect">
            <a:avLst/>
          </a:prstGeom>
          <a:ln w="12700">
            <a:miter lim="400000"/>
          </a:ln>
        </p:spPr>
      </p:pic>
      <p:sp>
        <p:nvSpPr>
          <p:cNvPr id="6" name="Rectangle 5">
            <a:extLst>
              <a:ext uri="{FF2B5EF4-FFF2-40B4-BE49-F238E27FC236}">
                <a16:creationId xmlns:a16="http://schemas.microsoft.com/office/drawing/2014/main" id="{E3B9B59E-C9E9-484C-9023-771B4B01CE0B}"/>
              </a:ext>
            </a:extLst>
          </p:cNvPr>
          <p:cNvSpPr/>
          <p:nvPr/>
        </p:nvSpPr>
        <p:spPr>
          <a:xfrm>
            <a:off x="1763688" y="5699938"/>
            <a:ext cx="1107996" cy="369332"/>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1"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最大池化</a:t>
            </a:r>
            <a:endParaRPr kumimoji="1" 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7" name="Rectangle 6">
            <a:extLst>
              <a:ext uri="{FF2B5EF4-FFF2-40B4-BE49-F238E27FC236}">
                <a16:creationId xmlns:a16="http://schemas.microsoft.com/office/drawing/2014/main" id="{72BEE6F6-7D80-49A3-95F4-A2BECF9C69D9}"/>
              </a:ext>
            </a:extLst>
          </p:cNvPr>
          <p:cNvSpPr/>
          <p:nvPr/>
        </p:nvSpPr>
        <p:spPr>
          <a:xfrm>
            <a:off x="5796136" y="5814419"/>
            <a:ext cx="1107996" cy="369332"/>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1"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平均池化</a:t>
            </a:r>
            <a:endParaRPr kumimoji="1" 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3538875693"/>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a:extLst>
              <a:ext uri="{FF2B5EF4-FFF2-40B4-BE49-F238E27FC236}">
                <a16:creationId xmlns:a16="http://schemas.microsoft.com/office/drawing/2014/main" id="{F30AD32A-A9D7-43CA-AF92-155810C85A3E}"/>
              </a:ext>
            </a:extLst>
          </p:cNvPr>
          <p:cNvSpPr>
            <a:spLocks noGrp="1"/>
          </p:cNvSpPr>
          <p:nvPr>
            <p:ph idx="1"/>
          </p:nvPr>
        </p:nvSpPr>
        <p:spPr>
          <a:xfrm>
            <a:off x="611560" y="2708920"/>
            <a:ext cx="7772400" cy="2448272"/>
          </a:xfrm>
        </p:spPr>
        <p:txBody>
          <a:bodyPr/>
          <a:lstStyle/>
          <a:p>
            <a:pPr marL="0" indent="0" algn="ctr">
              <a:lnSpc>
                <a:spcPct val="150000"/>
              </a:lnSpc>
              <a:buNone/>
            </a:pPr>
            <a:r>
              <a:rPr lang="zh-CN" altLang="en-US" sz="4400" b="1" dirty="0">
                <a:solidFill>
                  <a:srgbClr val="FF0000"/>
                </a:solidFill>
              </a:rPr>
              <a:t>一个完整的</a:t>
            </a:r>
            <a:r>
              <a:rPr lang="en-US" altLang="zh-CN" sz="4400" b="1" dirty="0">
                <a:solidFill>
                  <a:srgbClr val="FF0000"/>
                </a:solidFill>
              </a:rPr>
              <a:t>CNN</a:t>
            </a:r>
            <a:r>
              <a:rPr lang="zh-CN" altLang="en-US" sz="4400" b="1" dirty="0">
                <a:solidFill>
                  <a:srgbClr val="FF0000"/>
                </a:solidFill>
              </a:rPr>
              <a:t>模型</a:t>
            </a:r>
          </a:p>
        </p:txBody>
      </p:sp>
      <p:sp>
        <p:nvSpPr>
          <p:cNvPr id="5" name="Rectangle 2"/>
          <p:cNvSpPr>
            <a:spLocks noGrp="1" noChangeArrowheads="1"/>
          </p:cNvSpPr>
          <p:nvPr>
            <p:ph type="title"/>
          </p:nvPr>
        </p:nvSpPr>
        <p:spPr>
          <a:xfrm>
            <a:off x="159532" y="332656"/>
            <a:ext cx="8676456" cy="762000"/>
          </a:xfrm>
        </p:spPr>
        <p:txBody>
          <a:bodyPr/>
          <a:lstStyle/>
          <a:p>
            <a:pPr marL="0" indent="0">
              <a:lnSpc>
                <a:spcPct val="150000"/>
              </a:lnSpc>
              <a:buNone/>
            </a:pPr>
            <a:r>
              <a:rPr lang="zh-CN" altLang="en-US" dirty="0">
                <a:solidFill>
                  <a:srgbClr val="FF0000"/>
                </a:solidFill>
              </a:rPr>
              <a:t>四、完整的</a:t>
            </a:r>
            <a:r>
              <a:rPr lang="en-US" altLang="zh-CN" dirty="0">
                <a:solidFill>
                  <a:srgbClr val="FF0000"/>
                </a:solidFill>
              </a:rPr>
              <a:t>CNN</a:t>
            </a:r>
            <a:r>
              <a:rPr lang="zh-CN" altLang="en-US" dirty="0">
                <a:solidFill>
                  <a:srgbClr val="FF0000"/>
                </a:solidFill>
              </a:rPr>
              <a:t>模型</a:t>
            </a:r>
            <a:endParaRPr lang="en-US" altLang="zh-CN" dirty="0">
              <a:solidFill>
                <a:srgbClr val="FF0000"/>
              </a:solidFill>
            </a:endParaRPr>
          </a:p>
        </p:txBody>
      </p:sp>
    </p:spTree>
    <p:extLst>
      <p:ext uri="{BB962C8B-B14F-4D97-AF65-F5344CB8AC3E}">
        <p14:creationId xmlns:p14="http://schemas.microsoft.com/office/powerpoint/2010/main" val="141129272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3">
            <a:extLst>
              <a:ext uri="{FF2B5EF4-FFF2-40B4-BE49-F238E27FC236}">
                <a16:creationId xmlns:a16="http://schemas.microsoft.com/office/drawing/2014/main" id="{F3563019-3CA2-4943-83E4-A33A78933035}"/>
              </a:ext>
            </a:extLst>
          </p:cNvPr>
          <p:cNvPicPr>
            <a:picLocks noChangeAspect="1"/>
          </p:cNvPicPr>
          <p:nvPr/>
        </p:nvPicPr>
        <p:blipFill rotWithShape="1">
          <a:blip r:embed="rId2"/>
          <a:srcRect b="21874"/>
          <a:stretch/>
        </p:blipFill>
        <p:spPr>
          <a:xfrm>
            <a:off x="1660375" y="2466057"/>
            <a:ext cx="5823249" cy="3051175"/>
          </a:xfrm>
          <a:prstGeom prst="rect">
            <a:avLst/>
          </a:prstGeom>
        </p:spPr>
      </p:pic>
      <p:sp>
        <p:nvSpPr>
          <p:cNvPr id="4" name="文本框 3"/>
          <p:cNvSpPr txBox="1"/>
          <p:nvPr/>
        </p:nvSpPr>
        <p:spPr>
          <a:xfrm>
            <a:off x="539552" y="1556792"/>
            <a:ext cx="7416824" cy="523220"/>
          </a:xfrm>
          <a:prstGeom prst="rect">
            <a:avLst/>
          </a:prstGeom>
          <a:noFill/>
        </p:spPr>
        <p:txBody>
          <a:bodyPr wrap="square" rtlCol="0">
            <a:spAutoFit/>
          </a:bodyPr>
          <a:lstStyle/>
          <a:p>
            <a:r>
              <a:rPr lang="en-US" altLang="zh-CN" sz="2800" dirty="0">
                <a:solidFill>
                  <a:srgbClr val="FF0000"/>
                </a:solidFill>
              </a:rPr>
              <a:t>3</a:t>
            </a:r>
            <a:r>
              <a:rPr lang="zh-CN" altLang="en-US" sz="2800" dirty="0">
                <a:solidFill>
                  <a:srgbClr val="FF0000"/>
                </a:solidFill>
              </a:rPr>
              <a:t>、张量内积</a:t>
            </a:r>
          </a:p>
        </p:txBody>
      </p:sp>
      <p:sp>
        <p:nvSpPr>
          <p:cNvPr id="6" name="Rectangle 2"/>
          <p:cNvSpPr>
            <a:spLocks noGrp="1" noChangeArrowheads="1"/>
          </p:cNvSpPr>
          <p:nvPr>
            <p:ph type="title"/>
          </p:nvPr>
        </p:nvSpPr>
        <p:spPr>
          <a:xfrm>
            <a:off x="0" y="404813"/>
            <a:ext cx="7772400" cy="762000"/>
          </a:xfrm>
        </p:spPr>
        <p:txBody>
          <a:bodyPr/>
          <a:lstStyle/>
          <a:p>
            <a:pPr algn="l"/>
            <a:r>
              <a:rPr lang="zh-CN" altLang="en-US" dirty="0">
                <a:solidFill>
                  <a:srgbClr val="FF0000"/>
                </a:solidFill>
                <a:latin typeface="黑体" panose="02010609060101010101" pitchFamily="49" charset="-122"/>
                <a:ea typeface="黑体" panose="02010609060101010101" pitchFamily="49" charset="-122"/>
              </a:rPr>
              <a:t> 卷积神经网络</a:t>
            </a:r>
            <a:r>
              <a:rPr lang="en-US" altLang="zh-CN" dirty="0">
                <a:solidFill>
                  <a:srgbClr val="FF0000"/>
                </a:solidFill>
                <a:latin typeface="Arial Black" panose="020B0A04020102020204" pitchFamily="34" charset="0"/>
              </a:rPr>
              <a:t>—CNN</a:t>
            </a:r>
            <a:endParaRPr lang="zh-CN" altLang="en-US" sz="4000" b="1" dirty="0">
              <a:solidFill>
                <a:srgbClr val="FF0000"/>
              </a:solidFill>
              <a:ea typeface="隶书" panose="02010509060101010101" pitchFamily="49" charset="-122"/>
            </a:endParaRPr>
          </a:p>
        </p:txBody>
      </p:sp>
    </p:spTree>
    <p:extLst>
      <p:ext uri="{BB962C8B-B14F-4D97-AF65-F5344CB8AC3E}">
        <p14:creationId xmlns:p14="http://schemas.microsoft.com/office/powerpoint/2010/main" val="744026242"/>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A14F8-607F-4CF3-BC20-AF6A86C801D9}"/>
              </a:ext>
            </a:extLst>
          </p:cNvPr>
          <p:cNvSpPr>
            <a:spLocks noGrp="1"/>
          </p:cNvSpPr>
          <p:nvPr>
            <p:ph type="title"/>
          </p:nvPr>
        </p:nvSpPr>
        <p:spPr>
          <a:xfrm>
            <a:off x="685800" y="381000"/>
            <a:ext cx="7772400" cy="762000"/>
          </a:xfrm>
        </p:spPr>
        <p:txBody>
          <a:bodyPr/>
          <a:lstStyle/>
          <a:p>
            <a:r>
              <a:rPr lang="en-US" altLang="zh-CN" dirty="0">
                <a:solidFill>
                  <a:schemeClr val="tx1"/>
                </a:solidFill>
              </a:rPr>
              <a:t>CNN</a:t>
            </a:r>
            <a:r>
              <a:rPr lang="zh-CN" altLang="en-US" dirty="0">
                <a:solidFill>
                  <a:schemeClr val="tx1"/>
                </a:solidFill>
              </a:rPr>
              <a:t>结构组成</a:t>
            </a:r>
            <a:endParaRPr lang="en-US" dirty="0">
              <a:solidFill>
                <a:schemeClr val="tx1"/>
              </a:solidFill>
            </a:endParaRPr>
          </a:p>
        </p:txBody>
      </p:sp>
      <p:grpSp>
        <p:nvGrpSpPr>
          <p:cNvPr id="3" name="组合 2"/>
          <p:cNvGrpSpPr/>
          <p:nvPr/>
        </p:nvGrpSpPr>
        <p:grpSpPr>
          <a:xfrm>
            <a:off x="1259633" y="1484784"/>
            <a:ext cx="6624736" cy="4104456"/>
            <a:chOff x="1259632" y="1484784"/>
            <a:chExt cx="6952119" cy="4767434"/>
          </a:xfrm>
        </p:grpSpPr>
        <p:grpSp>
          <p:nvGrpSpPr>
            <p:cNvPr id="4" name="群組 3">
              <a:extLst>
                <a:ext uri="{FF2B5EF4-FFF2-40B4-BE49-F238E27FC236}">
                  <a16:creationId xmlns:a16="http://schemas.microsoft.com/office/drawing/2014/main" id="{42C03FF1-1E1F-4F5D-8423-AB1AF5E86E94}"/>
                </a:ext>
              </a:extLst>
            </p:cNvPr>
            <p:cNvGrpSpPr/>
            <p:nvPr/>
          </p:nvGrpSpPr>
          <p:grpSpPr>
            <a:xfrm>
              <a:off x="1510577" y="3046897"/>
              <a:ext cx="2179926" cy="2401108"/>
              <a:chOff x="-1626455" y="3999117"/>
              <a:chExt cx="2906568" cy="3201477"/>
            </a:xfrm>
          </p:grpSpPr>
          <p:pic>
            <p:nvPicPr>
              <p:cNvPr id="5" name="圖片 4">
                <a:extLst>
                  <a:ext uri="{FF2B5EF4-FFF2-40B4-BE49-F238E27FC236}">
                    <a16:creationId xmlns:a16="http://schemas.microsoft.com/office/drawing/2014/main" id="{EB71B8A3-354A-419B-B2E3-1847994160E8}"/>
                  </a:ext>
                </a:extLst>
              </p:cNvPr>
              <p:cNvPicPr>
                <a:picLocks noChangeAspect="1"/>
              </p:cNvPicPr>
              <p:nvPr/>
            </p:nvPicPr>
            <p:blipFill>
              <a:blip r:embed="rId3"/>
              <a:stretch>
                <a:fillRect/>
              </a:stretch>
            </p:blipFill>
            <p:spPr>
              <a:xfrm rot="5400000" flipH="1">
                <a:off x="-1736746" y="4748962"/>
                <a:ext cx="3201477" cy="1701788"/>
              </a:xfrm>
              <a:prstGeom prst="rect">
                <a:avLst/>
              </a:prstGeom>
            </p:spPr>
          </p:pic>
          <p:sp>
            <p:nvSpPr>
              <p:cNvPr id="6" name="文字方塊 5">
                <a:extLst>
                  <a:ext uri="{FF2B5EF4-FFF2-40B4-BE49-F238E27FC236}">
                    <a16:creationId xmlns:a16="http://schemas.microsoft.com/office/drawing/2014/main" id="{D19B08F6-62F5-42D4-965E-5EE311DB3098}"/>
                  </a:ext>
                </a:extLst>
              </p:cNvPr>
              <p:cNvSpPr txBox="1"/>
              <p:nvPr/>
            </p:nvSpPr>
            <p:spPr>
              <a:xfrm>
                <a:off x="-1626455" y="5442856"/>
                <a:ext cx="2906568" cy="861775"/>
              </a:xfrm>
              <a:prstGeom prst="rect">
                <a:avLst/>
              </a:prstGeom>
              <a:solidFill>
                <a:srgbClr val="3399FF"/>
              </a:solidFill>
            </p:spPr>
            <p:style>
              <a:lnRef idx="0">
                <a:schemeClr val="accent5"/>
              </a:lnRef>
              <a:fillRef idx="3">
                <a:schemeClr val="accent5"/>
              </a:fillRef>
              <a:effectRef idx="3">
                <a:schemeClr val="accent5"/>
              </a:effectRef>
              <a:fontRef idx="minor">
                <a:schemeClr val="lt1"/>
              </a:fontRef>
            </p:style>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1" lang="zh-CN" altLang="en-US" sz="1800" b="0" i="0" u="none" strike="noStrike" kern="1200" cap="none" spc="0" normalizeH="0" baseline="0" noProof="0" dirty="0">
                    <a:ln>
                      <a:noFill/>
                    </a:ln>
                    <a:solidFill>
                      <a:srgbClr val="FFFFFF"/>
                    </a:solidFill>
                    <a:effectLst/>
                    <a:uLnTx/>
                    <a:uFillTx/>
                    <a:latin typeface="Times New Roman"/>
                    <a:ea typeface="宋体"/>
                    <a:cs typeface="+mn-cs"/>
                  </a:rPr>
                  <a:t>全连接</a:t>
                </a:r>
                <a:endParaRPr kumimoji="1" lang="en-US" altLang="zh-CN" sz="1800" b="0" i="0" u="none" strike="noStrike" kern="1200" cap="none" spc="0" normalizeH="0" baseline="0" noProof="0" dirty="0">
                  <a:ln>
                    <a:noFill/>
                  </a:ln>
                  <a:solidFill>
                    <a:srgbClr val="FFFFFF"/>
                  </a:solidFill>
                  <a:effectLst/>
                  <a:uLnTx/>
                  <a:uFillTx/>
                  <a:latin typeface="Times New Roman"/>
                  <a:ea typeface="宋体"/>
                  <a:cs typeface="+mn-cs"/>
                </a:endParaRPr>
              </a:p>
              <a:p>
                <a:pPr marL="0" marR="0" lvl="0" indent="0" algn="ctr" defTabSz="914400" rtl="0" eaLnBrk="0" fontAlgn="base" latinLnBrk="0" hangingPunct="0">
                  <a:lnSpc>
                    <a:spcPct val="100000"/>
                  </a:lnSpc>
                  <a:spcBef>
                    <a:spcPct val="0"/>
                  </a:spcBef>
                  <a:spcAft>
                    <a:spcPct val="0"/>
                  </a:spcAft>
                  <a:buClrTx/>
                  <a:buSzTx/>
                  <a:buFontTx/>
                  <a:buNone/>
                  <a:tabLst/>
                  <a:defRPr/>
                </a:pPr>
                <a:r>
                  <a:rPr kumimoji="1" lang="zh-CN" altLang="en-US" sz="1800" b="0" i="0" u="none" strike="noStrike" kern="1200" cap="none" spc="0" normalizeH="0" baseline="0" noProof="0" dirty="0">
                    <a:ln>
                      <a:noFill/>
                    </a:ln>
                    <a:solidFill>
                      <a:srgbClr val="FFFFFF"/>
                    </a:solidFill>
                    <a:effectLst/>
                    <a:uLnTx/>
                    <a:uFillTx/>
                    <a:latin typeface="Times New Roman"/>
                    <a:ea typeface="宋体"/>
                    <a:cs typeface="+mn-cs"/>
                  </a:rPr>
                  <a:t>前馈神经网络</a:t>
                </a:r>
                <a:endParaRPr kumimoji="1" lang="zh-TW" altLang="en-US" sz="1800" b="0" i="0" u="none" strike="noStrike" kern="1200" cap="none" spc="0" normalizeH="0" baseline="0" noProof="0" dirty="0">
                  <a:ln>
                    <a:noFill/>
                  </a:ln>
                  <a:solidFill>
                    <a:srgbClr val="FFFFFF"/>
                  </a:solidFill>
                  <a:effectLst/>
                  <a:uLnTx/>
                  <a:uFillTx/>
                  <a:latin typeface="Times New Roman"/>
                  <a:ea typeface="宋体"/>
                  <a:cs typeface="+mn-cs"/>
                </a:endParaRPr>
              </a:p>
            </p:txBody>
          </p:sp>
        </p:grpSp>
        <p:pic>
          <p:nvPicPr>
            <p:cNvPr id="7" name="Picture 2" descr="http://s.hswstatic.com/gif/whiskers-sam.jpg">
              <a:extLst>
                <a:ext uri="{FF2B5EF4-FFF2-40B4-BE49-F238E27FC236}">
                  <a16:creationId xmlns:a16="http://schemas.microsoft.com/office/drawing/2014/main" id="{C799744E-E183-4856-B55C-ABD4468EF2B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60032" y="1484784"/>
              <a:ext cx="1328254" cy="903212"/>
            </a:xfrm>
            <a:prstGeom prst="rect">
              <a:avLst/>
            </a:prstGeom>
            <a:noFill/>
            <a:extLst>
              <a:ext uri="{909E8E84-426E-40DD-AFC4-6F175D3DCCD1}">
                <a14:hiddenFill xmlns:a14="http://schemas.microsoft.com/office/drawing/2010/main">
                  <a:solidFill>
                    <a:srgbClr val="FFFFFF"/>
                  </a:solidFill>
                </a14:hiddenFill>
              </a:ext>
            </a:extLst>
          </p:spPr>
        </p:pic>
        <p:sp>
          <p:nvSpPr>
            <p:cNvPr id="8" name="文字方塊 8">
              <a:extLst>
                <a:ext uri="{FF2B5EF4-FFF2-40B4-BE49-F238E27FC236}">
                  <a16:creationId xmlns:a16="http://schemas.microsoft.com/office/drawing/2014/main" id="{DBE9647D-582B-4796-8081-275C1E5ED95B}"/>
                </a:ext>
              </a:extLst>
            </p:cNvPr>
            <p:cNvSpPr txBox="1"/>
            <p:nvPr/>
          </p:nvSpPr>
          <p:spPr>
            <a:xfrm>
              <a:off x="1259632" y="2620614"/>
              <a:ext cx="2181832" cy="369332"/>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1" lang="zh-CN" altLang="en-US" sz="1800" b="0" i="0" u="none" strike="noStrike" kern="1200" cap="none" spc="0" normalizeH="0" baseline="0" noProof="0" dirty="0">
                  <a:ln>
                    <a:noFill/>
                  </a:ln>
                  <a:solidFill>
                    <a:srgbClr val="FF0000"/>
                  </a:solidFill>
                  <a:effectLst/>
                  <a:uLnTx/>
                  <a:uFillTx/>
                  <a:latin typeface="Times New Roman" panose="02020603050405020304" pitchFamily="18" charset="0"/>
                  <a:ea typeface="宋体" panose="02010600030101010101" pitchFamily="2" charset="-122"/>
                  <a:cs typeface="+mn-cs"/>
                </a:rPr>
                <a:t>识别出猫 狗</a:t>
              </a:r>
              <a:r>
                <a:rPr kumimoji="1" lang="en-US" altLang="zh-TW" sz="1800" b="0" i="0" u="none" strike="noStrike" kern="1200" cap="none" spc="0" normalizeH="0" baseline="0" noProof="0" dirty="0">
                  <a:ln>
                    <a:noFill/>
                  </a:ln>
                  <a:solidFill>
                    <a:srgbClr val="FF0000"/>
                  </a:solidFill>
                  <a:effectLst/>
                  <a:uLnTx/>
                  <a:uFillTx/>
                  <a:latin typeface="Times New Roman" panose="02020603050405020304" pitchFamily="18" charset="0"/>
                  <a:ea typeface="宋体" panose="02010600030101010101" pitchFamily="2" charset="-122"/>
                  <a:cs typeface="+mn-cs"/>
                </a:rPr>
                <a:t> ……</a:t>
              </a:r>
              <a:endParaRPr kumimoji="1" lang="zh-TW" altLang="en-US" sz="1800" b="0" i="0" u="none" strike="noStrike" kern="1200" cap="none" spc="0" normalizeH="0" baseline="0" noProof="0" dirty="0">
                <a:ln>
                  <a:noFill/>
                </a:ln>
                <a:solidFill>
                  <a:srgbClr val="FF0000"/>
                </a:solidFill>
                <a:effectLst/>
                <a:uLnTx/>
                <a:uFillTx/>
                <a:latin typeface="Times New Roman" panose="02020603050405020304" pitchFamily="18" charset="0"/>
                <a:ea typeface="宋体" panose="02010600030101010101" pitchFamily="2" charset="-122"/>
                <a:cs typeface="+mn-cs"/>
              </a:endParaRPr>
            </a:p>
          </p:txBody>
        </p:sp>
        <p:sp>
          <p:nvSpPr>
            <p:cNvPr id="9" name="矩形 10">
              <a:extLst>
                <a:ext uri="{FF2B5EF4-FFF2-40B4-BE49-F238E27FC236}">
                  <a16:creationId xmlns:a16="http://schemas.microsoft.com/office/drawing/2014/main" id="{FFD73911-EBD5-40F7-89DA-4CA4A1FCD4B3}"/>
                </a:ext>
              </a:extLst>
            </p:cNvPr>
            <p:cNvSpPr/>
            <p:nvPr/>
          </p:nvSpPr>
          <p:spPr>
            <a:xfrm>
              <a:off x="4885742" y="2788266"/>
              <a:ext cx="1302543" cy="417366"/>
            </a:xfrm>
            <a:prstGeom prst="rect">
              <a:avLst/>
            </a:prstGeom>
            <a:solidFill>
              <a:srgbClr val="3399FF"/>
            </a:solidFill>
          </p:spPr>
          <p:style>
            <a:lnRef idx="0">
              <a:schemeClr val="accent5"/>
            </a:lnRef>
            <a:fillRef idx="3">
              <a:schemeClr val="accent5"/>
            </a:fillRef>
            <a:effectRef idx="3">
              <a:schemeClr val="accent5"/>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1" lang="zh-CN" altLang="en-US" sz="1800" b="0" i="0" u="none" strike="noStrike" kern="1200" cap="none" spc="0" normalizeH="0" baseline="0" noProof="0" dirty="0">
                  <a:ln>
                    <a:noFill/>
                  </a:ln>
                  <a:solidFill>
                    <a:srgbClr val="FFFFFF"/>
                  </a:solidFill>
                  <a:effectLst/>
                  <a:uLnTx/>
                  <a:uFillTx/>
                  <a:latin typeface="Times New Roman"/>
                  <a:ea typeface="宋体"/>
                  <a:cs typeface="+mn-cs"/>
                </a:rPr>
                <a:t>卷积</a:t>
              </a:r>
              <a:endParaRPr kumimoji="1" lang="zh-TW" altLang="en-US" sz="1800" b="0" i="0" u="none" strike="noStrike" kern="1200" cap="none" spc="0" normalizeH="0" baseline="0" noProof="0" dirty="0">
                <a:ln>
                  <a:noFill/>
                </a:ln>
                <a:solidFill>
                  <a:srgbClr val="FFFFFF"/>
                </a:solidFill>
                <a:effectLst/>
                <a:uLnTx/>
                <a:uFillTx/>
                <a:latin typeface="Times New Roman"/>
                <a:ea typeface="宋体"/>
                <a:cs typeface="+mn-cs"/>
              </a:endParaRPr>
            </a:p>
          </p:txBody>
        </p:sp>
        <p:sp>
          <p:nvSpPr>
            <p:cNvPr id="10" name="矩形 12">
              <a:extLst>
                <a:ext uri="{FF2B5EF4-FFF2-40B4-BE49-F238E27FC236}">
                  <a16:creationId xmlns:a16="http://schemas.microsoft.com/office/drawing/2014/main" id="{0E510EBD-1EAF-432E-BC26-A4391AE647D3}"/>
                </a:ext>
              </a:extLst>
            </p:cNvPr>
            <p:cNvSpPr/>
            <p:nvPr/>
          </p:nvSpPr>
          <p:spPr>
            <a:xfrm>
              <a:off x="4885742" y="3613275"/>
              <a:ext cx="1302543" cy="417366"/>
            </a:xfrm>
            <a:prstGeom prst="rect">
              <a:avLst/>
            </a:prstGeom>
            <a:solidFill>
              <a:srgbClr val="006666"/>
            </a:solidFill>
          </p:spPr>
          <p:style>
            <a:lnRef idx="0">
              <a:schemeClr val="accent6"/>
            </a:lnRef>
            <a:fillRef idx="3">
              <a:schemeClr val="accent6"/>
            </a:fillRef>
            <a:effectRef idx="3">
              <a:schemeClr val="accent6"/>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1" lang="zh-CN" altLang="en-US" sz="1800" b="0" i="0" u="none" strike="noStrike" kern="1200" cap="none" spc="0" normalizeH="0" baseline="0" noProof="0" dirty="0">
                  <a:ln>
                    <a:noFill/>
                  </a:ln>
                  <a:solidFill>
                    <a:srgbClr val="FFFFFF"/>
                  </a:solidFill>
                  <a:effectLst/>
                  <a:uLnTx/>
                  <a:uFillTx/>
                  <a:latin typeface="Times New Roman"/>
                  <a:ea typeface="宋体"/>
                  <a:cs typeface="+mn-cs"/>
                </a:rPr>
                <a:t>最大池化</a:t>
              </a:r>
              <a:endParaRPr kumimoji="1" lang="zh-TW" altLang="en-US" sz="1800" b="0" i="0" u="none" strike="noStrike" kern="1200" cap="none" spc="0" normalizeH="0" baseline="0" noProof="0" dirty="0">
                <a:ln>
                  <a:noFill/>
                </a:ln>
                <a:solidFill>
                  <a:srgbClr val="FFFFFF"/>
                </a:solidFill>
                <a:effectLst/>
                <a:uLnTx/>
                <a:uFillTx/>
                <a:latin typeface="Times New Roman"/>
                <a:ea typeface="宋体"/>
                <a:cs typeface="+mn-cs"/>
              </a:endParaRPr>
            </a:p>
          </p:txBody>
        </p:sp>
        <p:sp>
          <p:nvSpPr>
            <p:cNvPr id="11" name="矩形 13">
              <a:extLst>
                <a:ext uri="{FF2B5EF4-FFF2-40B4-BE49-F238E27FC236}">
                  <a16:creationId xmlns:a16="http://schemas.microsoft.com/office/drawing/2014/main" id="{65D0EFA8-0B2D-450F-8975-93032244CA1D}"/>
                </a:ext>
              </a:extLst>
            </p:cNvPr>
            <p:cNvSpPr/>
            <p:nvPr/>
          </p:nvSpPr>
          <p:spPr>
            <a:xfrm>
              <a:off x="4885742" y="4414434"/>
              <a:ext cx="1302543" cy="417366"/>
            </a:xfrm>
            <a:prstGeom prst="rect">
              <a:avLst/>
            </a:prstGeom>
            <a:solidFill>
              <a:srgbClr val="3399FF"/>
            </a:solidFill>
          </p:spPr>
          <p:style>
            <a:lnRef idx="0">
              <a:schemeClr val="accent5"/>
            </a:lnRef>
            <a:fillRef idx="3">
              <a:schemeClr val="accent5"/>
            </a:fillRef>
            <a:effectRef idx="3">
              <a:schemeClr val="accent5"/>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1" lang="zh-CN" altLang="en-US" sz="1800" b="0" i="0" u="none" strike="noStrike" kern="1200" cap="none" spc="0" normalizeH="0" baseline="0" noProof="0" dirty="0">
                  <a:ln>
                    <a:noFill/>
                  </a:ln>
                  <a:solidFill>
                    <a:srgbClr val="FFFFFF"/>
                  </a:solidFill>
                  <a:effectLst/>
                  <a:uLnTx/>
                  <a:uFillTx/>
                  <a:latin typeface="Times New Roman"/>
                  <a:ea typeface="宋体"/>
                  <a:cs typeface="+mn-cs"/>
                </a:rPr>
                <a:t>卷积</a:t>
              </a:r>
              <a:endParaRPr kumimoji="1" lang="zh-TW" altLang="en-US" sz="1800" b="0" i="0" u="none" strike="noStrike" kern="1200" cap="none" spc="0" normalizeH="0" baseline="0" noProof="0" dirty="0">
                <a:ln>
                  <a:noFill/>
                </a:ln>
                <a:solidFill>
                  <a:srgbClr val="FFFFFF"/>
                </a:solidFill>
                <a:effectLst/>
                <a:uLnTx/>
                <a:uFillTx/>
                <a:latin typeface="Times New Roman"/>
                <a:ea typeface="宋体"/>
                <a:cs typeface="+mn-cs"/>
              </a:endParaRPr>
            </a:p>
          </p:txBody>
        </p:sp>
        <p:sp>
          <p:nvSpPr>
            <p:cNvPr id="12" name="矩形 14">
              <a:extLst>
                <a:ext uri="{FF2B5EF4-FFF2-40B4-BE49-F238E27FC236}">
                  <a16:creationId xmlns:a16="http://schemas.microsoft.com/office/drawing/2014/main" id="{93089FF9-CA69-4E4B-9BB9-A6B592AAF0F2}"/>
                </a:ext>
              </a:extLst>
            </p:cNvPr>
            <p:cNvSpPr/>
            <p:nvPr/>
          </p:nvSpPr>
          <p:spPr>
            <a:xfrm>
              <a:off x="4885742" y="5189373"/>
              <a:ext cx="1302543" cy="417366"/>
            </a:xfrm>
            <a:prstGeom prst="rect">
              <a:avLst/>
            </a:prstGeom>
            <a:solidFill>
              <a:srgbClr val="006666"/>
            </a:solidFill>
          </p:spPr>
          <p:style>
            <a:lnRef idx="0">
              <a:schemeClr val="accent6"/>
            </a:lnRef>
            <a:fillRef idx="3">
              <a:schemeClr val="accent6"/>
            </a:fillRef>
            <a:effectRef idx="3">
              <a:schemeClr val="accent6"/>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1" lang="zh-CN" altLang="en-US" sz="1800" b="0" i="0" u="none" strike="noStrike" kern="1200" cap="none" spc="0" normalizeH="0" baseline="0" noProof="0" dirty="0">
                  <a:ln>
                    <a:noFill/>
                  </a:ln>
                  <a:solidFill>
                    <a:srgbClr val="FFFFFF"/>
                  </a:solidFill>
                  <a:effectLst/>
                  <a:uLnTx/>
                  <a:uFillTx/>
                  <a:latin typeface="Times New Roman"/>
                  <a:ea typeface="宋体"/>
                  <a:cs typeface="+mn-cs"/>
                </a:rPr>
                <a:t>最大池化</a:t>
              </a:r>
              <a:endParaRPr kumimoji="1" lang="zh-TW" altLang="en-US" sz="1800" b="0" i="0" u="none" strike="noStrike" kern="1200" cap="none" spc="0" normalizeH="0" baseline="0" noProof="0" dirty="0">
                <a:ln>
                  <a:noFill/>
                </a:ln>
                <a:solidFill>
                  <a:srgbClr val="FFFFFF"/>
                </a:solidFill>
                <a:effectLst/>
                <a:uLnTx/>
                <a:uFillTx/>
                <a:latin typeface="Times New Roman"/>
                <a:ea typeface="宋体"/>
                <a:cs typeface="+mn-cs"/>
              </a:endParaRPr>
            </a:p>
          </p:txBody>
        </p:sp>
        <p:sp>
          <p:nvSpPr>
            <p:cNvPr id="13" name="文字方塊 15">
              <a:extLst>
                <a:ext uri="{FF2B5EF4-FFF2-40B4-BE49-F238E27FC236}">
                  <a16:creationId xmlns:a16="http://schemas.microsoft.com/office/drawing/2014/main" id="{B230A7F1-CD34-4515-AA7F-D3E8E6057278}"/>
                </a:ext>
              </a:extLst>
            </p:cNvPr>
            <p:cNvSpPr txBox="1"/>
            <p:nvPr/>
          </p:nvSpPr>
          <p:spPr>
            <a:xfrm>
              <a:off x="3441464" y="5882886"/>
              <a:ext cx="1167743" cy="369332"/>
            </a:xfrm>
            <a:prstGeom prst="rect">
              <a:avLst/>
            </a:prstGeom>
            <a:solidFill>
              <a:srgbClr val="006666"/>
            </a:solidFill>
          </p:spPr>
          <p:style>
            <a:lnRef idx="0">
              <a:schemeClr val="accent2"/>
            </a:lnRef>
            <a:fillRef idx="3">
              <a:schemeClr val="accent2"/>
            </a:fillRef>
            <a:effectRef idx="3">
              <a:schemeClr val="accent2"/>
            </a:effectRef>
            <a:fontRef idx="minor">
              <a:schemeClr val="lt1"/>
            </a:fontRef>
          </p:style>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1" lang="zh-CN" altLang="en-US" sz="1800" b="0" i="0" u="none" strike="noStrike" kern="1200" cap="none" spc="0" normalizeH="0" baseline="0" noProof="0" dirty="0">
                  <a:ln>
                    <a:noFill/>
                  </a:ln>
                  <a:solidFill>
                    <a:srgbClr val="FFFFFF"/>
                  </a:solidFill>
                  <a:effectLst/>
                  <a:uLnTx/>
                  <a:uFillTx/>
                  <a:latin typeface="Times New Roman"/>
                  <a:ea typeface="宋体"/>
                  <a:cs typeface="+mn-cs"/>
                </a:rPr>
                <a:t>展平</a:t>
              </a:r>
              <a:endParaRPr kumimoji="1" lang="zh-TW" altLang="en-US" sz="1800" b="0" i="0" u="none" strike="noStrike" kern="1200" cap="none" spc="0" normalizeH="0" baseline="0" noProof="0" dirty="0">
                <a:ln>
                  <a:noFill/>
                </a:ln>
                <a:solidFill>
                  <a:srgbClr val="FFFFFF"/>
                </a:solidFill>
                <a:effectLst/>
                <a:uLnTx/>
                <a:uFillTx/>
                <a:latin typeface="Times New Roman"/>
                <a:ea typeface="宋体"/>
                <a:cs typeface="+mn-cs"/>
              </a:endParaRPr>
            </a:p>
          </p:txBody>
        </p:sp>
        <p:sp>
          <p:nvSpPr>
            <p:cNvPr id="14" name="向下箭號 11">
              <a:extLst>
                <a:ext uri="{FF2B5EF4-FFF2-40B4-BE49-F238E27FC236}">
                  <a16:creationId xmlns:a16="http://schemas.microsoft.com/office/drawing/2014/main" id="{A6477E1A-D0FC-4B47-AB53-7C710B545C9E}"/>
                </a:ext>
              </a:extLst>
            </p:cNvPr>
            <p:cNvSpPr/>
            <p:nvPr/>
          </p:nvSpPr>
          <p:spPr>
            <a:xfrm>
              <a:off x="5350515" y="2429957"/>
              <a:ext cx="409268" cy="331353"/>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1" lang="zh-TW" altLang="en-US" sz="1800" b="0" i="0" u="none" strike="noStrike" kern="1200" cap="none" spc="0" normalizeH="0" baseline="0" noProof="0">
                <a:ln>
                  <a:noFill/>
                </a:ln>
                <a:solidFill>
                  <a:srgbClr val="FFFFFF"/>
                </a:solidFill>
                <a:effectLst/>
                <a:uLnTx/>
                <a:uFillTx/>
                <a:latin typeface="Times New Roman"/>
                <a:ea typeface="宋体"/>
                <a:cs typeface="+mn-cs"/>
              </a:endParaRPr>
            </a:p>
          </p:txBody>
        </p:sp>
        <p:sp>
          <p:nvSpPr>
            <p:cNvPr id="15" name="向下箭號 17">
              <a:extLst>
                <a:ext uri="{FF2B5EF4-FFF2-40B4-BE49-F238E27FC236}">
                  <a16:creationId xmlns:a16="http://schemas.microsoft.com/office/drawing/2014/main" id="{9EC3DB5E-CCEB-4C33-A1A8-FB6F616960E4}"/>
                </a:ext>
              </a:extLst>
            </p:cNvPr>
            <p:cNvSpPr/>
            <p:nvPr/>
          </p:nvSpPr>
          <p:spPr>
            <a:xfrm>
              <a:off x="5350515" y="3263043"/>
              <a:ext cx="409268" cy="331353"/>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1" lang="zh-TW" altLang="en-US" sz="1800" b="0" i="0" u="none" strike="noStrike" kern="1200" cap="none" spc="0" normalizeH="0" baseline="0" noProof="0">
                <a:ln>
                  <a:noFill/>
                </a:ln>
                <a:solidFill>
                  <a:srgbClr val="FFFFFF"/>
                </a:solidFill>
                <a:effectLst/>
                <a:uLnTx/>
                <a:uFillTx/>
                <a:latin typeface="Times New Roman"/>
                <a:ea typeface="宋体"/>
                <a:cs typeface="+mn-cs"/>
              </a:endParaRPr>
            </a:p>
          </p:txBody>
        </p:sp>
        <p:sp>
          <p:nvSpPr>
            <p:cNvPr id="16" name="向下箭號 18">
              <a:extLst>
                <a:ext uri="{FF2B5EF4-FFF2-40B4-BE49-F238E27FC236}">
                  <a16:creationId xmlns:a16="http://schemas.microsoft.com/office/drawing/2014/main" id="{A6D54862-D32F-49F6-AC51-BB2149664B69}"/>
                </a:ext>
              </a:extLst>
            </p:cNvPr>
            <p:cNvSpPr/>
            <p:nvPr/>
          </p:nvSpPr>
          <p:spPr>
            <a:xfrm>
              <a:off x="5350515" y="4081776"/>
              <a:ext cx="409268" cy="331353"/>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1" lang="zh-TW" altLang="en-US" sz="1800" b="0" i="0" u="none" strike="noStrike" kern="1200" cap="none" spc="0" normalizeH="0" baseline="0" noProof="0">
                <a:ln>
                  <a:noFill/>
                </a:ln>
                <a:solidFill>
                  <a:srgbClr val="FFFFFF"/>
                </a:solidFill>
                <a:effectLst/>
                <a:uLnTx/>
                <a:uFillTx/>
                <a:latin typeface="Times New Roman"/>
                <a:ea typeface="宋体"/>
                <a:cs typeface="+mn-cs"/>
              </a:endParaRPr>
            </a:p>
          </p:txBody>
        </p:sp>
        <p:sp>
          <p:nvSpPr>
            <p:cNvPr id="17" name="向下箭號 19">
              <a:extLst>
                <a:ext uri="{FF2B5EF4-FFF2-40B4-BE49-F238E27FC236}">
                  <a16:creationId xmlns:a16="http://schemas.microsoft.com/office/drawing/2014/main" id="{2D3BD6A5-EDBA-4F52-8799-BF176778ED9C}"/>
                </a:ext>
              </a:extLst>
            </p:cNvPr>
            <p:cNvSpPr/>
            <p:nvPr/>
          </p:nvSpPr>
          <p:spPr>
            <a:xfrm>
              <a:off x="5350515" y="4858020"/>
              <a:ext cx="409268" cy="331353"/>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1" lang="zh-TW" altLang="en-US" sz="1800" b="0" i="0" u="none" strike="noStrike" kern="1200" cap="none" spc="0" normalizeH="0" baseline="0" noProof="0">
                <a:ln>
                  <a:noFill/>
                </a:ln>
                <a:solidFill>
                  <a:srgbClr val="FFFFFF"/>
                </a:solidFill>
                <a:effectLst/>
                <a:uLnTx/>
                <a:uFillTx/>
                <a:latin typeface="Times New Roman"/>
                <a:ea typeface="宋体"/>
                <a:cs typeface="+mn-cs"/>
              </a:endParaRPr>
            </a:p>
          </p:txBody>
        </p:sp>
        <p:sp>
          <p:nvSpPr>
            <p:cNvPr id="18" name="右彎箭號 16">
              <a:extLst>
                <a:ext uri="{FF2B5EF4-FFF2-40B4-BE49-F238E27FC236}">
                  <a16:creationId xmlns:a16="http://schemas.microsoft.com/office/drawing/2014/main" id="{B151AD94-2D3B-4534-922B-8BFCDBAF2335}"/>
                </a:ext>
              </a:extLst>
            </p:cNvPr>
            <p:cNvSpPr/>
            <p:nvPr/>
          </p:nvSpPr>
          <p:spPr>
            <a:xfrm rot="10800000">
              <a:off x="4609207" y="5656189"/>
              <a:ext cx="1034143" cy="563807"/>
            </a:xfrm>
            <a:prstGeom prst="bentArrow">
              <a:avLst>
                <a:gd name="adj1" fmla="val 36585"/>
                <a:gd name="adj2" fmla="val 25000"/>
                <a:gd name="adj3" fmla="val 25000"/>
                <a:gd name="adj4" fmla="val 43750"/>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1" lang="zh-TW" altLang="en-US" sz="1800" b="0" i="0" u="none" strike="noStrike" kern="1200" cap="none" spc="0" normalizeH="0" baseline="0" noProof="0">
                <a:ln>
                  <a:noFill/>
                </a:ln>
                <a:solidFill>
                  <a:srgbClr val="000000"/>
                </a:solidFill>
                <a:effectLst/>
                <a:uLnTx/>
                <a:uFillTx/>
                <a:latin typeface="Times New Roman"/>
                <a:ea typeface="宋体"/>
                <a:cs typeface="+mn-cs"/>
              </a:endParaRPr>
            </a:p>
          </p:txBody>
        </p:sp>
        <p:sp>
          <p:nvSpPr>
            <p:cNvPr id="19" name="右彎箭號 21">
              <a:extLst>
                <a:ext uri="{FF2B5EF4-FFF2-40B4-BE49-F238E27FC236}">
                  <a16:creationId xmlns:a16="http://schemas.microsoft.com/office/drawing/2014/main" id="{25880258-194B-48DC-83A0-7ADD82760327}"/>
                </a:ext>
              </a:extLst>
            </p:cNvPr>
            <p:cNvSpPr/>
            <p:nvPr/>
          </p:nvSpPr>
          <p:spPr>
            <a:xfrm rot="16200000">
              <a:off x="2563961" y="5346821"/>
              <a:ext cx="726317" cy="928689"/>
            </a:xfrm>
            <a:prstGeom prst="bentArrow">
              <a:avLst>
                <a:gd name="adj1" fmla="val 28061"/>
                <a:gd name="adj2" fmla="val 25000"/>
                <a:gd name="adj3" fmla="val 25000"/>
                <a:gd name="adj4" fmla="val 43750"/>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1" lang="zh-TW" altLang="en-US" sz="1800" b="0" i="0" u="none" strike="noStrike" kern="1200" cap="none" spc="0" normalizeH="0" baseline="0" noProof="0">
                <a:ln>
                  <a:noFill/>
                </a:ln>
                <a:solidFill>
                  <a:srgbClr val="000000"/>
                </a:solidFill>
                <a:effectLst/>
                <a:uLnTx/>
                <a:uFillTx/>
                <a:latin typeface="Times New Roman"/>
                <a:ea typeface="宋体"/>
                <a:cs typeface="+mn-cs"/>
              </a:endParaRPr>
            </a:p>
          </p:txBody>
        </p:sp>
        <p:sp>
          <p:nvSpPr>
            <p:cNvPr id="20" name="文字方塊 20">
              <a:extLst>
                <a:ext uri="{FF2B5EF4-FFF2-40B4-BE49-F238E27FC236}">
                  <a16:creationId xmlns:a16="http://schemas.microsoft.com/office/drawing/2014/main" id="{4460C953-4368-42F8-9E2B-C9F10EFE202E}"/>
                </a:ext>
              </a:extLst>
            </p:cNvPr>
            <p:cNvSpPr txBox="1"/>
            <p:nvPr/>
          </p:nvSpPr>
          <p:spPr>
            <a:xfrm>
              <a:off x="6556377" y="4029164"/>
              <a:ext cx="1655374" cy="369332"/>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1"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可以重复多次</a:t>
              </a:r>
              <a:endParaRPr kumimoji="1" lang="zh-TW"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21" name="左大括弧 22">
              <a:extLst>
                <a:ext uri="{FF2B5EF4-FFF2-40B4-BE49-F238E27FC236}">
                  <a16:creationId xmlns:a16="http://schemas.microsoft.com/office/drawing/2014/main" id="{F696DDB8-71B1-4885-B2DA-CCE2A09D23B9}"/>
                </a:ext>
              </a:extLst>
            </p:cNvPr>
            <p:cNvSpPr/>
            <p:nvPr/>
          </p:nvSpPr>
          <p:spPr>
            <a:xfrm flipH="1">
              <a:off x="6217986" y="2696043"/>
              <a:ext cx="250826" cy="3035575"/>
            </a:xfrm>
            <a:prstGeom prst="leftBrace">
              <a:avLst>
                <a:gd name="adj1" fmla="val 72890"/>
                <a:gd name="adj2" fmla="val 50000"/>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1" lang="zh-TW" altLang="en-US" sz="1800" b="0" i="0" u="none" strike="noStrike" kern="1200" cap="none" spc="0" normalizeH="0" baseline="0" noProof="0">
                <a:ln>
                  <a:noFill/>
                </a:ln>
                <a:solidFill>
                  <a:srgbClr val="000000"/>
                </a:solidFill>
                <a:effectLst/>
                <a:uLnTx/>
                <a:uFillTx/>
                <a:latin typeface="Times New Roman"/>
                <a:ea typeface="宋体"/>
                <a:cs typeface="+mn-cs"/>
              </a:endParaRPr>
            </a:p>
          </p:txBody>
        </p:sp>
      </p:grpSp>
      <p:sp>
        <p:nvSpPr>
          <p:cNvPr id="22" name="文本框 21"/>
          <p:cNvSpPr txBox="1"/>
          <p:nvPr/>
        </p:nvSpPr>
        <p:spPr>
          <a:xfrm>
            <a:off x="539552" y="5971927"/>
            <a:ext cx="8496944" cy="769441"/>
          </a:xfrm>
          <a:prstGeom prst="rect">
            <a:avLst/>
          </a:prstGeom>
          <a:noFill/>
        </p:spPr>
        <p:txBody>
          <a:bodyPr wrap="square" rtlCol="0">
            <a:spAutoFit/>
          </a:bodyPr>
          <a:lstStyle/>
          <a:p>
            <a:r>
              <a:rPr lang="zh-CN" altLang="en-US" sz="2000" dirty="0">
                <a:solidFill>
                  <a:srgbClr val="FF0000"/>
                </a:solidFill>
              </a:rPr>
              <a:t>注：展平的作用为了保证模型的多节点输出与分类（识别）个数匹配！</a:t>
            </a:r>
            <a:endParaRPr lang="en-US" altLang="zh-CN" sz="2000" dirty="0">
              <a:solidFill>
                <a:srgbClr val="FF0000"/>
              </a:solidFill>
            </a:endParaRPr>
          </a:p>
          <a:p>
            <a:endParaRPr lang="zh-CN" altLang="en-US" dirty="0"/>
          </a:p>
        </p:txBody>
      </p:sp>
    </p:spTree>
    <p:extLst>
      <p:ext uri="{BB962C8B-B14F-4D97-AF65-F5344CB8AC3E}">
        <p14:creationId xmlns:p14="http://schemas.microsoft.com/office/powerpoint/2010/main" val="727707133"/>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http://img.my.csdn.net/uploads/201304/10/1365562094_2229.jpg"/>
          <p:cNvPicPr/>
          <p:nvPr/>
        </p:nvPicPr>
        <p:blipFill>
          <a:blip r:embed="rId3">
            <a:extLst>
              <a:ext uri="{28A0092B-C50C-407E-A947-70E740481C1C}">
                <a14:useLocalDpi xmlns:a14="http://schemas.microsoft.com/office/drawing/2010/main" val="0"/>
              </a:ext>
            </a:extLst>
          </a:blip>
          <a:srcRect/>
          <a:stretch>
            <a:fillRect/>
          </a:stretch>
        </p:blipFill>
        <p:spPr bwMode="auto">
          <a:xfrm>
            <a:off x="1115616" y="1515753"/>
            <a:ext cx="6624736" cy="1512168"/>
          </a:xfrm>
          <a:prstGeom prst="rect">
            <a:avLst/>
          </a:prstGeom>
          <a:noFill/>
          <a:ln>
            <a:noFill/>
          </a:ln>
        </p:spPr>
      </p:pic>
      <p:pic>
        <p:nvPicPr>
          <p:cNvPr id="6" name="图片 5" descr="http://img.blog.csdn.net/20140823191739660?watermark/2/text/aHR0cDovL2Jsb2cuY3Nkbi5uZXQvdTAxMDU1NTY4OA==/font/5a6L5L2T/fontsize/400/fill/I0JBQkFCMA==/dissolve/70/gravity/SouthEast"/>
          <p:cNvPicPr/>
          <p:nvPr/>
        </p:nvPicPr>
        <p:blipFill>
          <a:blip r:embed="rId4">
            <a:extLst>
              <a:ext uri="{28A0092B-C50C-407E-A947-70E740481C1C}">
                <a14:useLocalDpi xmlns:a14="http://schemas.microsoft.com/office/drawing/2010/main" val="0"/>
              </a:ext>
            </a:extLst>
          </a:blip>
          <a:srcRect/>
          <a:stretch>
            <a:fillRect/>
          </a:stretch>
        </p:blipFill>
        <p:spPr bwMode="auto">
          <a:xfrm>
            <a:off x="971600" y="3356992"/>
            <a:ext cx="7272808" cy="2376264"/>
          </a:xfrm>
          <a:prstGeom prst="rect">
            <a:avLst/>
          </a:prstGeom>
          <a:noFill/>
          <a:ln>
            <a:noFill/>
          </a:ln>
        </p:spPr>
      </p:pic>
      <p:sp>
        <p:nvSpPr>
          <p:cNvPr id="4" name="TextBox 3"/>
          <p:cNvSpPr txBox="1"/>
          <p:nvPr/>
        </p:nvSpPr>
        <p:spPr>
          <a:xfrm>
            <a:off x="107504" y="5805264"/>
            <a:ext cx="8928992" cy="697820"/>
          </a:xfrm>
          <a:prstGeom prst="rect">
            <a:avLst/>
          </a:prstGeom>
          <a:noFill/>
        </p:spPr>
        <p:txBody>
          <a:bodyPr wrap="square" rtlCol="0">
            <a:spAutoFit/>
          </a:bodyPr>
          <a:lstStyle/>
          <a:p>
            <a:pPr marL="0" marR="0" lvl="0" indent="0" algn="l" defTabSz="914400" rtl="0" eaLnBrk="1" fontAlgn="base" latinLnBrk="0" hangingPunct="1">
              <a:lnSpc>
                <a:spcPct val="150000"/>
              </a:lnSpc>
              <a:spcBef>
                <a:spcPct val="20000"/>
              </a:spcBef>
              <a:spcAft>
                <a:spcPct val="0"/>
              </a:spcAft>
              <a:buClrTx/>
              <a:buSzTx/>
              <a:buFontTx/>
              <a:buNone/>
              <a:tabLst/>
              <a:defRPr/>
            </a:pPr>
            <a:r>
              <a:rPr kumimoji="1" lang="zh-CN" altLang="en-US" sz="1400" b="1" i="0" u="none" strike="noStrike" kern="1200" cap="none" spc="0" normalizeH="0" baseline="0" noProof="0" dirty="0">
                <a:ln>
                  <a:noFill/>
                </a:ln>
                <a:solidFill>
                  <a:srgbClr val="FF0000"/>
                </a:solidFill>
                <a:effectLst/>
                <a:uLnTx/>
                <a:uFillTx/>
                <a:latin typeface="Times New Roman" panose="02020603050405020304" pitchFamily="18" charset="0"/>
                <a:ea typeface="宋体" panose="02010600030101010101" pitchFamily="2" charset="-122"/>
                <a:cs typeface="+mn-cs"/>
              </a:rPr>
              <a:t>上图是</a:t>
            </a:r>
            <a:r>
              <a:rPr kumimoji="1" lang="zh-CN" altLang="zh-CN" sz="1400" b="1" i="0" u="none" strike="noStrike" kern="1200" cap="none" spc="0" normalizeH="0" baseline="0" noProof="0" dirty="0">
                <a:ln>
                  <a:noFill/>
                </a:ln>
                <a:solidFill>
                  <a:srgbClr val="FF0000"/>
                </a:solidFill>
                <a:effectLst/>
                <a:uLnTx/>
                <a:uFillTx/>
                <a:latin typeface="Times New Roman" panose="02020603050405020304" pitchFamily="18" charset="0"/>
                <a:ea typeface="宋体" panose="02010600030101010101" pitchFamily="2" charset="-122"/>
                <a:cs typeface="+mn-cs"/>
              </a:rPr>
              <a:t>前</a:t>
            </a:r>
            <a:r>
              <a:rPr kumimoji="1" lang="en-US" altLang="zh-CN" sz="1400" b="1" i="0" u="none" strike="noStrike" kern="1200" cap="none" spc="0" normalizeH="0" baseline="0" noProof="0" dirty="0">
                <a:ln>
                  <a:noFill/>
                </a:ln>
                <a:solidFill>
                  <a:srgbClr val="FF0000"/>
                </a:solidFill>
                <a:effectLst/>
                <a:uLnTx/>
                <a:uFillTx/>
                <a:latin typeface="Times New Roman" panose="02020603050405020304" pitchFamily="18" charset="0"/>
                <a:ea typeface="宋体" panose="02010600030101010101" pitchFamily="2" charset="-122"/>
                <a:cs typeface="+mn-cs"/>
              </a:rPr>
              <a:t>A&amp;T Shannon Lab   </a:t>
            </a:r>
            <a:r>
              <a:rPr kumimoji="1" lang="zh-CN" altLang="zh-CN" sz="1400" b="1" i="0" u="none" strike="noStrike" kern="1200" cap="none" spc="0" normalizeH="0" baseline="0" noProof="0" dirty="0">
                <a:ln>
                  <a:noFill/>
                </a:ln>
                <a:solidFill>
                  <a:srgbClr val="FF0000"/>
                </a:solidFill>
                <a:effectLst/>
                <a:uLnTx/>
                <a:uFillTx/>
                <a:latin typeface="Times New Roman" panose="02020603050405020304" pitchFamily="18" charset="0"/>
                <a:ea typeface="宋体" panose="02010600030101010101" pitchFamily="2" charset="-122"/>
                <a:cs typeface="+mn-cs"/>
              </a:rPr>
              <a:t>的</a:t>
            </a:r>
            <a:r>
              <a:rPr kumimoji="1" lang="en-US" altLang="zh-CN" sz="1400" b="1" i="0" u="none" strike="noStrike" kern="1200" cap="none" spc="0" normalizeH="0" baseline="0" noProof="0" dirty="0">
                <a:ln>
                  <a:noFill/>
                </a:ln>
                <a:solidFill>
                  <a:srgbClr val="FF0000"/>
                </a:solidFill>
                <a:effectLst/>
                <a:uLnTx/>
                <a:uFillTx/>
                <a:latin typeface="Times New Roman" panose="02020603050405020304" pitchFamily="18" charset="0"/>
                <a:ea typeface="宋体" panose="02010600030101010101" pitchFamily="2" charset="-122"/>
                <a:cs typeface="+mn-cs"/>
              </a:rPr>
              <a:t>  Yann </a:t>
            </a:r>
            <a:r>
              <a:rPr kumimoji="1" lang="en-US" altLang="zh-CN" sz="1400" b="1" i="0" u="none" strike="noStrike" kern="1200" cap="none" spc="0" normalizeH="0" baseline="0" noProof="0" dirty="0" err="1">
                <a:ln>
                  <a:noFill/>
                </a:ln>
                <a:solidFill>
                  <a:srgbClr val="FF0000"/>
                </a:solidFill>
                <a:effectLst/>
                <a:uLnTx/>
                <a:uFillTx/>
                <a:latin typeface="Times New Roman" panose="02020603050405020304" pitchFamily="18" charset="0"/>
                <a:ea typeface="宋体" panose="02010600030101010101" pitchFamily="2" charset="-122"/>
                <a:cs typeface="+mn-cs"/>
              </a:rPr>
              <a:t>LeCun</a:t>
            </a:r>
            <a:r>
              <a:rPr kumimoji="1" lang="zh-CN" altLang="zh-CN" sz="1400" b="1" i="0" u="none" strike="noStrike" kern="1200" cap="none" spc="0" normalizeH="0" baseline="0" noProof="0" dirty="0">
                <a:ln>
                  <a:noFill/>
                </a:ln>
                <a:solidFill>
                  <a:srgbClr val="FF0000"/>
                </a:solidFill>
                <a:effectLst/>
                <a:uLnTx/>
                <a:uFillTx/>
                <a:latin typeface="Times New Roman" panose="02020603050405020304" pitchFamily="18" charset="0"/>
                <a:ea typeface="宋体" panose="02010600030101010101" pitchFamily="2" charset="-122"/>
                <a:cs typeface="+mn-cs"/>
              </a:rPr>
              <a:t>等人提出了基于卷积神经网络的一个文字识别系统</a:t>
            </a:r>
            <a:r>
              <a:rPr kumimoji="1" lang="en-US" altLang="zh-CN" sz="1400" b="1" i="0" u="none" strike="noStrike" kern="1200" cap="none" spc="0" normalizeH="0" baseline="0" noProof="0" dirty="0">
                <a:ln>
                  <a:noFill/>
                </a:ln>
                <a:solidFill>
                  <a:srgbClr val="FF0000"/>
                </a:solidFill>
                <a:effectLst/>
                <a:uLnTx/>
                <a:uFillTx/>
                <a:latin typeface="Times New Roman" panose="02020603050405020304" pitchFamily="18" charset="0"/>
                <a:ea typeface="宋体" panose="02010600030101010101" pitchFamily="2" charset="-122"/>
                <a:cs typeface="+mn-cs"/>
              </a:rPr>
              <a:t> LeNet-5</a:t>
            </a:r>
            <a:r>
              <a:rPr kumimoji="1" lang="zh-CN" altLang="en-US" sz="1400" b="1" i="0" u="none" strike="noStrike" kern="1200" cap="none" spc="0" normalizeH="0" baseline="0" noProof="0" dirty="0">
                <a:ln>
                  <a:noFill/>
                </a:ln>
                <a:solidFill>
                  <a:srgbClr val="FF0000"/>
                </a:solidFill>
                <a:effectLst/>
                <a:uLnTx/>
                <a:uFillTx/>
                <a:latin typeface="Times New Roman" panose="02020603050405020304" pitchFamily="18" charset="0"/>
                <a:ea typeface="宋体" panose="02010600030101010101" pitchFamily="2" charset="-122"/>
                <a:cs typeface="+mn-cs"/>
              </a:rPr>
              <a:t>结构</a:t>
            </a:r>
            <a:r>
              <a:rPr kumimoji="1" lang="zh-CN" altLang="zh-CN" sz="1400" b="1" i="0" u="none" strike="noStrike" kern="1200" cap="none" spc="0" normalizeH="0" baseline="0" noProof="0" dirty="0">
                <a:ln>
                  <a:noFill/>
                </a:ln>
                <a:solidFill>
                  <a:srgbClr val="FF0000"/>
                </a:solidFill>
                <a:effectLst/>
                <a:uLnTx/>
                <a:uFillTx/>
                <a:latin typeface="Times New Roman" panose="02020603050405020304" pitchFamily="18" charset="0"/>
                <a:ea typeface="宋体" panose="02010600030101010101" pitchFamily="2" charset="-122"/>
                <a:cs typeface="+mn-cs"/>
              </a:rPr>
              <a:t>。该系统</a:t>
            </a:r>
            <a:r>
              <a:rPr kumimoji="1" lang="en-US" altLang="zh-CN" sz="1400" b="1" i="0" u="none" strike="noStrike" kern="1200" cap="none" spc="0" normalizeH="0" baseline="0" noProof="0" dirty="0">
                <a:ln>
                  <a:noFill/>
                </a:ln>
                <a:solidFill>
                  <a:srgbClr val="FF0000"/>
                </a:solidFill>
                <a:effectLst/>
                <a:uLnTx/>
                <a:uFillTx/>
                <a:latin typeface="Times New Roman" panose="02020603050405020304" pitchFamily="18" charset="0"/>
                <a:ea typeface="宋体" panose="02010600030101010101" pitchFamily="2" charset="-122"/>
                <a:cs typeface="+mn-cs"/>
              </a:rPr>
              <a:t>90</a:t>
            </a:r>
            <a:r>
              <a:rPr kumimoji="1" lang="zh-CN" altLang="zh-CN" sz="1400" b="1" i="0" u="none" strike="noStrike" kern="1200" cap="none" spc="0" normalizeH="0" baseline="0" noProof="0" dirty="0">
                <a:ln>
                  <a:noFill/>
                </a:ln>
                <a:solidFill>
                  <a:srgbClr val="FF0000"/>
                </a:solidFill>
                <a:effectLst/>
                <a:uLnTx/>
                <a:uFillTx/>
                <a:latin typeface="Times New Roman" panose="02020603050405020304" pitchFamily="18" charset="0"/>
                <a:ea typeface="宋体" panose="02010600030101010101" pitchFamily="2" charset="-122"/>
                <a:cs typeface="+mn-cs"/>
              </a:rPr>
              <a:t>年代就被用于银行手写数字的识别。</a:t>
            </a:r>
            <a:endParaRPr kumimoji="1" lang="zh-CN" altLang="en-US" sz="1400" b="1" i="0" u="none" strike="noStrike" kern="1200" cap="none" spc="0" normalizeH="0" baseline="0" noProof="0" dirty="0">
              <a:ln>
                <a:noFill/>
              </a:ln>
              <a:solidFill>
                <a:srgbClr val="FF0000"/>
              </a:solidFill>
              <a:effectLst/>
              <a:uLnTx/>
              <a:uFillTx/>
              <a:latin typeface="Times New Roman" panose="02020603050405020304" pitchFamily="18" charset="0"/>
              <a:ea typeface="宋体" panose="02010600030101010101" pitchFamily="2" charset="-122"/>
              <a:cs typeface="+mn-cs"/>
            </a:endParaRPr>
          </a:p>
        </p:txBody>
      </p:sp>
      <p:sp>
        <p:nvSpPr>
          <p:cNvPr id="8" name="Title 1">
            <a:extLst>
              <a:ext uri="{FF2B5EF4-FFF2-40B4-BE49-F238E27FC236}">
                <a16:creationId xmlns:a16="http://schemas.microsoft.com/office/drawing/2014/main" id="{ACAA14F8-607F-4CF3-BC20-AF6A86C801D9}"/>
              </a:ext>
            </a:extLst>
          </p:cNvPr>
          <p:cNvSpPr>
            <a:spLocks noGrp="1"/>
          </p:cNvSpPr>
          <p:nvPr>
            <p:ph type="title"/>
          </p:nvPr>
        </p:nvSpPr>
        <p:spPr>
          <a:xfrm>
            <a:off x="685800" y="381000"/>
            <a:ext cx="7772400" cy="762000"/>
          </a:xfrm>
        </p:spPr>
        <p:txBody>
          <a:bodyPr/>
          <a:lstStyle/>
          <a:p>
            <a:r>
              <a:rPr lang="en-US" altLang="zh-CN" dirty="0">
                <a:solidFill>
                  <a:schemeClr val="tx1"/>
                </a:solidFill>
              </a:rPr>
              <a:t>CNN</a:t>
            </a:r>
            <a:r>
              <a:rPr lang="zh-CN" altLang="en-US" dirty="0">
                <a:solidFill>
                  <a:schemeClr val="tx1"/>
                </a:solidFill>
              </a:rPr>
              <a:t>结构组成</a:t>
            </a:r>
            <a:endParaRPr lang="en-US" dirty="0">
              <a:solidFill>
                <a:schemeClr val="tx1"/>
              </a:solidFill>
            </a:endParaRPr>
          </a:p>
        </p:txBody>
      </p:sp>
    </p:spTree>
    <p:extLst>
      <p:ext uri="{BB962C8B-B14F-4D97-AF65-F5344CB8AC3E}">
        <p14:creationId xmlns:p14="http://schemas.microsoft.com/office/powerpoint/2010/main" val="3634802323"/>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CEFA3-5DC2-4BF3-AFEC-91A95B218F6C}"/>
              </a:ext>
            </a:extLst>
          </p:cNvPr>
          <p:cNvSpPr>
            <a:spLocks noGrp="1"/>
          </p:cNvSpPr>
          <p:nvPr>
            <p:ph type="title"/>
          </p:nvPr>
        </p:nvSpPr>
        <p:spPr/>
        <p:txBody>
          <a:bodyPr/>
          <a:lstStyle/>
          <a:p>
            <a:r>
              <a:rPr lang="en-US" altLang="zh-CN" spc="131" dirty="0"/>
              <a:t>CNN</a:t>
            </a:r>
            <a:r>
              <a:rPr lang="zh-CN" altLang="en-US" spc="131" dirty="0"/>
              <a:t>模型</a:t>
            </a:r>
            <a:r>
              <a:rPr lang="en-US" altLang="zh-CN" spc="131" dirty="0"/>
              <a:t>——</a:t>
            </a:r>
            <a:r>
              <a:rPr lang="zh-CN" altLang="en-US" spc="131" dirty="0"/>
              <a:t>卷积层</a:t>
            </a:r>
            <a:r>
              <a:rPr lang="en-US" altLang="zh-CN" spc="131" dirty="0"/>
              <a:t>1</a:t>
            </a:r>
            <a:endParaRPr lang="en-US" dirty="0"/>
          </a:p>
        </p:txBody>
      </p:sp>
      <p:sp>
        <p:nvSpPr>
          <p:cNvPr id="3" name="Content Placeholder 2">
            <a:extLst>
              <a:ext uri="{FF2B5EF4-FFF2-40B4-BE49-F238E27FC236}">
                <a16:creationId xmlns:a16="http://schemas.microsoft.com/office/drawing/2014/main" id="{1E582D9A-7297-440A-8B7F-8E65AFFF86A8}"/>
              </a:ext>
            </a:extLst>
          </p:cNvPr>
          <p:cNvSpPr>
            <a:spLocks noGrp="1"/>
          </p:cNvSpPr>
          <p:nvPr>
            <p:ph idx="1"/>
          </p:nvPr>
        </p:nvSpPr>
        <p:spPr/>
        <p:txBody>
          <a:bodyPr/>
          <a:lstStyle/>
          <a:p>
            <a:pPr marL="180975">
              <a:spcBef>
                <a:spcPts val="600"/>
              </a:spcBef>
              <a:spcAft>
                <a:spcPts val="600"/>
              </a:spcAft>
              <a:buFont typeface="Arial"/>
              <a:buChar char="•"/>
              <a:tabLst>
                <a:tab pos="180975" algn="l"/>
              </a:tabLst>
            </a:pPr>
            <a:r>
              <a:rPr lang="zh-CN" altLang="en-US" dirty="0"/>
              <a:t>输入图像是一个</a:t>
            </a:r>
            <a:r>
              <a:rPr lang="en-US" altLang="zh-CN" dirty="0"/>
              <a:t>28x28</a:t>
            </a:r>
            <a:r>
              <a:rPr lang="zh-CN" altLang="en-US" dirty="0"/>
              <a:t>像素的图片</a:t>
            </a:r>
            <a:endParaRPr lang="en-US" altLang="zh-CN" dirty="0"/>
          </a:p>
          <a:p>
            <a:pPr marL="180975">
              <a:spcBef>
                <a:spcPts val="600"/>
              </a:spcBef>
              <a:spcAft>
                <a:spcPts val="600"/>
              </a:spcAft>
              <a:buFont typeface="Arial"/>
              <a:buChar char="•"/>
              <a:tabLst>
                <a:tab pos="180975" algn="l"/>
              </a:tabLst>
            </a:pPr>
            <a:r>
              <a:rPr lang="zh-CN" altLang="en-US" dirty="0"/>
              <a:t>对特征图使用多个过滤器</a:t>
            </a:r>
            <a:r>
              <a:rPr lang="en-US" altLang="zh-CN" dirty="0"/>
              <a:t>(</a:t>
            </a:r>
            <a:r>
              <a:rPr lang="zh-CN" altLang="en-US" dirty="0"/>
              <a:t>卷积核</a:t>
            </a:r>
            <a:r>
              <a:rPr lang="en-US" altLang="zh-CN" dirty="0"/>
              <a:t>)</a:t>
            </a:r>
          </a:p>
          <a:p>
            <a:pPr>
              <a:spcBef>
                <a:spcPts val="600"/>
              </a:spcBef>
              <a:spcAft>
                <a:spcPts val="600"/>
              </a:spcAft>
            </a:pPr>
            <a:r>
              <a:rPr lang="zh-CN" altLang="en-US" dirty="0"/>
              <a:t>如</a:t>
            </a:r>
            <a:r>
              <a:rPr lang="en-US" altLang="zh-CN" dirty="0"/>
              <a:t>10</a:t>
            </a:r>
            <a:r>
              <a:rPr lang="zh-CN" altLang="en-US" dirty="0"/>
              <a:t>个</a:t>
            </a:r>
            <a:r>
              <a:rPr lang="en-US" altLang="zh-CN" dirty="0"/>
              <a:t>5*5</a:t>
            </a:r>
            <a:r>
              <a:rPr lang="zh-CN" altLang="en-US" dirty="0"/>
              <a:t>的卷积核（有</a:t>
            </a:r>
            <a:r>
              <a:rPr lang="en-US" altLang="zh-CN" dirty="0"/>
              <a:t>250</a:t>
            </a:r>
            <a:r>
              <a:rPr lang="zh-CN" altLang="en-US" dirty="0"/>
              <a:t>个参数）</a:t>
            </a:r>
            <a:endParaRPr lang="en-US" altLang="zh-CN" dirty="0"/>
          </a:p>
          <a:p>
            <a:pPr>
              <a:spcBef>
                <a:spcPts val="600"/>
              </a:spcBef>
              <a:spcAft>
                <a:spcPts val="600"/>
              </a:spcAft>
            </a:pPr>
            <a:r>
              <a:rPr lang="zh-CN" altLang="en-US" dirty="0"/>
              <a:t>得到</a:t>
            </a:r>
            <a:r>
              <a:rPr lang="en-US" altLang="zh-CN" dirty="0"/>
              <a:t>10</a:t>
            </a:r>
            <a:r>
              <a:rPr lang="zh-CN" altLang="en-US" dirty="0"/>
              <a:t>个</a:t>
            </a:r>
            <a:r>
              <a:rPr lang="en-US" altLang="zh-CN" dirty="0"/>
              <a:t>24*24</a:t>
            </a:r>
            <a:r>
              <a:rPr lang="zh-CN" altLang="en-US" dirty="0"/>
              <a:t>的输出矩阵</a:t>
            </a:r>
          </a:p>
          <a:p>
            <a:pPr>
              <a:spcBef>
                <a:spcPts val="600"/>
              </a:spcBef>
              <a:spcAft>
                <a:spcPts val="600"/>
              </a:spcAft>
            </a:pPr>
            <a:endParaRPr lang="en-US" dirty="0"/>
          </a:p>
        </p:txBody>
      </p:sp>
      <p:sp>
        <p:nvSpPr>
          <p:cNvPr id="4" name="object 3">
            <a:extLst>
              <a:ext uri="{FF2B5EF4-FFF2-40B4-BE49-F238E27FC236}">
                <a16:creationId xmlns:a16="http://schemas.microsoft.com/office/drawing/2014/main" id="{CAEC0165-CCA4-43A0-ADBB-DC57A4892C40}"/>
              </a:ext>
            </a:extLst>
          </p:cNvPr>
          <p:cNvSpPr/>
          <p:nvPr/>
        </p:nvSpPr>
        <p:spPr>
          <a:xfrm>
            <a:off x="770283" y="3570633"/>
            <a:ext cx="7113932" cy="2304165"/>
          </a:xfrm>
          <a:prstGeom prst="rect">
            <a:avLst/>
          </a:prstGeom>
          <a:blipFill>
            <a:blip r:embed="rId3" cstate="print"/>
            <a:stretch>
              <a:fillRect/>
            </a:stretch>
          </a:blipFill>
        </p:spPr>
        <p:txBody>
          <a:bodyPr wrap="square" lIns="0" tIns="0" rIns="0" bIns="0" rtlCol="0"/>
          <a:lstStyle/>
          <a:p>
            <a:endParaRPr sz="1800"/>
          </a:p>
        </p:txBody>
      </p:sp>
      <p:sp>
        <p:nvSpPr>
          <p:cNvPr id="5" name="object 4">
            <a:extLst>
              <a:ext uri="{FF2B5EF4-FFF2-40B4-BE49-F238E27FC236}">
                <a16:creationId xmlns:a16="http://schemas.microsoft.com/office/drawing/2014/main" id="{D40A294D-3F6F-483F-A1F5-5C21988E38F4}"/>
              </a:ext>
            </a:extLst>
          </p:cNvPr>
          <p:cNvSpPr/>
          <p:nvPr/>
        </p:nvSpPr>
        <p:spPr>
          <a:xfrm>
            <a:off x="3458817" y="3744567"/>
            <a:ext cx="4292777" cy="2080319"/>
          </a:xfrm>
          <a:custGeom>
            <a:avLst/>
            <a:gdLst/>
            <a:ahLst/>
            <a:cxnLst/>
            <a:rect l="l" t="t" r="r" b="b"/>
            <a:pathLst>
              <a:path w="6400800" h="3215004">
                <a:moveTo>
                  <a:pt x="0" y="0"/>
                </a:moveTo>
                <a:lnTo>
                  <a:pt x="6400800" y="0"/>
                </a:lnTo>
                <a:lnTo>
                  <a:pt x="6400800" y="3214687"/>
                </a:lnTo>
                <a:lnTo>
                  <a:pt x="0" y="3214687"/>
                </a:lnTo>
                <a:lnTo>
                  <a:pt x="0" y="0"/>
                </a:lnTo>
                <a:close/>
              </a:path>
            </a:pathLst>
          </a:custGeom>
          <a:solidFill>
            <a:srgbClr val="FFFFFF">
              <a:alpha val="92158"/>
            </a:srgbClr>
          </a:solidFill>
        </p:spPr>
        <p:txBody>
          <a:bodyPr wrap="square" lIns="0" tIns="0" rIns="0" bIns="0" rtlCol="0"/>
          <a:lstStyle/>
          <a:p>
            <a:endParaRPr sz="1800"/>
          </a:p>
        </p:txBody>
      </p:sp>
      <p:sp>
        <p:nvSpPr>
          <p:cNvPr id="6" name="object 5">
            <a:extLst>
              <a:ext uri="{FF2B5EF4-FFF2-40B4-BE49-F238E27FC236}">
                <a16:creationId xmlns:a16="http://schemas.microsoft.com/office/drawing/2014/main" id="{DB20BB21-9CA0-409E-BA9B-A348E050C9E8}"/>
              </a:ext>
            </a:extLst>
          </p:cNvPr>
          <p:cNvSpPr/>
          <p:nvPr/>
        </p:nvSpPr>
        <p:spPr>
          <a:xfrm>
            <a:off x="2971182" y="5388832"/>
            <a:ext cx="635794" cy="461010"/>
          </a:xfrm>
          <a:custGeom>
            <a:avLst/>
            <a:gdLst/>
            <a:ahLst/>
            <a:cxnLst/>
            <a:rect l="l" t="t" r="r" b="b"/>
            <a:pathLst>
              <a:path w="847725" h="614679">
                <a:moveTo>
                  <a:pt x="0" y="0"/>
                </a:moveTo>
                <a:lnTo>
                  <a:pt x="847725" y="0"/>
                </a:lnTo>
                <a:lnTo>
                  <a:pt x="847725" y="614365"/>
                </a:lnTo>
                <a:lnTo>
                  <a:pt x="0" y="614365"/>
                </a:lnTo>
                <a:lnTo>
                  <a:pt x="0" y="0"/>
                </a:lnTo>
                <a:close/>
              </a:path>
            </a:pathLst>
          </a:custGeom>
          <a:solidFill>
            <a:srgbClr val="FFFFFF">
              <a:alpha val="92158"/>
            </a:srgbClr>
          </a:solidFill>
        </p:spPr>
        <p:txBody>
          <a:bodyPr wrap="square" lIns="0" tIns="0" rIns="0" bIns="0" rtlCol="0"/>
          <a:lstStyle/>
          <a:p>
            <a:endParaRPr sz="1800"/>
          </a:p>
        </p:txBody>
      </p:sp>
    </p:spTree>
    <p:extLst>
      <p:ext uri="{BB962C8B-B14F-4D97-AF65-F5344CB8AC3E}">
        <p14:creationId xmlns:p14="http://schemas.microsoft.com/office/powerpoint/2010/main" val="3341511700"/>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CEFA3-5DC2-4BF3-AFEC-91A95B218F6C}"/>
              </a:ext>
            </a:extLst>
          </p:cNvPr>
          <p:cNvSpPr>
            <a:spLocks noGrp="1"/>
          </p:cNvSpPr>
          <p:nvPr>
            <p:ph type="title"/>
          </p:nvPr>
        </p:nvSpPr>
        <p:spPr/>
        <p:txBody>
          <a:bodyPr/>
          <a:lstStyle/>
          <a:p>
            <a:r>
              <a:rPr lang="en-US" altLang="zh-CN" spc="131" dirty="0"/>
              <a:t>CNN</a:t>
            </a:r>
            <a:r>
              <a:rPr lang="zh-CN" altLang="en-US" spc="131" dirty="0"/>
              <a:t>模型</a:t>
            </a:r>
            <a:r>
              <a:rPr lang="en-US" altLang="zh-CN" spc="131" dirty="0"/>
              <a:t>——</a:t>
            </a:r>
            <a:r>
              <a:rPr lang="zh-CN" altLang="en-US" spc="131" dirty="0"/>
              <a:t>卷积层</a:t>
            </a:r>
            <a:r>
              <a:rPr lang="en-US" altLang="zh-CN" spc="131" dirty="0"/>
              <a:t>1</a:t>
            </a:r>
            <a:endParaRPr lang="en-US" dirty="0"/>
          </a:p>
        </p:txBody>
      </p:sp>
      <p:sp>
        <p:nvSpPr>
          <p:cNvPr id="3" name="Content Placeholder 2">
            <a:extLst>
              <a:ext uri="{FF2B5EF4-FFF2-40B4-BE49-F238E27FC236}">
                <a16:creationId xmlns:a16="http://schemas.microsoft.com/office/drawing/2014/main" id="{1E582D9A-7297-440A-8B7F-8E65AFFF86A8}"/>
              </a:ext>
            </a:extLst>
          </p:cNvPr>
          <p:cNvSpPr>
            <a:spLocks noGrp="1"/>
          </p:cNvSpPr>
          <p:nvPr>
            <p:ph idx="1"/>
          </p:nvPr>
        </p:nvSpPr>
        <p:spPr/>
        <p:txBody>
          <a:bodyPr/>
          <a:lstStyle/>
          <a:p>
            <a:pPr marL="180975">
              <a:spcBef>
                <a:spcPts val="600"/>
              </a:spcBef>
              <a:spcAft>
                <a:spcPts val="600"/>
              </a:spcAft>
              <a:buFont typeface="Arial"/>
              <a:buChar char="•"/>
              <a:tabLst>
                <a:tab pos="180975" algn="l"/>
              </a:tabLst>
            </a:pPr>
            <a:r>
              <a:rPr lang="zh-CN" altLang="en-US" dirty="0">
                <a:cs typeface="Calibri"/>
              </a:rPr>
              <a:t>使用</a:t>
            </a:r>
            <a:r>
              <a:rPr lang="en-US" altLang="zh-CN" dirty="0" err="1">
                <a:cs typeface="Calibri"/>
              </a:rPr>
              <a:t>ReLU</a:t>
            </a:r>
            <a:r>
              <a:rPr lang="zh-CN" altLang="en-US" dirty="0">
                <a:cs typeface="Calibri"/>
              </a:rPr>
              <a:t>激活函数</a:t>
            </a:r>
            <a:endParaRPr lang="en-US" dirty="0">
              <a:cs typeface="Calibri"/>
            </a:endParaRPr>
          </a:p>
          <a:p>
            <a:pPr marL="180975">
              <a:spcBef>
                <a:spcPts val="600"/>
              </a:spcBef>
              <a:spcAft>
                <a:spcPts val="600"/>
              </a:spcAft>
              <a:buFont typeface="Arial"/>
              <a:buChar char="•"/>
              <a:tabLst>
                <a:tab pos="523875" algn="l"/>
              </a:tabLst>
            </a:pPr>
            <a:r>
              <a:rPr lang="zh-CN" altLang="en-US" dirty="0">
                <a:cs typeface="Calibri"/>
              </a:rPr>
              <a:t>卷积层</a:t>
            </a:r>
            <a:r>
              <a:rPr lang="en-US" altLang="zh-CN" dirty="0">
                <a:cs typeface="Calibri"/>
              </a:rPr>
              <a:t>=</a:t>
            </a:r>
            <a:r>
              <a:rPr lang="zh-CN" altLang="en-US" dirty="0">
                <a:cs typeface="Calibri"/>
              </a:rPr>
              <a:t>卷积</a:t>
            </a:r>
            <a:r>
              <a:rPr lang="en-US" altLang="zh-CN" dirty="0">
                <a:cs typeface="Calibri"/>
              </a:rPr>
              <a:t>+</a:t>
            </a:r>
            <a:r>
              <a:rPr lang="zh-CN" altLang="en-US" dirty="0">
                <a:cs typeface="Calibri"/>
              </a:rPr>
              <a:t>激活</a:t>
            </a:r>
            <a:endParaRPr lang="en-US" dirty="0"/>
          </a:p>
        </p:txBody>
      </p:sp>
      <p:sp>
        <p:nvSpPr>
          <p:cNvPr id="4" name="object 3">
            <a:extLst>
              <a:ext uri="{FF2B5EF4-FFF2-40B4-BE49-F238E27FC236}">
                <a16:creationId xmlns:a16="http://schemas.microsoft.com/office/drawing/2014/main" id="{CAEC0165-CCA4-43A0-ADBB-DC57A4892C40}"/>
              </a:ext>
            </a:extLst>
          </p:cNvPr>
          <p:cNvSpPr/>
          <p:nvPr/>
        </p:nvSpPr>
        <p:spPr>
          <a:xfrm>
            <a:off x="770283" y="3570633"/>
            <a:ext cx="7113932" cy="2304165"/>
          </a:xfrm>
          <a:prstGeom prst="rect">
            <a:avLst/>
          </a:prstGeom>
          <a:blipFill>
            <a:blip r:embed="rId3" cstate="print"/>
            <a:stretch>
              <a:fillRect/>
            </a:stretch>
          </a:blipFill>
        </p:spPr>
        <p:txBody>
          <a:bodyPr wrap="square" lIns="0" tIns="0" rIns="0" bIns="0" rtlCol="0"/>
          <a:lstStyle/>
          <a:p>
            <a:endParaRPr sz="1800"/>
          </a:p>
        </p:txBody>
      </p:sp>
      <p:sp>
        <p:nvSpPr>
          <p:cNvPr id="5" name="object 4">
            <a:extLst>
              <a:ext uri="{FF2B5EF4-FFF2-40B4-BE49-F238E27FC236}">
                <a16:creationId xmlns:a16="http://schemas.microsoft.com/office/drawing/2014/main" id="{D40A294D-3F6F-483F-A1F5-5C21988E38F4}"/>
              </a:ext>
            </a:extLst>
          </p:cNvPr>
          <p:cNvSpPr/>
          <p:nvPr/>
        </p:nvSpPr>
        <p:spPr>
          <a:xfrm>
            <a:off x="3458817" y="3744567"/>
            <a:ext cx="4292777" cy="2080319"/>
          </a:xfrm>
          <a:custGeom>
            <a:avLst/>
            <a:gdLst/>
            <a:ahLst/>
            <a:cxnLst/>
            <a:rect l="l" t="t" r="r" b="b"/>
            <a:pathLst>
              <a:path w="6400800" h="3215004">
                <a:moveTo>
                  <a:pt x="0" y="0"/>
                </a:moveTo>
                <a:lnTo>
                  <a:pt x="6400800" y="0"/>
                </a:lnTo>
                <a:lnTo>
                  <a:pt x="6400800" y="3214687"/>
                </a:lnTo>
                <a:lnTo>
                  <a:pt x="0" y="3214687"/>
                </a:lnTo>
                <a:lnTo>
                  <a:pt x="0" y="0"/>
                </a:lnTo>
                <a:close/>
              </a:path>
            </a:pathLst>
          </a:custGeom>
          <a:solidFill>
            <a:srgbClr val="FFFFFF">
              <a:alpha val="92158"/>
            </a:srgbClr>
          </a:solidFill>
        </p:spPr>
        <p:txBody>
          <a:bodyPr wrap="square" lIns="0" tIns="0" rIns="0" bIns="0" rtlCol="0"/>
          <a:lstStyle/>
          <a:p>
            <a:endParaRPr sz="1800"/>
          </a:p>
        </p:txBody>
      </p:sp>
      <p:sp>
        <p:nvSpPr>
          <p:cNvPr id="6" name="object 5">
            <a:extLst>
              <a:ext uri="{FF2B5EF4-FFF2-40B4-BE49-F238E27FC236}">
                <a16:creationId xmlns:a16="http://schemas.microsoft.com/office/drawing/2014/main" id="{DB20BB21-9CA0-409E-BA9B-A348E050C9E8}"/>
              </a:ext>
            </a:extLst>
          </p:cNvPr>
          <p:cNvSpPr/>
          <p:nvPr/>
        </p:nvSpPr>
        <p:spPr>
          <a:xfrm>
            <a:off x="2971182" y="5388832"/>
            <a:ext cx="635794" cy="461010"/>
          </a:xfrm>
          <a:custGeom>
            <a:avLst/>
            <a:gdLst/>
            <a:ahLst/>
            <a:cxnLst/>
            <a:rect l="l" t="t" r="r" b="b"/>
            <a:pathLst>
              <a:path w="847725" h="614679">
                <a:moveTo>
                  <a:pt x="0" y="0"/>
                </a:moveTo>
                <a:lnTo>
                  <a:pt x="847725" y="0"/>
                </a:lnTo>
                <a:lnTo>
                  <a:pt x="847725" y="614365"/>
                </a:lnTo>
                <a:lnTo>
                  <a:pt x="0" y="614365"/>
                </a:lnTo>
                <a:lnTo>
                  <a:pt x="0" y="0"/>
                </a:lnTo>
                <a:close/>
              </a:path>
            </a:pathLst>
          </a:custGeom>
          <a:solidFill>
            <a:srgbClr val="FFFFFF">
              <a:alpha val="92158"/>
            </a:srgbClr>
          </a:solidFill>
        </p:spPr>
        <p:txBody>
          <a:bodyPr wrap="square" lIns="0" tIns="0" rIns="0" bIns="0" rtlCol="0"/>
          <a:lstStyle/>
          <a:p>
            <a:endParaRPr sz="1800"/>
          </a:p>
        </p:txBody>
      </p:sp>
    </p:spTree>
    <p:extLst>
      <p:ext uri="{BB962C8B-B14F-4D97-AF65-F5344CB8AC3E}">
        <p14:creationId xmlns:p14="http://schemas.microsoft.com/office/powerpoint/2010/main" val="1291390421"/>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CEFA3-5DC2-4BF3-AFEC-91A95B218F6C}"/>
              </a:ext>
            </a:extLst>
          </p:cNvPr>
          <p:cNvSpPr>
            <a:spLocks noGrp="1"/>
          </p:cNvSpPr>
          <p:nvPr>
            <p:ph type="title"/>
          </p:nvPr>
        </p:nvSpPr>
        <p:spPr/>
        <p:txBody>
          <a:bodyPr/>
          <a:lstStyle/>
          <a:p>
            <a:r>
              <a:rPr lang="en-US" altLang="zh-CN" spc="131" dirty="0"/>
              <a:t>CNN</a:t>
            </a:r>
            <a:r>
              <a:rPr lang="zh-CN" altLang="en-US" spc="131" dirty="0"/>
              <a:t>模型</a:t>
            </a:r>
            <a:r>
              <a:rPr lang="en-US" altLang="zh-CN" spc="131" dirty="0"/>
              <a:t>——</a:t>
            </a:r>
            <a:r>
              <a:rPr lang="zh-CN" altLang="en-US" spc="131" dirty="0"/>
              <a:t>池化层</a:t>
            </a:r>
            <a:r>
              <a:rPr lang="en-US" altLang="zh-CN" spc="131" dirty="0"/>
              <a:t>1</a:t>
            </a:r>
            <a:endParaRPr lang="en-US" dirty="0"/>
          </a:p>
        </p:txBody>
      </p:sp>
      <p:sp>
        <p:nvSpPr>
          <p:cNvPr id="3" name="Content Placeholder 2">
            <a:extLst>
              <a:ext uri="{FF2B5EF4-FFF2-40B4-BE49-F238E27FC236}">
                <a16:creationId xmlns:a16="http://schemas.microsoft.com/office/drawing/2014/main" id="{1E582D9A-7297-440A-8B7F-8E65AFFF86A8}"/>
              </a:ext>
            </a:extLst>
          </p:cNvPr>
          <p:cNvSpPr>
            <a:spLocks noGrp="1"/>
          </p:cNvSpPr>
          <p:nvPr>
            <p:ph idx="1"/>
          </p:nvPr>
        </p:nvSpPr>
        <p:spPr/>
        <p:txBody>
          <a:bodyPr/>
          <a:lstStyle/>
          <a:p>
            <a:r>
              <a:rPr lang="zh-CN" altLang="en-US" dirty="0"/>
              <a:t>池化降低了每个特征映射的维数。</a:t>
            </a:r>
          </a:p>
        </p:txBody>
      </p:sp>
      <p:sp>
        <p:nvSpPr>
          <p:cNvPr id="4" name="object 3">
            <a:extLst>
              <a:ext uri="{FF2B5EF4-FFF2-40B4-BE49-F238E27FC236}">
                <a16:creationId xmlns:a16="http://schemas.microsoft.com/office/drawing/2014/main" id="{CAEC0165-CCA4-43A0-ADBB-DC57A4892C40}"/>
              </a:ext>
            </a:extLst>
          </p:cNvPr>
          <p:cNvSpPr/>
          <p:nvPr/>
        </p:nvSpPr>
        <p:spPr>
          <a:xfrm>
            <a:off x="770283" y="3570633"/>
            <a:ext cx="7113932" cy="2304165"/>
          </a:xfrm>
          <a:prstGeom prst="rect">
            <a:avLst/>
          </a:prstGeom>
          <a:blipFill>
            <a:blip r:embed="rId3" cstate="print"/>
            <a:stretch>
              <a:fillRect/>
            </a:stretch>
          </a:blipFill>
        </p:spPr>
        <p:txBody>
          <a:bodyPr wrap="square" lIns="0" tIns="0" rIns="0" bIns="0" rtlCol="0"/>
          <a:lstStyle/>
          <a:p>
            <a:endParaRPr sz="1800"/>
          </a:p>
        </p:txBody>
      </p:sp>
      <p:sp>
        <p:nvSpPr>
          <p:cNvPr id="5" name="object 4">
            <a:extLst>
              <a:ext uri="{FF2B5EF4-FFF2-40B4-BE49-F238E27FC236}">
                <a16:creationId xmlns:a16="http://schemas.microsoft.com/office/drawing/2014/main" id="{D40A294D-3F6F-483F-A1F5-5C21988E38F4}"/>
              </a:ext>
            </a:extLst>
          </p:cNvPr>
          <p:cNvSpPr/>
          <p:nvPr/>
        </p:nvSpPr>
        <p:spPr>
          <a:xfrm>
            <a:off x="4348370" y="3744567"/>
            <a:ext cx="3403224" cy="2080319"/>
          </a:xfrm>
          <a:custGeom>
            <a:avLst/>
            <a:gdLst/>
            <a:ahLst/>
            <a:cxnLst/>
            <a:rect l="l" t="t" r="r" b="b"/>
            <a:pathLst>
              <a:path w="6400800" h="3215004">
                <a:moveTo>
                  <a:pt x="0" y="0"/>
                </a:moveTo>
                <a:lnTo>
                  <a:pt x="6400800" y="0"/>
                </a:lnTo>
                <a:lnTo>
                  <a:pt x="6400800" y="3214687"/>
                </a:lnTo>
                <a:lnTo>
                  <a:pt x="0" y="3214687"/>
                </a:lnTo>
                <a:lnTo>
                  <a:pt x="0" y="0"/>
                </a:lnTo>
                <a:close/>
              </a:path>
            </a:pathLst>
          </a:custGeom>
          <a:solidFill>
            <a:srgbClr val="FFFFFF">
              <a:alpha val="92158"/>
            </a:srgbClr>
          </a:solidFill>
        </p:spPr>
        <p:txBody>
          <a:bodyPr wrap="square" lIns="0" tIns="0" rIns="0" bIns="0" rtlCol="0"/>
          <a:lstStyle/>
          <a:p>
            <a:endParaRPr sz="1800"/>
          </a:p>
        </p:txBody>
      </p:sp>
      <p:sp>
        <p:nvSpPr>
          <p:cNvPr id="6" name="object 5">
            <a:extLst>
              <a:ext uri="{FF2B5EF4-FFF2-40B4-BE49-F238E27FC236}">
                <a16:creationId xmlns:a16="http://schemas.microsoft.com/office/drawing/2014/main" id="{DB20BB21-9CA0-409E-BA9B-A348E050C9E8}"/>
              </a:ext>
            </a:extLst>
          </p:cNvPr>
          <p:cNvSpPr/>
          <p:nvPr/>
        </p:nvSpPr>
        <p:spPr>
          <a:xfrm>
            <a:off x="4009351" y="5363876"/>
            <a:ext cx="635794" cy="461010"/>
          </a:xfrm>
          <a:custGeom>
            <a:avLst/>
            <a:gdLst/>
            <a:ahLst/>
            <a:cxnLst/>
            <a:rect l="l" t="t" r="r" b="b"/>
            <a:pathLst>
              <a:path w="847725" h="614679">
                <a:moveTo>
                  <a:pt x="0" y="0"/>
                </a:moveTo>
                <a:lnTo>
                  <a:pt x="847725" y="0"/>
                </a:lnTo>
                <a:lnTo>
                  <a:pt x="847725" y="614365"/>
                </a:lnTo>
                <a:lnTo>
                  <a:pt x="0" y="614365"/>
                </a:lnTo>
                <a:lnTo>
                  <a:pt x="0" y="0"/>
                </a:lnTo>
                <a:close/>
              </a:path>
            </a:pathLst>
          </a:custGeom>
          <a:solidFill>
            <a:srgbClr val="FFFFFF">
              <a:alpha val="92158"/>
            </a:srgbClr>
          </a:solidFill>
        </p:spPr>
        <p:txBody>
          <a:bodyPr wrap="square" lIns="0" tIns="0" rIns="0" bIns="0" rtlCol="0"/>
          <a:lstStyle/>
          <a:p>
            <a:endParaRPr sz="1800"/>
          </a:p>
        </p:txBody>
      </p:sp>
    </p:spTree>
    <p:extLst>
      <p:ext uri="{BB962C8B-B14F-4D97-AF65-F5344CB8AC3E}">
        <p14:creationId xmlns:p14="http://schemas.microsoft.com/office/powerpoint/2010/main" val="2462749801"/>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CEFA3-5DC2-4BF3-AFEC-91A95B218F6C}"/>
              </a:ext>
            </a:extLst>
          </p:cNvPr>
          <p:cNvSpPr>
            <a:spLocks noGrp="1"/>
          </p:cNvSpPr>
          <p:nvPr>
            <p:ph type="title"/>
          </p:nvPr>
        </p:nvSpPr>
        <p:spPr/>
        <p:txBody>
          <a:bodyPr/>
          <a:lstStyle/>
          <a:p>
            <a:r>
              <a:rPr lang="en-US" altLang="zh-CN" spc="131" dirty="0"/>
              <a:t>CNN</a:t>
            </a:r>
            <a:r>
              <a:rPr lang="zh-CN" altLang="en-US" spc="131" dirty="0"/>
              <a:t>模型</a:t>
            </a:r>
            <a:r>
              <a:rPr lang="en-US" altLang="zh-CN" spc="131" dirty="0"/>
              <a:t>——</a:t>
            </a:r>
            <a:r>
              <a:rPr lang="zh-CN" altLang="en-US" spc="131" dirty="0"/>
              <a:t>卷积层</a:t>
            </a:r>
            <a:r>
              <a:rPr lang="en-US" altLang="zh-CN" spc="131" dirty="0"/>
              <a:t>2</a:t>
            </a:r>
            <a:endParaRPr lang="en-US" dirty="0"/>
          </a:p>
        </p:txBody>
      </p:sp>
      <p:sp>
        <p:nvSpPr>
          <p:cNvPr id="3" name="Content Placeholder 2">
            <a:extLst>
              <a:ext uri="{FF2B5EF4-FFF2-40B4-BE49-F238E27FC236}">
                <a16:creationId xmlns:a16="http://schemas.microsoft.com/office/drawing/2014/main" id="{1E582D9A-7297-440A-8B7F-8E65AFFF86A8}"/>
              </a:ext>
            </a:extLst>
          </p:cNvPr>
          <p:cNvSpPr>
            <a:spLocks noGrp="1"/>
          </p:cNvSpPr>
          <p:nvPr>
            <p:ph idx="1"/>
          </p:nvPr>
        </p:nvSpPr>
        <p:spPr/>
        <p:txBody>
          <a:bodyPr/>
          <a:lstStyle/>
          <a:p>
            <a:pPr>
              <a:spcBef>
                <a:spcPts val="600"/>
              </a:spcBef>
              <a:spcAft>
                <a:spcPts val="600"/>
              </a:spcAft>
            </a:pPr>
            <a:r>
              <a:rPr lang="zh-CN" altLang="en-US" dirty="0"/>
              <a:t>对张量进行卷积</a:t>
            </a:r>
            <a:endParaRPr lang="en-US" altLang="zh-CN" dirty="0"/>
          </a:p>
          <a:p>
            <a:pPr>
              <a:spcBef>
                <a:spcPts val="600"/>
              </a:spcBef>
              <a:spcAft>
                <a:spcPts val="600"/>
              </a:spcAft>
            </a:pPr>
            <a:r>
              <a:rPr lang="zh-CN" altLang="en-US" dirty="0"/>
              <a:t>用</a:t>
            </a:r>
            <a:r>
              <a:rPr lang="en-US" altLang="zh-CN" dirty="0"/>
              <a:t>5*5*10</a:t>
            </a:r>
            <a:r>
              <a:rPr lang="zh-CN" altLang="en-US" dirty="0"/>
              <a:t>的卷积核对</a:t>
            </a:r>
            <a:r>
              <a:rPr lang="en-US" altLang="zh-CN" dirty="0"/>
              <a:t>12*12*10</a:t>
            </a:r>
            <a:r>
              <a:rPr lang="zh-CN" altLang="en-US" dirty="0"/>
              <a:t>的输入张量进行卷积</a:t>
            </a:r>
            <a:endParaRPr lang="en-US" altLang="zh-CN" dirty="0"/>
          </a:p>
          <a:p>
            <a:pPr>
              <a:spcBef>
                <a:spcPts val="600"/>
              </a:spcBef>
              <a:spcAft>
                <a:spcPts val="600"/>
              </a:spcAft>
            </a:pPr>
            <a:r>
              <a:rPr lang="en-US" altLang="zh-CN" dirty="0"/>
              <a:t>20</a:t>
            </a:r>
            <a:r>
              <a:rPr lang="zh-CN" altLang="en-US" dirty="0"/>
              <a:t>个卷积核得到</a:t>
            </a:r>
            <a:r>
              <a:rPr lang="en-US" altLang="zh-CN" dirty="0"/>
              <a:t>20</a:t>
            </a:r>
            <a:r>
              <a:rPr lang="zh-CN" altLang="en-US" dirty="0"/>
              <a:t>个</a:t>
            </a:r>
            <a:r>
              <a:rPr lang="en-US" altLang="zh-CN" dirty="0"/>
              <a:t>8*8</a:t>
            </a:r>
            <a:r>
              <a:rPr lang="zh-CN" altLang="en-US" dirty="0"/>
              <a:t>的特征图</a:t>
            </a:r>
          </a:p>
          <a:p>
            <a:pPr>
              <a:spcBef>
                <a:spcPts val="600"/>
              </a:spcBef>
              <a:spcAft>
                <a:spcPts val="600"/>
              </a:spcAft>
            </a:pPr>
            <a:endParaRPr lang="en-US" altLang="zh-CN" dirty="0"/>
          </a:p>
        </p:txBody>
      </p:sp>
      <p:sp>
        <p:nvSpPr>
          <p:cNvPr id="4" name="object 3">
            <a:extLst>
              <a:ext uri="{FF2B5EF4-FFF2-40B4-BE49-F238E27FC236}">
                <a16:creationId xmlns:a16="http://schemas.microsoft.com/office/drawing/2014/main" id="{CAEC0165-CCA4-43A0-ADBB-DC57A4892C40}"/>
              </a:ext>
            </a:extLst>
          </p:cNvPr>
          <p:cNvSpPr/>
          <p:nvPr/>
        </p:nvSpPr>
        <p:spPr>
          <a:xfrm>
            <a:off x="770283" y="3570633"/>
            <a:ext cx="7113932" cy="2304165"/>
          </a:xfrm>
          <a:prstGeom prst="rect">
            <a:avLst/>
          </a:prstGeom>
          <a:blipFill>
            <a:blip r:embed="rId3" cstate="print"/>
            <a:stretch>
              <a:fillRect/>
            </a:stretch>
          </a:blipFill>
        </p:spPr>
        <p:txBody>
          <a:bodyPr wrap="square" lIns="0" tIns="0" rIns="0" bIns="0" rtlCol="0"/>
          <a:lstStyle/>
          <a:p>
            <a:endParaRPr sz="1800"/>
          </a:p>
        </p:txBody>
      </p:sp>
      <p:sp>
        <p:nvSpPr>
          <p:cNvPr id="5" name="object 4">
            <a:extLst>
              <a:ext uri="{FF2B5EF4-FFF2-40B4-BE49-F238E27FC236}">
                <a16:creationId xmlns:a16="http://schemas.microsoft.com/office/drawing/2014/main" id="{D40A294D-3F6F-483F-A1F5-5C21988E38F4}"/>
              </a:ext>
            </a:extLst>
          </p:cNvPr>
          <p:cNvSpPr/>
          <p:nvPr/>
        </p:nvSpPr>
        <p:spPr>
          <a:xfrm>
            <a:off x="5486400" y="3744567"/>
            <a:ext cx="2265194" cy="2080319"/>
          </a:xfrm>
          <a:custGeom>
            <a:avLst/>
            <a:gdLst/>
            <a:ahLst/>
            <a:cxnLst/>
            <a:rect l="l" t="t" r="r" b="b"/>
            <a:pathLst>
              <a:path w="6400800" h="3215004">
                <a:moveTo>
                  <a:pt x="0" y="0"/>
                </a:moveTo>
                <a:lnTo>
                  <a:pt x="6400800" y="0"/>
                </a:lnTo>
                <a:lnTo>
                  <a:pt x="6400800" y="3214687"/>
                </a:lnTo>
                <a:lnTo>
                  <a:pt x="0" y="3214687"/>
                </a:lnTo>
                <a:lnTo>
                  <a:pt x="0" y="0"/>
                </a:lnTo>
                <a:close/>
              </a:path>
            </a:pathLst>
          </a:custGeom>
          <a:solidFill>
            <a:srgbClr val="FFFFFF">
              <a:alpha val="92158"/>
            </a:srgbClr>
          </a:solidFill>
        </p:spPr>
        <p:txBody>
          <a:bodyPr wrap="square" lIns="0" tIns="0" rIns="0" bIns="0" rtlCol="0"/>
          <a:lstStyle/>
          <a:p>
            <a:endParaRPr sz="1800"/>
          </a:p>
        </p:txBody>
      </p:sp>
      <p:sp>
        <p:nvSpPr>
          <p:cNvPr id="6" name="object 5">
            <a:extLst>
              <a:ext uri="{FF2B5EF4-FFF2-40B4-BE49-F238E27FC236}">
                <a16:creationId xmlns:a16="http://schemas.microsoft.com/office/drawing/2014/main" id="{DB20BB21-9CA0-409E-BA9B-A348E050C9E8}"/>
              </a:ext>
            </a:extLst>
          </p:cNvPr>
          <p:cNvSpPr/>
          <p:nvPr/>
        </p:nvSpPr>
        <p:spPr>
          <a:xfrm>
            <a:off x="5035882" y="5284424"/>
            <a:ext cx="635794" cy="461010"/>
          </a:xfrm>
          <a:custGeom>
            <a:avLst/>
            <a:gdLst/>
            <a:ahLst/>
            <a:cxnLst/>
            <a:rect l="l" t="t" r="r" b="b"/>
            <a:pathLst>
              <a:path w="847725" h="614679">
                <a:moveTo>
                  <a:pt x="0" y="0"/>
                </a:moveTo>
                <a:lnTo>
                  <a:pt x="847725" y="0"/>
                </a:lnTo>
                <a:lnTo>
                  <a:pt x="847725" y="614365"/>
                </a:lnTo>
                <a:lnTo>
                  <a:pt x="0" y="614365"/>
                </a:lnTo>
                <a:lnTo>
                  <a:pt x="0" y="0"/>
                </a:lnTo>
                <a:close/>
              </a:path>
            </a:pathLst>
          </a:custGeom>
          <a:solidFill>
            <a:srgbClr val="FFFFFF">
              <a:alpha val="92158"/>
            </a:srgbClr>
          </a:solidFill>
        </p:spPr>
        <p:txBody>
          <a:bodyPr wrap="square" lIns="0" tIns="0" rIns="0" bIns="0" rtlCol="0"/>
          <a:lstStyle/>
          <a:p>
            <a:endParaRPr sz="1800"/>
          </a:p>
        </p:txBody>
      </p:sp>
      <p:sp>
        <p:nvSpPr>
          <p:cNvPr id="7" name="object 7">
            <a:extLst>
              <a:ext uri="{FF2B5EF4-FFF2-40B4-BE49-F238E27FC236}">
                <a16:creationId xmlns:a16="http://schemas.microsoft.com/office/drawing/2014/main" id="{840F62E0-11AD-425B-90A0-996D9C302842}"/>
              </a:ext>
            </a:extLst>
          </p:cNvPr>
          <p:cNvSpPr txBox="1"/>
          <p:nvPr/>
        </p:nvSpPr>
        <p:spPr>
          <a:xfrm>
            <a:off x="3352959" y="3330183"/>
            <a:ext cx="1354376" cy="484107"/>
          </a:xfrm>
          <a:prstGeom prst="rect">
            <a:avLst/>
          </a:prstGeom>
        </p:spPr>
        <p:txBody>
          <a:bodyPr vert="horz" wrap="square" lIns="0" tIns="9525" rIns="0" bIns="0" rtlCol="0">
            <a:spAutoFit/>
          </a:bodyPr>
          <a:lstStyle/>
          <a:p>
            <a:pPr marL="9525">
              <a:spcBef>
                <a:spcPts val="75"/>
              </a:spcBef>
            </a:pPr>
            <a:r>
              <a:rPr lang="en-US" altLang="zh-CN" sz="1500" spc="-11" dirty="0">
                <a:solidFill>
                  <a:srgbClr val="7030A0"/>
                </a:solidFill>
                <a:latin typeface="Calibri"/>
                <a:cs typeface="Calibri"/>
              </a:rPr>
              <a:t>12</a:t>
            </a:r>
            <a:r>
              <a:rPr lang="zh-CN" altLang="en-US" sz="1500" spc="-11" dirty="0">
                <a:solidFill>
                  <a:srgbClr val="7030A0"/>
                </a:solidFill>
                <a:latin typeface="Calibri"/>
                <a:cs typeface="Calibri"/>
              </a:rPr>
              <a:t>*</a:t>
            </a:r>
            <a:r>
              <a:rPr lang="en-US" altLang="zh-CN" sz="1500" spc="-11" dirty="0">
                <a:solidFill>
                  <a:srgbClr val="7030A0"/>
                </a:solidFill>
                <a:latin typeface="Calibri"/>
                <a:cs typeface="Calibri"/>
              </a:rPr>
              <a:t>12</a:t>
            </a:r>
            <a:r>
              <a:rPr lang="zh-CN" altLang="en-US" sz="1500" spc="-11" dirty="0">
                <a:solidFill>
                  <a:srgbClr val="7030A0"/>
                </a:solidFill>
                <a:latin typeface="Calibri"/>
                <a:cs typeface="Calibri"/>
              </a:rPr>
              <a:t>*</a:t>
            </a:r>
            <a:r>
              <a:rPr lang="en-US" altLang="zh-CN" sz="1500" spc="-11" dirty="0">
                <a:solidFill>
                  <a:srgbClr val="7030A0"/>
                </a:solidFill>
                <a:latin typeface="Calibri"/>
                <a:cs typeface="Calibri"/>
              </a:rPr>
              <a:t>10 tensor</a:t>
            </a:r>
            <a:endParaRPr lang="en-US" sz="1500" spc="-11" dirty="0">
              <a:solidFill>
                <a:srgbClr val="7030A0"/>
              </a:solidFill>
              <a:latin typeface="Calibri"/>
              <a:cs typeface="Calibri"/>
            </a:endParaRPr>
          </a:p>
          <a:p>
            <a:pPr marL="9525">
              <a:spcBef>
                <a:spcPts val="75"/>
              </a:spcBef>
            </a:pPr>
            <a:r>
              <a:rPr sz="1500" spc="-11" dirty="0">
                <a:solidFill>
                  <a:srgbClr val="7030A0"/>
                </a:solidFill>
                <a:latin typeface="Calibri"/>
                <a:cs typeface="Calibri"/>
              </a:rPr>
              <a:t>(order-3</a:t>
            </a:r>
            <a:r>
              <a:rPr sz="1500" spc="-38" dirty="0">
                <a:solidFill>
                  <a:srgbClr val="7030A0"/>
                </a:solidFill>
                <a:latin typeface="Calibri"/>
                <a:cs typeface="Calibri"/>
              </a:rPr>
              <a:t> </a:t>
            </a:r>
            <a:r>
              <a:rPr sz="1500" spc="-4" dirty="0">
                <a:solidFill>
                  <a:srgbClr val="7030A0"/>
                </a:solidFill>
                <a:latin typeface="Calibri"/>
                <a:cs typeface="Calibri"/>
              </a:rPr>
              <a:t>tensor)</a:t>
            </a:r>
            <a:endParaRPr sz="1500" dirty="0">
              <a:latin typeface="Calibri"/>
              <a:cs typeface="Calibri"/>
            </a:endParaRPr>
          </a:p>
        </p:txBody>
      </p:sp>
      <p:sp>
        <p:nvSpPr>
          <p:cNvPr id="8" name="object 16">
            <a:extLst>
              <a:ext uri="{FF2B5EF4-FFF2-40B4-BE49-F238E27FC236}">
                <a16:creationId xmlns:a16="http://schemas.microsoft.com/office/drawing/2014/main" id="{490814F2-3E51-4B68-A369-2132DC71F83D}"/>
              </a:ext>
            </a:extLst>
          </p:cNvPr>
          <p:cNvSpPr/>
          <p:nvPr/>
        </p:nvSpPr>
        <p:spPr>
          <a:xfrm>
            <a:off x="3803452" y="3744567"/>
            <a:ext cx="226695" cy="517349"/>
          </a:xfrm>
          <a:custGeom>
            <a:avLst/>
            <a:gdLst/>
            <a:ahLst/>
            <a:cxnLst/>
            <a:rect l="l" t="t" r="r" b="b"/>
            <a:pathLst>
              <a:path w="302260" h="793114">
                <a:moveTo>
                  <a:pt x="115764" y="172979"/>
                </a:moveTo>
                <a:lnTo>
                  <a:pt x="58225" y="172979"/>
                </a:lnTo>
                <a:lnTo>
                  <a:pt x="63331" y="216669"/>
                </a:lnTo>
                <a:lnTo>
                  <a:pt x="76647" y="278965"/>
                </a:lnTo>
                <a:lnTo>
                  <a:pt x="92598" y="332271"/>
                </a:lnTo>
                <a:lnTo>
                  <a:pt x="111391" y="375655"/>
                </a:lnTo>
                <a:lnTo>
                  <a:pt x="135548" y="409215"/>
                </a:lnTo>
                <a:lnTo>
                  <a:pt x="172857" y="426979"/>
                </a:lnTo>
                <a:lnTo>
                  <a:pt x="184838" y="443624"/>
                </a:lnTo>
                <a:lnTo>
                  <a:pt x="214163" y="526122"/>
                </a:lnTo>
                <a:lnTo>
                  <a:pt x="226528" y="583966"/>
                </a:lnTo>
                <a:lnTo>
                  <a:pt x="236076" y="648633"/>
                </a:lnTo>
                <a:lnTo>
                  <a:pt x="244598" y="792590"/>
                </a:lnTo>
                <a:lnTo>
                  <a:pt x="301647" y="789213"/>
                </a:lnTo>
                <a:lnTo>
                  <a:pt x="292978" y="642759"/>
                </a:lnTo>
                <a:lnTo>
                  <a:pt x="282798" y="573808"/>
                </a:lnTo>
                <a:lnTo>
                  <a:pt x="269572" y="511935"/>
                </a:lnTo>
                <a:lnTo>
                  <a:pt x="253621" y="458630"/>
                </a:lnTo>
                <a:lnTo>
                  <a:pt x="234826" y="415245"/>
                </a:lnTo>
                <a:lnTo>
                  <a:pt x="210670" y="381685"/>
                </a:lnTo>
                <a:lnTo>
                  <a:pt x="173361" y="363922"/>
                </a:lnTo>
                <a:lnTo>
                  <a:pt x="161380" y="347276"/>
                </a:lnTo>
                <a:lnTo>
                  <a:pt x="146381" y="312652"/>
                </a:lnTo>
                <a:lnTo>
                  <a:pt x="132054" y="264778"/>
                </a:lnTo>
                <a:lnTo>
                  <a:pt x="119781" y="207359"/>
                </a:lnTo>
                <a:lnTo>
                  <a:pt x="115764" y="172979"/>
                </a:lnTo>
                <a:close/>
              </a:path>
              <a:path w="302260" h="793114">
                <a:moveTo>
                  <a:pt x="73096" y="0"/>
                </a:moveTo>
                <a:lnTo>
                  <a:pt x="0" y="177201"/>
                </a:lnTo>
                <a:lnTo>
                  <a:pt x="58225" y="172979"/>
                </a:lnTo>
                <a:lnTo>
                  <a:pt x="115764" y="172979"/>
                </a:lnTo>
                <a:lnTo>
                  <a:pt x="115280" y="168840"/>
                </a:lnTo>
                <a:lnTo>
                  <a:pt x="171000" y="164799"/>
                </a:lnTo>
                <a:lnTo>
                  <a:pt x="73096" y="0"/>
                </a:lnTo>
                <a:close/>
              </a:path>
            </a:pathLst>
          </a:custGeom>
          <a:solidFill>
            <a:srgbClr val="7030A0"/>
          </a:solidFill>
        </p:spPr>
        <p:txBody>
          <a:bodyPr wrap="square" lIns="0" tIns="0" rIns="0" bIns="0" rtlCol="0"/>
          <a:lstStyle/>
          <a:p>
            <a:endParaRPr sz="1800"/>
          </a:p>
        </p:txBody>
      </p:sp>
    </p:spTree>
    <p:extLst>
      <p:ext uri="{BB962C8B-B14F-4D97-AF65-F5344CB8AC3E}">
        <p14:creationId xmlns:p14="http://schemas.microsoft.com/office/powerpoint/2010/main" val="2142455222"/>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CEFA3-5DC2-4BF3-AFEC-91A95B218F6C}"/>
              </a:ext>
            </a:extLst>
          </p:cNvPr>
          <p:cNvSpPr>
            <a:spLocks noGrp="1"/>
          </p:cNvSpPr>
          <p:nvPr>
            <p:ph type="title"/>
          </p:nvPr>
        </p:nvSpPr>
        <p:spPr/>
        <p:txBody>
          <a:bodyPr/>
          <a:lstStyle/>
          <a:p>
            <a:r>
              <a:rPr lang="en-US" altLang="zh-CN" spc="131" dirty="0"/>
              <a:t>CNN</a:t>
            </a:r>
            <a:r>
              <a:rPr lang="zh-CN" altLang="en-US" spc="131" dirty="0"/>
              <a:t>模型</a:t>
            </a:r>
            <a:r>
              <a:rPr lang="en-US" altLang="zh-CN" spc="131" dirty="0"/>
              <a:t>——</a:t>
            </a:r>
            <a:r>
              <a:rPr lang="zh-CN" altLang="en-US" spc="131" dirty="0"/>
              <a:t>卷积层</a:t>
            </a:r>
            <a:r>
              <a:rPr lang="en-US" altLang="zh-CN" spc="131" dirty="0"/>
              <a:t>2</a:t>
            </a:r>
            <a:endParaRPr lang="en-US" dirty="0"/>
          </a:p>
        </p:txBody>
      </p:sp>
      <p:sp>
        <p:nvSpPr>
          <p:cNvPr id="3" name="Content Placeholder 2">
            <a:extLst>
              <a:ext uri="{FF2B5EF4-FFF2-40B4-BE49-F238E27FC236}">
                <a16:creationId xmlns:a16="http://schemas.microsoft.com/office/drawing/2014/main" id="{1E582D9A-7297-440A-8B7F-8E65AFFF86A8}"/>
              </a:ext>
            </a:extLst>
          </p:cNvPr>
          <p:cNvSpPr>
            <a:spLocks noGrp="1"/>
          </p:cNvSpPr>
          <p:nvPr>
            <p:ph idx="1"/>
          </p:nvPr>
        </p:nvSpPr>
        <p:spPr/>
        <p:txBody>
          <a:bodyPr/>
          <a:lstStyle/>
          <a:p>
            <a:pPr marL="180975">
              <a:spcBef>
                <a:spcPts val="480"/>
              </a:spcBef>
              <a:buFont typeface="Arial"/>
              <a:buChar char="•"/>
              <a:tabLst>
                <a:tab pos="180975" algn="l"/>
              </a:tabLst>
            </a:pPr>
            <a:endParaRPr lang="en-US" dirty="0">
              <a:cs typeface="Calibri"/>
            </a:endParaRPr>
          </a:p>
        </p:txBody>
      </p:sp>
      <p:sp>
        <p:nvSpPr>
          <p:cNvPr id="4" name="object 3">
            <a:extLst>
              <a:ext uri="{FF2B5EF4-FFF2-40B4-BE49-F238E27FC236}">
                <a16:creationId xmlns:a16="http://schemas.microsoft.com/office/drawing/2014/main" id="{CAEC0165-CCA4-43A0-ADBB-DC57A4892C40}"/>
              </a:ext>
            </a:extLst>
          </p:cNvPr>
          <p:cNvSpPr/>
          <p:nvPr/>
        </p:nvSpPr>
        <p:spPr>
          <a:xfrm>
            <a:off x="770283" y="3570633"/>
            <a:ext cx="7113932" cy="2304165"/>
          </a:xfrm>
          <a:prstGeom prst="rect">
            <a:avLst/>
          </a:prstGeom>
          <a:blipFill>
            <a:blip r:embed="rId2" cstate="print"/>
            <a:stretch>
              <a:fillRect/>
            </a:stretch>
          </a:blipFill>
        </p:spPr>
        <p:txBody>
          <a:bodyPr wrap="square" lIns="0" tIns="0" rIns="0" bIns="0" rtlCol="0"/>
          <a:lstStyle/>
          <a:p>
            <a:endParaRPr sz="1800"/>
          </a:p>
        </p:txBody>
      </p:sp>
      <p:sp>
        <p:nvSpPr>
          <p:cNvPr id="5" name="object 4">
            <a:extLst>
              <a:ext uri="{FF2B5EF4-FFF2-40B4-BE49-F238E27FC236}">
                <a16:creationId xmlns:a16="http://schemas.microsoft.com/office/drawing/2014/main" id="{D40A294D-3F6F-483F-A1F5-5C21988E38F4}"/>
              </a:ext>
            </a:extLst>
          </p:cNvPr>
          <p:cNvSpPr/>
          <p:nvPr/>
        </p:nvSpPr>
        <p:spPr>
          <a:xfrm>
            <a:off x="5486400" y="3744567"/>
            <a:ext cx="2265194" cy="2080319"/>
          </a:xfrm>
          <a:custGeom>
            <a:avLst/>
            <a:gdLst/>
            <a:ahLst/>
            <a:cxnLst/>
            <a:rect l="l" t="t" r="r" b="b"/>
            <a:pathLst>
              <a:path w="6400800" h="3215004">
                <a:moveTo>
                  <a:pt x="0" y="0"/>
                </a:moveTo>
                <a:lnTo>
                  <a:pt x="6400800" y="0"/>
                </a:lnTo>
                <a:lnTo>
                  <a:pt x="6400800" y="3214687"/>
                </a:lnTo>
                <a:lnTo>
                  <a:pt x="0" y="3214687"/>
                </a:lnTo>
                <a:lnTo>
                  <a:pt x="0" y="0"/>
                </a:lnTo>
                <a:close/>
              </a:path>
            </a:pathLst>
          </a:custGeom>
          <a:solidFill>
            <a:srgbClr val="FFFFFF">
              <a:alpha val="92158"/>
            </a:srgbClr>
          </a:solidFill>
        </p:spPr>
        <p:txBody>
          <a:bodyPr wrap="square" lIns="0" tIns="0" rIns="0" bIns="0" rtlCol="0"/>
          <a:lstStyle/>
          <a:p>
            <a:endParaRPr sz="1800"/>
          </a:p>
        </p:txBody>
      </p:sp>
      <p:sp>
        <p:nvSpPr>
          <p:cNvPr id="6" name="object 5">
            <a:extLst>
              <a:ext uri="{FF2B5EF4-FFF2-40B4-BE49-F238E27FC236}">
                <a16:creationId xmlns:a16="http://schemas.microsoft.com/office/drawing/2014/main" id="{DB20BB21-9CA0-409E-BA9B-A348E050C9E8}"/>
              </a:ext>
            </a:extLst>
          </p:cNvPr>
          <p:cNvSpPr/>
          <p:nvPr/>
        </p:nvSpPr>
        <p:spPr>
          <a:xfrm>
            <a:off x="5035882" y="5284424"/>
            <a:ext cx="635794" cy="461010"/>
          </a:xfrm>
          <a:custGeom>
            <a:avLst/>
            <a:gdLst/>
            <a:ahLst/>
            <a:cxnLst/>
            <a:rect l="l" t="t" r="r" b="b"/>
            <a:pathLst>
              <a:path w="847725" h="614679">
                <a:moveTo>
                  <a:pt x="0" y="0"/>
                </a:moveTo>
                <a:lnTo>
                  <a:pt x="847725" y="0"/>
                </a:lnTo>
                <a:lnTo>
                  <a:pt x="847725" y="614365"/>
                </a:lnTo>
                <a:lnTo>
                  <a:pt x="0" y="614365"/>
                </a:lnTo>
                <a:lnTo>
                  <a:pt x="0" y="0"/>
                </a:lnTo>
                <a:close/>
              </a:path>
            </a:pathLst>
          </a:custGeom>
          <a:solidFill>
            <a:srgbClr val="FFFFFF">
              <a:alpha val="92158"/>
            </a:srgbClr>
          </a:solidFill>
        </p:spPr>
        <p:txBody>
          <a:bodyPr wrap="square" lIns="0" tIns="0" rIns="0" bIns="0" rtlCol="0"/>
          <a:lstStyle/>
          <a:p>
            <a:endParaRPr sz="1800"/>
          </a:p>
        </p:txBody>
      </p:sp>
      <p:sp>
        <p:nvSpPr>
          <p:cNvPr id="8" name="object 16">
            <a:extLst>
              <a:ext uri="{FF2B5EF4-FFF2-40B4-BE49-F238E27FC236}">
                <a16:creationId xmlns:a16="http://schemas.microsoft.com/office/drawing/2014/main" id="{490814F2-3E51-4B68-A369-2132DC71F83D}"/>
              </a:ext>
            </a:extLst>
          </p:cNvPr>
          <p:cNvSpPr/>
          <p:nvPr/>
        </p:nvSpPr>
        <p:spPr>
          <a:xfrm>
            <a:off x="3803452" y="3744567"/>
            <a:ext cx="226695" cy="517349"/>
          </a:xfrm>
          <a:custGeom>
            <a:avLst/>
            <a:gdLst/>
            <a:ahLst/>
            <a:cxnLst/>
            <a:rect l="l" t="t" r="r" b="b"/>
            <a:pathLst>
              <a:path w="302260" h="793114">
                <a:moveTo>
                  <a:pt x="115764" y="172979"/>
                </a:moveTo>
                <a:lnTo>
                  <a:pt x="58225" y="172979"/>
                </a:lnTo>
                <a:lnTo>
                  <a:pt x="63331" y="216669"/>
                </a:lnTo>
                <a:lnTo>
                  <a:pt x="76647" y="278965"/>
                </a:lnTo>
                <a:lnTo>
                  <a:pt x="92598" y="332271"/>
                </a:lnTo>
                <a:lnTo>
                  <a:pt x="111391" y="375655"/>
                </a:lnTo>
                <a:lnTo>
                  <a:pt x="135548" y="409215"/>
                </a:lnTo>
                <a:lnTo>
                  <a:pt x="172857" y="426979"/>
                </a:lnTo>
                <a:lnTo>
                  <a:pt x="184838" y="443624"/>
                </a:lnTo>
                <a:lnTo>
                  <a:pt x="214163" y="526122"/>
                </a:lnTo>
                <a:lnTo>
                  <a:pt x="226528" y="583966"/>
                </a:lnTo>
                <a:lnTo>
                  <a:pt x="236076" y="648633"/>
                </a:lnTo>
                <a:lnTo>
                  <a:pt x="244598" y="792590"/>
                </a:lnTo>
                <a:lnTo>
                  <a:pt x="301647" y="789213"/>
                </a:lnTo>
                <a:lnTo>
                  <a:pt x="292978" y="642759"/>
                </a:lnTo>
                <a:lnTo>
                  <a:pt x="282798" y="573808"/>
                </a:lnTo>
                <a:lnTo>
                  <a:pt x="269572" y="511935"/>
                </a:lnTo>
                <a:lnTo>
                  <a:pt x="253621" y="458630"/>
                </a:lnTo>
                <a:lnTo>
                  <a:pt x="234826" y="415245"/>
                </a:lnTo>
                <a:lnTo>
                  <a:pt x="210670" y="381685"/>
                </a:lnTo>
                <a:lnTo>
                  <a:pt x="173361" y="363922"/>
                </a:lnTo>
                <a:lnTo>
                  <a:pt x="161380" y="347276"/>
                </a:lnTo>
                <a:lnTo>
                  <a:pt x="146381" y="312652"/>
                </a:lnTo>
                <a:lnTo>
                  <a:pt x="132054" y="264778"/>
                </a:lnTo>
                <a:lnTo>
                  <a:pt x="119781" y="207359"/>
                </a:lnTo>
                <a:lnTo>
                  <a:pt x="115764" y="172979"/>
                </a:lnTo>
                <a:close/>
              </a:path>
              <a:path w="302260" h="793114">
                <a:moveTo>
                  <a:pt x="73096" y="0"/>
                </a:moveTo>
                <a:lnTo>
                  <a:pt x="0" y="177201"/>
                </a:lnTo>
                <a:lnTo>
                  <a:pt x="58225" y="172979"/>
                </a:lnTo>
                <a:lnTo>
                  <a:pt x="115764" y="172979"/>
                </a:lnTo>
                <a:lnTo>
                  <a:pt x="115280" y="168840"/>
                </a:lnTo>
                <a:lnTo>
                  <a:pt x="171000" y="164799"/>
                </a:lnTo>
                <a:lnTo>
                  <a:pt x="73096" y="0"/>
                </a:lnTo>
                <a:close/>
              </a:path>
            </a:pathLst>
          </a:custGeom>
          <a:solidFill>
            <a:srgbClr val="7030A0"/>
          </a:solidFill>
        </p:spPr>
        <p:txBody>
          <a:bodyPr wrap="square" lIns="0" tIns="0" rIns="0" bIns="0" rtlCol="0"/>
          <a:lstStyle/>
          <a:p>
            <a:endParaRPr sz="1800"/>
          </a:p>
        </p:txBody>
      </p:sp>
      <p:sp>
        <p:nvSpPr>
          <p:cNvPr id="9" name="object 10">
            <a:extLst>
              <a:ext uri="{FF2B5EF4-FFF2-40B4-BE49-F238E27FC236}">
                <a16:creationId xmlns:a16="http://schemas.microsoft.com/office/drawing/2014/main" id="{92AE24BA-4EE8-4446-BE6A-A91B7FD83F00}"/>
              </a:ext>
            </a:extLst>
          </p:cNvPr>
          <p:cNvSpPr txBox="1"/>
          <p:nvPr/>
        </p:nvSpPr>
        <p:spPr>
          <a:xfrm>
            <a:off x="880705" y="2739447"/>
            <a:ext cx="6298883" cy="1022716"/>
          </a:xfrm>
          <a:prstGeom prst="rect">
            <a:avLst/>
          </a:prstGeom>
        </p:spPr>
        <p:txBody>
          <a:bodyPr vert="horz" wrap="square" lIns="0" tIns="9525" rIns="0" bIns="0" rtlCol="0">
            <a:spAutoFit/>
          </a:bodyPr>
          <a:lstStyle/>
          <a:p>
            <a:pPr marL="9525">
              <a:lnSpc>
                <a:spcPts val="1661"/>
              </a:lnSpc>
              <a:spcBef>
                <a:spcPts val="75"/>
              </a:spcBef>
            </a:pPr>
            <a:r>
              <a:rPr sz="1500" spc="-8" dirty="0">
                <a:solidFill>
                  <a:srgbClr val="FF0000"/>
                </a:solidFill>
                <a:latin typeface="Calibri"/>
                <a:cs typeface="Calibri"/>
              </a:rPr>
              <a:t>Convolution </a:t>
            </a:r>
            <a:r>
              <a:rPr sz="1500" spc="-11" dirty="0">
                <a:solidFill>
                  <a:srgbClr val="FF0000"/>
                </a:solidFill>
                <a:latin typeface="Calibri"/>
                <a:cs typeface="Calibri"/>
              </a:rPr>
              <a:t>for </a:t>
            </a:r>
            <a:r>
              <a:rPr sz="1500" spc="-4" dirty="0">
                <a:solidFill>
                  <a:srgbClr val="FF0000"/>
                </a:solidFill>
                <a:latin typeface="Calibri"/>
                <a:cs typeface="Calibri"/>
              </a:rPr>
              <a:t>matrix </a:t>
            </a:r>
            <a:r>
              <a:rPr sz="1500" spc="-11" dirty="0">
                <a:solidFill>
                  <a:srgbClr val="FF0000"/>
                </a:solidFill>
                <a:latin typeface="Calibri"/>
                <a:cs typeface="Calibri"/>
              </a:rPr>
              <a:t>(order-2</a:t>
            </a:r>
            <a:r>
              <a:rPr sz="1500" dirty="0">
                <a:solidFill>
                  <a:srgbClr val="FF0000"/>
                </a:solidFill>
                <a:latin typeface="Calibri"/>
                <a:cs typeface="Calibri"/>
              </a:rPr>
              <a:t> </a:t>
            </a:r>
            <a:r>
              <a:rPr sz="1500" spc="-4" dirty="0">
                <a:solidFill>
                  <a:srgbClr val="FF0000"/>
                </a:solidFill>
                <a:latin typeface="Calibri"/>
                <a:cs typeface="Calibri"/>
              </a:rPr>
              <a:t>tensor)</a:t>
            </a:r>
            <a:endParaRPr sz="1500" dirty="0">
              <a:latin typeface="Calibri"/>
              <a:cs typeface="Calibri"/>
            </a:endParaRPr>
          </a:p>
          <a:p>
            <a:pPr marL="3930015">
              <a:lnSpc>
                <a:spcPts val="1661"/>
              </a:lnSpc>
            </a:pPr>
            <a:r>
              <a:rPr sz="1500" spc="-8" dirty="0">
                <a:solidFill>
                  <a:srgbClr val="FF0000"/>
                </a:solidFill>
                <a:latin typeface="Calibri"/>
                <a:cs typeface="Calibri"/>
              </a:rPr>
              <a:t>Convolution </a:t>
            </a:r>
            <a:r>
              <a:rPr sz="1500" spc="-11" dirty="0">
                <a:solidFill>
                  <a:srgbClr val="FF0000"/>
                </a:solidFill>
                <a:latin typeface="Calibri"/>
                <a:cs typeface="Calibri"/>
              </a:rPr>
              <a:t>for order-3</a:t>
            </a:r>
            <a:r>
              <a:rPr sz="1500" spc="-30" dirty="0">
                <a:solidFill>
                  <a:srgbClr val="FF0000"/>
                </a:solidFill>
                <a:latin typeface="Calibri"/>
                <a:cs typeface="Calibri"/>
              </a:rPr>
              <a:t> </a:t>
            </a:r>
            <a:r>
              <a:rPr sz="1500" spc="-4" dirty="0">
                <a:solidFill>
                  <a:srgbClr val="FF0000"/>
                </a:solidFill>
                <a:latin typeface="Calibri"/>
                <a:cs typeface="Calibri"/>
              </a:rPr>
              <a:t>tensor</a:t>
            </a:r>
            <a:endParaRPr sz="1500" dirty="0">
              <a:latin typeface="Calibri"/>
              <a:cs typeface="Calibri"/>
            </a:endParaRPr>
          </a:p>
          <a:p>
            <a:pPr>
              <a:spcBef>
                <a:spcPts val="15"/>
              </a:spcBef>
            </a:pPr>
            <a:endParaRPr sz="2250" dirty="0">
              <a:latin typeface="Calibri"/>
              <a:cs typeface="Calibri"/>
            </a:endParaRPr>
          </a:p>
          <a:p>
            <a:pPr marL="12383" algn="ctr">
              <a:spcBef>
                <a:spcPts val="4"/>
              </a:spcBef>
            </a:pPr>
            <a:r>
              <a:rPr sz="1500" spc="-11" dirty="0">
                <a:solidFill>
                  <a:srgbClr val="7030A0"/>
                </a:solidFill>
                <a:latin typeface="Calibri"/>
                <a:cs typeface="Calibri"/>
              </a:rPr>
              <a:t>Order-3</a:t>
            </a:r>
            <a:r>
              <a:rPr sz="1500" spc="-8" dirty="0">
                <a:solidFill>
                  <a:srgbClr val="7030A0"/>
                </a:solidFill>
                <a:latin typeface="Calibri"/>
                <a:cs typeface="Calibri"/>
              </a:rPr>
              <a:t> </a:t>
            </a:r>
            <a:r>
              <a:rPr sz="1500" spc="-4" dirty="0">
                <a:solidFill>
                  <a:srgbClr val="7030A0"/>
                </a:solidFill>
                <a:latin typeface="Calibri"/>
                <a:cs typeface="Calibri"/>
              </a:rPr>
              <a:t>tensor</a:t>
            </a:r>
            <a:endParaRPr sz="1500" dirty="0">
              <a:latin typeface="Calibri"/>
              <a:cs typeface="Calibri"/>
            </a:endParaRPr>
          </a:p>
        </p:txBody>
      </p:sp>
      <p:sp>
        <p:nvSpPr>
          <p:cNvPr id="10" name="object 7">
            <a:extLst>
              <a:ext uri="{FF2B5EF4-FFF2-40B4-BE49-F238E27FC236}">
                <a16:creationId xmlns:a16="http://schemas.microsoft.com/office/drawing/2014/main" id="{AF1891B2-407F-416E-8424-771C0617D511}"/>
              </a:ext>
            </a:extLst>
          </p:cNvPr>
          <p:cNvSpPr/>
          <p:nvPr/>
        </p:nvSpPr>
        <p:spPr>
          <a:xfrm>
            <a:off x="1767457" y="3014042"/>
            <a:ext cx="907256" cy="1708674"/>
          </a:xfrm>
          <a:custGeom>
            <a:avLst/>
            <a:gdLst/>
            <a:ahLst/>
            <a:cxnLst/>
            <a:rect l="l" t="t" r="r" b="b"/>
            <a:pathLst>
              <a:path w="1209675" h="2967354">
                <a:moveTo>
                  <a:pt x="1128706" y="0"/>
                </a:moveTo>
                <a:lnTo>
                  <a:pt x="1037695" y="168704"/>
                </a:lnTo>
                <a:lnTo>
                  <a:pt x="1094005" y="170454"/>
                </a:lnTo>
                <a:lnTo>
                  <a:pt x="1087868" y="274224"/>
                </a:lnTo>
                <a:lnTo>
                  <a:pt x="1073170" y="408520"/>
                </a:lnTo>
                <a:lnTo>
                  <a:pt x="1053271" y="539682"/>
                </a:lnTo>
                <a:lnTo>
                  <a:pt x="1028590" y="666493"/>
                </a:lnTo>
                <a:lnTo>
                  <a:pt x="999540" y="787833"/>
                </a:lnTo>
                <a:lnTo>
                  <a:pt x="966538" y="902590"/>
                </a:lnTo>
                <a:lnTo>
                  <a:pt x="930017" y="1009634"/>
                </a:lnTo>
                <a:lnTo>
                  <a:pt x="890423" y="1107829"/>
                </a:lnTo>
                <a:lnTo>
                  <a:pt x="848235" y="1196022"/>
                </a:lnTo>
                <a:lnTo>
                  <a:pt x="803981" y="1273039"/>
                </a:lnTo>
                <a:lnTo>
                  <a:pt x="758282" y="1337693"/>
                </a:lnTo>
                <a:lnTo>
                  <a:pt x="711925" y="1388817"/>
                </a:lnTo>
                <a:lnTo>
                  <a:pt x="665920" y="1425413"/>
                </a:lnTo>
                <a:lnTo>
                  <a:pt x="621391" y="1447026"/>
                </a:lnTo>
                <a:lnTo>
                  <a:pt x="518388" y="1464044"/>
                </a:lnTo>
                <a:lnTo>
                  <a:pt x="460719" y="1492035"/>
                </a:lnTo>
                <a:lnTo>
                  <a:pt x="406135" y="1535456"/>
                </a:lnTo>
                <a:lnTo>
                  <a:pt x="354326" y="1592592"/>
                </a:lnTo>
                <a:lnTo>
                  <a:pt x="305076" y="1662268"/>
                </a:lnTo>
                <a:lnTo>
                  <a:pt x="258414" y="1743477"/>
                </a:lnTo>
                <a:lnTo>
                  <a:pt x="214519" y="1835235"/>
                </a:lnTo>
                <a:lnTo>
                  <a:pt x="173671" y="1936542"/>
                </a:lnTo>
                <a:lnTo>
                  <a:pt x="136197" y="2046380"/>
                </a:lnTo>
                <a:lnTo>
                  <a:pt x="102454" y="2163712"/>
                </a:lnTo>
                <a:lnTo>
                  <a:pt x="72819" y="2287494"/>
                </a:lnTo>
                <a:lnTo>
                  <a:pt x="47677" y="2416671"/>
                </a:lnTo>
                <a:lnTo>
                  <a:pt x="27421" y="2550185"/>
                </a:lnTo>
                <a:lnTo>
                  <a:pt x="12452" y="2686973"/>
                </a:lnTo>
                <a:lnTo>
                  <a:pt x="3169" y="2825972"/>
                </a:lnTo>
                <a:lnTo>
                  <a:pt x="0" y="2965456"/>
                </a:lnTo>
                <a:lnTo>
                  <a:pt x="57136" y="2966754"/>
                </a:lnTo>
                <a:lnTo>
                  <a:pt x="60276" y="2828527"/>
                </a:lnTo>
                <a:lnTo>
                  <a:pt x="69394" y="2691988"/>
                </a:lnTo>
                <a:lnTo>
                  <a:pt x="84103" y="2557583"/>
                </a:lnTo>
                <a:lnTo>
                  <a:pt x="104001" y="2426421"/>
                </a:lnTo>
                <a:lnTo>
                  <a:pt x="128682" y="2299613"/>
                </a:lnTo>
                <a:lnTo>
                  <a:pt x="157734" y="2178270"/>
                </a:lnTo>
                <a:lnTo>
                  <a:pt x="190736" y="2063515"/>
                </a:lnTo>
                <a:lnTo>
                  <a:pt x="227257" y="1956470"/>
                </a:lnTo>
                <a:lnTo>
                  <a:pt x="266851" y="1858275"/>
                </a:lnTo>
                <a:lnTo>
                  <a:pt x="309039" y="1770082"/>
                </a:lnTo>
                <a:lnTo>
                  <a:pt x="353293" y="1693066"/>
                </a:lnTo>
                <a:lnTo>
                  <a:pt x="398992" y="1628413"/>
                </a:lnTo>
                <a:lnTo>
                  <a:pt x="445350" y="1577287"/>
                </a:lnTo>
                <a:lnTo>
                  <a:pt x="491355" y="1540691"/>
                </a:lnTo>
                <a:lnTo>
                  <a:pt x="535884" y="1519078"/>
                </a:lnTo>
                <a:lnTo>
                  <a:pt x="638888" y="1502060"/>
                </a:lnTo>
                <a:lnTo>
                  <a:pt x="696556" y="1474069"/>
                </a:lnTo>
                <a:lnTo>
                  <a:pt x="751140" y="1430648"/>
                </a:lnTo>
                <a:lnTo>
                  <a:pt x="802949" y="1373512"/>
                </a:lnTo>
                <a:lnTo>
                  <a:pt x="852197" y="1303836"/>
                </a:lnTo>
                <a:lnTo>
                  <a:pt x="898860" y="1222627"/>
                </a:lnTo>
                <a:lnTo>
                  <a:pt x="942754" y="1130870"/>
                </a:lnTo>
                <a:lnTo>
                  <a:pt x="983602" y="1029562"/>
                </a:lnTo>
                <a:lnTo>
                  <a:pt x="1021077" y="919725"/>
                </a:lnTo>
                <a:lnTo>
                  <a:pt x="1054820" y="802392"/>
                </a:lnTo>
                <a:lnTo>
                  <a:pt x="1084455" y="678610"/>
                </a:lnTo>
                <a:lnTo>
                  <a:pt x="1109596" y="549432"/>
                </a:lnTo>
                <a:lnTo>
                  <a:pt x="1129851" y="415919"/>
                </a:lnTo>
                <a:lnTo>
                  <a:pt x="1144833" y="279024"/>
                </a:lnTo>
                <a:lnTo>
                  <a:pt x="1151150" y="172231"/>
                </a:lnTo>
                <a:lnTo>
                  <a:pt x="1208231" y="172231"/>
                </a:lnTo>
                <a:lnTo>
                  <a:pt x="1128706" y="0"/>
                </a:lnTo>
                <a:close/>
              </a:path>
              <a:path w="1209675" h="2967354">
                <a:moveTo>
                  <a:pt x="1208231" y="172231"/>
                </a:moveTo>
                <a:lnTo>
                  <a:pt x="1151150" y="172231"/>
                </a:lnTo>
                <a:lnTo>
                  <a:pt x="1209062" y="174030"/>
                </a:lnTo>
                <a:lnTo>
                  <a:pt x="1208231" y="172231"/>
                </a:lnTo>
                <a:close/>
              </a:path>
            </a:pathLst>
          </a:custGeom>
          <a:solidFill>
            <a:srgbClr val="FF0000"/>
          </a:solidFill>
        </p:spPr>
        <p:txBody>
          <a:bodyPr wrap="square" lIns="0" tIns="0" rIns="0" bIns="0" rtlCol="0"/>
          <a:lstStyle/>
          <a:p>
            <a:endParaRPr sz="1800"/>
          </a:p>
        </p:txBody>
      </p:sp>
      <p:sp>
        <p:nvSpPr>
          <p:cNvPr id="11" name="object 17">
            <a:extLst>
              <a:ext uri="{FF2B5EF4-FFF2-40B4-BE49-F238E27FC236}">
                <a16:creationId xmlns:a16="http://schemas.microsoft.com/office/drawing/2014/main" id="{502A744C-424B-4106-8A1F-A665F07E327D}"/>
              </a:ext>
            </a:extLst>
          </p:cNvPr>
          <p:cNvSpPr/>
          <p:nvPr/>
        </p:nvSpPr>
        <p:spPr>
          <a:xfrm>
            <a:off x="4267943" y="3148220"/>
            <a:ext cx="767939" cy="1854880"/>
          </a:xfrm>
          <a:custGeom>
            <a:avLst/>
            <a:gdLst/>
            <a:ahLst/>
            <a:cxnLst/>
            <a:rect l="l" t="t" r="r" b="b"/>
            <a:pathLst>
              <a:path w="819784" h="3094990">
                <a:moveTo>
                  <a:pt x="738836" y="0"/>
                </a:moveTo>
                <a:lnTo>
                  <a:pt x="648406" y="169015"/>
                </a:lnTo>
                <a:lnTo>
                  <a:pt x="705534" y="170594"/>
                </a:lnTo>
                <a:lnTo>
                  <a:pt x="702316" y="287018"/>
                </a:lnTo>
                <a:lnTo>
                  <a:pt x="679879" y="565203"/>
                </a:lnTo>
                <a:lnTo>
                  <a:pt x="663909" y="697778"/>
                </a:lnTo>
                <a:lnTo>
                  <a:pt x="645082" y="824834"/>
                </a:lnTo>
                <a:lnTo>
                  <a:pt x="623689" y="945029"/>
                </a:lnTo>
                <a:lnTo>
                  <a:pt x="600005" y="1057196"/>
                </a:lnTo>
                <a:lnTo>
                  <a:pt x="574313" y="1160147"/>
                </a:lnTo>
                <a:lnTo>
                  <a:pt x="546919" y="1252675"/>
                </a:lnTo>
                <a:lnTo>
                  <a:pt x="518166" y="1333525"/>
                </a:lnTo>
                <a:lnTo>
                  <a:pt x="488488" y="1401367"/>
                </a:lnTo>
                <a:lnTo>
                  <a:pt x="458541" y="1454727"/>
                </a:lnTo>
                <a:lnTo>
                  <a:pt x="429544" y="1492001"/>
                </a:lnTo>
                <a:lnTo>
                  <a:pt x="337422" y="1529845"/>
                </a:lnTo>
                <a:lnTo>
                  <a:pt x="297061" y="1561498"/>
                </a:lnTo>
                <a:lnTo>
                  <a:pt x="261118" y="1607698"/>
                </a:lnTo>
                <a:lnTo>
                  <a:pt x="227686" y="1667268"/>
                </a:lnTo>
                <a:lnTo>
                  <a:pt x="196063" y="1739555"/>
                </a:lnTo>
                <a:lnTo>
                  <a:pt x="166118" y="1823760"/>
                </a:lnTo>
                <a:lnTo>
                  <a:pt x="137935" y="1918950"/>
                </a:lnTo>
                <a:lnTo>
                  <a:pt x="111692" y="2024113"/>
                </a:lnTo>
                <a:lnTo>
                  <a:pt x="87604" y="2138191"/>
                </a:lnTo>
                <a:lnTo>
                  <a:pt x="65905" y="2260102"/>
                </a:lnTo>
                <a:lnTo>
                  <a:pt x="46843" y="2388750"/>
                </a:lnTo>
                <a:lnTo>
                  <a:pt x="30646" y="2523213"/>
                </a:lnTo>
                <a:lnTo>
                  <a:pt x="7997" y="2804026"/>
                </a:lnTo>
                <a:lnTo>
                  <a:pt x="0" y="3093345"/>
                </a:lnTo>
                <a:lnTo>
                  <a:pt x="57128" y="3094925"/>
                </a:lnTo>
                <a:lnTo>
                  <a:pt x="65083" y="2807115"/>
                </a:lnTo>
                <a:lnTo>
                  <a:pt x="87520" y="2528930"/>
                </a:lnTo>
                <a:lnTo>
                  <a:pt x="103489" y="2396356"/>
                </a:lnTo>
                <a:lnTo>
                  <a:pt x="122317" y="2269300"/>
                </a:lnTo>
                <a:lnTo>
                  <a:pt x="143710" y="2149105"/>
                </a:lnTo>
                <a:lnTo>
                  <a:pt x="167394" y="2036939"/>
                </a:lnTo>
                <a:lnTo>
                  <a:pt x="193086" y="1933987"/>
                </a:lnTo>
                <a:lnTo>
                  <a:pt x="220480" y="1841459"/>
                </a:lnTo>
                <a:lnTo>
                  <a:pt x="249233" y="1760609"/>
                </a:lnTo>
                <a:lnTo>
                  <a:pt x="278911" y="1692767"/>
                </a:lnTo>
                <a:lnTo>
                  <a:pt x="308857" y="1639406"/>
                </a:lnTo>
                <a:lnTo>
                  <a:pt x="337855" y="1602134"/>
                </a:lnTo>
                <a:lnTo>
                  <a:pt x="429977" y="1564289"/>
                </a:lnTo>
                <a:lnTo>
                  <a:pt x="470338" y="1532637"/>
                </a:lnTo>
                <a:lnTo>
                  <a:pt x="506281" y="1486437"/>
                </a:lnTo>
                <a:lnTo>
                  <a:pt x="539713" y="1426866"/>
                </a:lnTo>
                <a:lnTo>
                  <a:pt x="571336" y="1354579"/>
                </a:lnTo>
                <a:lnTo>
                  <a:pt x="601281" y="1270374"/>
                </a:lnTo>
                <a:lnTo>
                  <a:pt x="629462" y="1175184"/>
                </a:lnTo>
                <a:lnTo>
                  <a:pt x="655707" y="1070021"/>
                </a:lnTo>
                <a:lnTo>
                  <a:pt x="679795" y="955944"/>
                </a:lnTo>
                <a:lnTo>
                  <a:pt x="701493" y="834031"/>
                </a:lnTo>
                <a:lnTo>
                  <a:pt x="720556" y="705384"/>
                </a:lnTo>
                <a:lnTo>
                  <a:pt x="736753" y="570922"/>
                </a:lnTo>
                <a:lnTo>
                  <a:pt x="759402" y="290108"/>
                </a:lnTo>
                <a:lnTo>
                  <a:pt x="762662" y="172173"/>
                </a:lnTo>
                <a:lnTo>
                  <a:pt x="819054" y="172173"/>
                </a:lnTo>
                <a:lnTo>
                  <a:pt x="738836" y="0"/>
                </a:lnTo>
                <a:close/>
              </a:path>
              <a:path w="819784" h="3094990">
                <a:moveTo>
                  <a:pt x="819054" y="172173"/>
                </a:moveTo>
                <a:lnTo>
                  <a:pt x="762662" y="172173"/>
                </a:lnTo>
                <a:lnTo>
                  <a:pt x="819790" y="173752"/>
                </a:lnTo>
                <a:lnTo>
                  <a:pt x="819054" y="172173"/>
                </a:lnTo>
                <a:close/>
              </a:path>
            </a:pathLst>
          </a:custGeom>
          <a:solidFill>
            <a:srgbClr val="FF0000"/>
          </a:solidFill>
        </p:spPr>
        <p:txBody>
          <a:bodyPr wrap="square" lIns="0" tIns="0" rIns="0" bIns="0" rtlCol="0"/>
          <a:lstStyle/>
          <a:p>
            <a:endParaRPr sz="1800"/>
          </a:p>
        </p:txBody>
      </p:sp>
      <p:sp>
        <p:nvSpPr>
          <p:cNvPr id="12" name="object 8">
            <a:extLst>
              <a:ext uri="{FF2B5EF4-FFF2-40B4-BE49-F238E27FC236}">
                <a16:creationId xmlns:a16="http://schemas.microsoft.com/office/drawing/2014/main" id="{167F2684-9251-49C2-B93F-960700D9AA73}"/>
              </a:ext>
            </a:extLst>
          </p:cNvPr>
          <p:cNvSpPr/>
          <p:nvPr/>
        </p:nvSpPr>
        <p:spPr>
          <a:xfrm>
            <a:off x="846330" y="3632818"/>
            <a:ext cx="358616" cy="471488"/>
          </a:xfrm>
          <a:custGeom>
            <a:avLst/>
            <a:gdLst/>
            <a:ahLst/>
            <a:cxnLst/>
            <a:rect l="l" t="t" r="r" b="b"/>
            <a:pathLst>
              <a:path w="478155" h="628650">
                <a:moveTo>
                  <a:pt x="119480" y="173564"/>
                </a:moveTo>
                <a:lnTo>
                  <a:pt x="55875" y="173564"/>
                </a:lnTo>
                <a:lnTo>
                  <a:pt x="56869" y="178015"/>
                </a:lnTo>
                <a:lnTo>
                  <a:pt x="85547" y="230845"/>
                </a:lnTo>
                <a:lnTo>
                  <a:pt x="118901" y="274735"/>
                </a:lnTo>
                <a:lnTo>
                  <a:pt x="157345" y="309679"/>
                </a:lnTo>
                <a:lnTo>
                  <a:pt x="200654" y="333369"/>
                </a:lnTo>
                <a:lnTo>
                  <a:pt x="275688" y="347437"/>
                </a:lnTo>
                <a:lnTo>
                  <a:pt x="305055" y="363501"/>
                </a:lnTo>
                <a:lnTo>
                  <a:pt x="334575" y="390334"/>
                </a:lnTo>
                <a:lnTo>
                  <a:pt x="362111" y="426567"/>
                </a:lnTo>
                <a:lnTo>
                  <a:pt x="385855" y="470307"/>
                </a:lnTo>
                <a:lnTo>
                  <a:pt x="404310" y="519523"/>
                </a:lnTo>
                <a:lnTo>
                  <a:pt x="416190" y="572169"/>
                </a:lnTo>
                <a:lnTo>
                  <a:pt x="420548" y="628514"/>
                </a:lnTo>
                <a:lnTo>
                  <a:pt x="477528" y="624107"/>
                </a:lnTo>
                <a:lnTo>
                  <a:pt x="472851" y="563629"/>
                </a:lnTo>
                <a:lnTo>
                  <a:pt x="459196" y="503123"/>
                </a:lnTo>
                <a:lnTo>
                  <a:pt x="437974" y="446528"/>
                </a:lnTo>
                <a:lnTo>
                  <a:pt x="410254" y="395465"/>
                </a:lnTo>
                <a:lnTo>
                  <a:pt x="376900" y="351575"/>
                </a:lnTo>
                <a:lnTo>
                  <a:pt x="338456" y="316631"/>
                </a:lnTo>
                <a:lnTo>
                  <a:pt x="295146" y="292940"/>
                </a:lnTo>
                <a:lnTo>
                  <a:pt x="220113" y="278872"/>
                </a:lnTo>
                <a:lnTo>
                  <a:pt x="190746" y="262808"/>
                </a:lnTo>
                <a:lnTo>
                  <a:pt x="161226" y="235976"/>
                </a:lnTo>
                <a:lnTo>
                  <a:pt x="133690" y="199743"/>
                </a:lnTo>
                <a:lnTo>
                  <a:pt x="119480" y="173564"/>
                </a:lnTo>
                <a:close/>
              </a:path>
              <a:path w="478155" h="628650">
                <a:moveTo>
                  <a:pt x="46763" y="0"/>
                </a:moveTo>
                <a:lnTo>
                  <a:pt x="0" y="185894"/>
                </a:lnTo>
                <a:lnTo>
                  <a:pt x="55875" y="173564"/>
                </a:lnTo>
                <a:lnTo>
                  <a:pt x="119480" y="173564"/>
                </a:lnTo>
                <a:lnTo>
                  <a:pt x="112675" y="161029"/>
                </a:lnTo>
                <a:lnTo>
                  <a:pt x="167421" y="148948"/>
                </a:lnTo>
                <a:lnTo>
                  <a:pt x="46763" y="0"/>
                </a:lnTo>
                <a:close/>
              </a:path>
            </a:pathLst>
          </a:custGeom>
          <a:solidFill>
            <a:srgbClr val="7030A0"/>
          </a:solidFill>
        </p:spPr>
        <p:txBody>
          <a:bodyPr wrap="square" lIns="0" tIns="0" rIns="0" bIns="0" rtlCol="0"/>
          <a:lstStyle/>
          <a:p>
            <a:endParaRPr sz="1800"/>
          </a:p>
        </p:txBody>
      </p:sp>
      <p:sp>
        <p:nvSpPr>
          <p:cNvPr id="13" name="object 9">
            <a:extLst>
              <a:ext uri="{FF2B5EF4-FFF2-40B4-BE49-F238E27FC236}">
                <a16:creationId xmlns:a16="http://schemas.microsoft.com/office/drawing/2014/main" id="{E1562A7A-85D8-4EFD-8822-31A065774C6D}"/>
              </a:ext>
            </a:extLst>
          </p:cNvPr>
          <p:cNvSpPr txBox="1"/>
          <p:nvPr/>
        </p:nvSpPr>
        <p:spPr>
          <a:xfrm>
            <a:off x="333119" y="3347976"/>
            <a:ext cx="1795939" cy="240450"/>
          </a:xfrm>
          <a:prstGeom prst="rect">
            <a:avLst/>
          </a:prstGeom>
        </p:spPr>
        <p:txBody>
          <a:bodyPr vert="horz" wrap="square" lIns="0" tIns="9525" rIns="0" bIns="0" rtlCol="0">
            <a:spAutoFit/>
          </a:bodyPr>
          <a:lstStyle/>
          <a:p>
            <a:pPr marL="9525">
              <a:spcBef>
                <a:spcPts val="75"/>
              </a:spcBef>
            </a:pPr>
            <a:r>
              <a:rPr sz="1500" spc="-4" dirty="0">
                <a:solidFill>
                  <a:srgbClr val="7030A0"/>
                </a:solidFill>
                <a:latin typeface="Calibri"/>
                <a:cs typeface="Calibri"/>
              </a:rPr>
              <a:t>Matrix (order </a:t>
            </a:r>
            <a:r>
              <a:rPr sz="1500" dirty="0">
                <a:solidFill>
                  <a:srgbClr val="7030A0"/>
                </a:solidFill>
                <a:latin typeface="Calibri"/>
                <a:cs typeface="Calibri"/>
              </a:rPr>
              <a:t>2</a:t>
            </a:r>
            <a:r>
              <a:rPr sz="1500" spc="-53" dirty="0">
                <a:solidFill>
                  <a:srgbClr val="7030A0"/>
                </a:solidFill>
                <a:latin typeface="Calibri"/>
                <a:cs typeface="Calibri"/>
              </a:rPr>
              <a:t> </a:t>
            </a:r>
            <a:r>
              <a:rPr sz="1500" spc="-4" dirty="0">
                <a:solidFill>
                  <a:srgbClr val="7030A0"/>
                </a:solidFill>
                <a:latin typeface="Calibri"/>
                <a:cs typeface="Calibri"/>
              </a:rPr>
              <a:t>tensor)</a:t>
            </a:r>
            <a:endParaRPr sz="1500">
              <a:latin typeface="Calibri"/>
              <a:cs typeface="Calibri"/>
            </a:endParaRPr>
          </a:p>
        </p:txBody>
      </p:sp>
    </p:spTree>
    <p:extLst>
      <p:ext uri="{BB962C8B-B14F-4D97-AF65-F5344CB8AC3E}">
        <p14:creationId xmlns:p14="http://schemas.microsoft.com/office/powerpoint/2010/main" val="1856050218"/>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CEFA3-5DC2-4BF3-AFEC-91A95B218F6C}"/>
              </a:ext>
            </a:extLst>
          </p:cNvPr>
          <p:cNvSpPr>
            <a:spLocks noGrp="1"/>
          </p:cNvSpPr>
          <p:nvPr>
            <p:ph type="title"/>
          </p:nvPr>
        </p:nvSpPr>
        <p:spPr/>
        <p:txBody>
          <a:bodyPr/>
          <a:lstStyle/>
          <a:p>
            <a:r>
              <a:rPr lang="en-US" altLang="zh-CN" spc="131" dirty="0"/>
              <a:t>CNN</a:t>
            </a:r>
            <a:r>
              <a:rPr lang="zh-CN" altLang="en-US" spc="131" dirty="0"/>
              <a:t>模型</a:t>
            </a:r>
            <a:r>
              <a:rPr lang="en-US" altLang="zh-CN" spc="131" dirty="0"/>
              <a:t>——</a:t>
            </a:r>
            <a:r>
              <a:rPr lang="zh-CN" altLang="en-US" spc="131" dirty="0"/>
              <a:t>池化层</a:t>
            </a:r>
            <a:r>
              <a:rPr lang="en-US" altLang="zh-CN" spc="131" dirty="0"/>
              <a:t>2</a:t>
            </a:r>
            <a:endParaRPr lang="en-US" dirty="0"/>
          </a:p>
        </p:txBody>
      </p:sp>
      <p:sp>
        <p:nvSpPr>
          <p:cNvPr id="3" name="Content Placeholder 2">
            <a:extLst>
              <a:ext uri="{FF2B5EF4-FFF2-40B4-BE49-F238E27FC236}">
                <a16:creationId xmlns:a16="http://schemas.microsoft.com/office/drawing/2014/main" id="{1E582D9A-7297-440A-8B7F-8E65AFFF86A8}"/>
              </a:ext>
            </a:extLst>
          </p:cNvPr>
          <p:cNvSpPr>
            <a:spLocks noGrp="1"/>
          </p:cNvSpPr>
          <p:nvPr>
            <p:ph idx="1"/>
          </p:nvPr>
        </p:nvSpPr>
        <p:spPr/>
        <p:txBody>
          <a:bodyPr/>
          <a:lstStyle/>
          <a:p>
            <a:r>
              <a:rPr lang="zh-CN" altLang="en-US" dirty="0"/>
              <a:t>对</a:t>
            </a:r>
            <a:r>
              <a:rPr lang="en-US" altLang="zh-CN" dirty="0"/>
              <a:t>8×8</a:t>
            </a:r>
            <a:r>
              <a:rPr lang="zh-CN" altLang="en-US" dirty="0"/>
              <a:t>的输入用</a:t>
            </a:r>
            <a:r>
              <a:rPr lang="en-US" altLang="zh-CN" dirty="0"/>
              <a:t>2×2</a:t>
            </a:r>
            <a:r>
              <a:rPr lang="zh-CN" altLang="en-US" dirty="0"/>
              <a:t>的最大池化，得到</a:t>
            </a:r>
            <a:r>
              <a:rPr lang="en-US" altLang="zh-CN" dirty="0"/>
              <a:t>4×4</a:t>
            </a:r>
            <a:r>
              <a:rPr lang="zh-CN" altLang="en-US" dirty="0"/>
              <a:t>的输出</a:t>
            </a:r>
          </a:p>
        </p:txBody>
      </p:sp>
      <p:sp>
        <p:nvSpPr>
          <p:cNvPr id="4" name="object 3">
            <a:extLst>
              <a:ext uri="{FF2B5EF4-FFF2-40B4-BE49-F238E27FC236}">
                <a16:creationId xmlns:a16="http://schemas.microsoft.com/office/drawing/2014/main" id="{CAEC0165-CCA4-43A0-ADBB-DC57A4892C40}"/>
              </a:ext>
            </a:extLst>
          </p:cNvPr>
          <p:cNvSpPr/>
          <p:nvPr/>
        </p:nvSpPr>
        <p:spPr>
          <a:xfrm>
            <a:off x="770283" y="3570633"/>
            <a:ext cx="7113932" cy="2304165"/>
          </a:xfrm>
          <a:prstGeom prst="rect">
            <a:avLst/>
          </a:prstGeom>
          <a:blipFill>
            <a:blip r:embed="rId3" cstate="print"/>
            <a:stretch>
              <a:fillRect/>
            </a:stretch>
          </a:blipFill>
        </p:spPr>
        <p:txBody>
          <a:bodyPr wrap="square" lIns="0" tIns="0" rIns="0" bIns="0" rtlCol="0"/>
          <a:lstStyle/>
          <a:p>
            <a:endParaRPr sz="1800"/>
          </a:p>
        </p:txBody>
      </p:sp>
      <p:sp>
        <p:nvSpPr>
          <p:cNvPr id="5" name="object 4">
            <a:extLst>
              <a:ext uri="{FF2B5EF4-FFF2-40B4-BE49-F238E27FC236}">
                <a16:creationId xmlns:a16="http://schemas.microsoft.com/office/drawing/2014/main" id="{D40A294D-3F6F-483F-A1F5-5C21988E38F4}"/>
              </a:ext>
            </a:extLst>
          </p:cNvPr>
          <p:cNvSpPr/>
          <p:nvPr/>
        </p:nvSpPr>
        <p:spPr>
          <a:xfrm>
            <a:off x="6117534" y="3744567"/>
            <a:ext cx="1634059" cy="2080319"/>
          </a:xfrm>
          <a:custGeom>
            <a:avLst/>
            <a:gdLst/>
            <a:ahLst/>
            <a:cxnLst/>
            <a:rect l="l" t="t" r="r" b="b"/>
            <a:pathLst>
              <a:path w="6400800" h="3215004">
                <a:moveTo>
                  <a:pt x="0" y="0"/>
                </a:moveTo>
                <a:lnTo>
                  <a:pt x="6400800" y="0"/>
                </a:lnTo>
                <a:lnTo>
                  <a:pt x="6400800" y="3214687"/>
                </a:lnTo>
                <a:lnTo>
                  <a:pt x="0" y="3214687"/>
                </a:lnTo>
                <a:lnTo>
                  <a:pt x="0" y="0"/>
                </a:lnTo>
                <a:close/>
              </a:path>
            </a:pathLst>
          </a:custGeom>
          <a:solidFill>
            <a:srgbClr val="FFFFFF">
              <a:alpha val="92158"/>
            </a:srgbClr>
          </a:solidFill>
        </p:spPr>
        <p:txBody>
          <a:bodyPr wrap="square" lIns="0" tIns="0" rIns="0" bIns="0" rtlCol="0"/>
          <a:lstStyle/>
          <a:p>
            <a:endParaRPr sz="1800"/>
          </a:p>
        </p:txBody>
      </p:sp>
    </p:spTree>
    <p:extLst>
      <p:ext uri="{BB962C8B-B14F-4D97-AF65-F5344CB8AC3E}">
        <p14:creationId xmlns:p14="http://schemas.microsoft.com/office/powerpoint/2010/main" val="4185045671"/>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CEFA3-5DC2-4BF3-AFEC-91A95B218F6C}"/>
              </a:ext>
            </a:extLst>
          </p:cNvPr>
          <p:cNvSpPr>
            <a:spLocks noGrp="1"/>
          </p:cNvSpPr>
          <p:nvPr>
            <p:ph type="title"/>
          </p:nvPr>
        </p:nvSpPr>
        <p:spPr/>
        <p:txBody>
          <a:bodyPr/>
          <a:lstStyle/>
          <a:p>
            <a:r>
              <a:rPr lang="en-US" altLang="zh-CN" spc="131" dirty="0"/>
              <a:t>CNN</a:t>
            </a:r>
            <a:r>
              <a:rPr lang="zh-CN" altLang="en-US" spc="131" dirty="0"/>
              <a:t>模型</a:t>
            </a:r>
            <a:r>
              <a:rPr lang="en-US" altLang="zh-CN" spc="131" dirty="0"/>
              <a:t>——</a:t>
            </a:r>
            <a:r>
              <a:rPr lang="zh-CN" altLang="en-US" spc="131" dirty="0"/>
              <a:t>展平</a:t>
            </a:r>
            <a:endParaRPr lang="en-US" dirty="0"/>
          </a:p>
        </p:txBody>
      </p:sp>
      <p:sp>
        <p:nvSpPr>
          <p:cNvPr id="3" name="Content Placeholder 2">
            <a:extLst>
              <a:ext uri="{FF2B5EF4-FFF2-40B4-BE49-F238E27FC236}">
                <a16:creationId xmlns:a16="http://schemas.microsoft.com/office/drawing/2014/main" id="{1E582D9A-7297-440A-8B7F-8E65AFFF86A8}"/>
              </a:ext>
            </a:extLst>
          </p:cNvPr>
          <p:cNvSpPr>
            <a:spLocks noGrp="1"/>
          </p:cNvSpPr>
          <p:nvPr>
            <p:ph idx="1"/>
          </p:nvPr>
        </p:nvSpPr>
        <p:spPr/>
        <p:txBody>
          <a:bodyPr/>
          <a:lstStyle/>
          <a:p>
            <a:r>
              <a:rPr lang="zh-CN" altLang="en-US" dirty="0"/>
              <a:t>将</a:t>
            </a:r>
            <a:r>
              <a:rPr lang="en-US" altLang="zh-CN" dirty="0"/>
              <a:t>4×4×20</a:t>
            </a:r>
            <a:r>
              <a:rPr lang="zh-CN" altLang="en-US" dirty="0"/>
              <a:t>的张量展平得到</a:t>
            </a:r>
            <a:r>
              <a:rPr lang="en-US" altLang="zh-CN" dirty="0"/>
              <a:t>320</a:t>
            </a:r>
            <a:r>
              <a:rPr lang="zh-CN" altLang="en-US" dirty="0"/>
              <a:t>维的向量</a:t>
            </a:r>
          </a:p>
        </p:txBody>
      </p:sp>
      <p:sp>
        <p:nvSpPr>
          <p:cNvPr id="4" name="object 3">
            <a:extLst>
              <a:ext uri="{FF2B5EF4-FFF2-40B4-BE49-F238E27FC236}">
                <a16:creationId xmlns:a16="http://schemas.microsoft.com/office/drawing/2014/main" id="{CAEC0165-CCA4-43A0-ADBB-DC57A4892C40}"/>
              </a:ext>
            </a:extLst>
          </p:cNvPr>
          <p:cNvSpPr/>
          <p:nvPr/>
        </p:nvSpPr>
        <p:spPr>
          <a:xfrm>
            <a:off x="770283" y="3570633"/>
            <a:ext cx="7113932" cy="2304165"/>
          </a:xfrm>
          <a:prstGeom prst="rect">
            <a:avLst/>
          </a:prstGeom>
          <a:blipFill>
            <a:blip r:embed="rId3" cstate="print"/>
            <a:stretch>
              <a:fillRect/>
            </a:stretch>
          </a:blipFill>
        </p:spPr>
        <p:txBody>
          <a:bodyPr wrap="square" lIns="0" tIns="0" rIns="0" bIns="0" rtlCol="0"/>
          <a:lstStyle/>
          <a:p>
            <a:endParaRPr sz="1800"/>
          </a:p>
        </p:txBody>
      </p:sp>
      <p:sp>
        <p:nvSpPr>
          <p:cNvPr id="5" name="object 4">
            <a:extLst>
              <a:ext uri="{FF2B5EF4-FFF2-40B4-BE49-F238E27FC236}">
                <a16:creationId xmlns:a16="http://schemas.microsoft.com/office/drawing/2014/main" id="{D40A294D-3F6F-483F-A1F5-5C21988E38F4}"/>
              </a:ext>
            </a:extLst>
          </p:cNvPr>
          <p:cNvSpPr/>
          <p:nvPr/>
        </p:nvSpPr>
        <p:spPr>
          <a:xfrm>
            <a:off x="6500192" y="3744567"/>
            <a:ext cx="1251401" cy="2080319"/>
          </a:xfrm>
          <a:custGeom>
            <a:avLst/>
            <a:gdLst/>
            <a:ahLst/>
            <a:cxnLst/>
            <a:rect l="l" t="t" r="r" b="b"/>
            <a:pathLst>
              <a:path w="6400800" h="3215004">
                <a:moveTo>
                  <a:pt x="0" y="0"/>
                </a:moveTo>
                <a:lnTo>
                  <a:pt x="6400800" y="0"/>
                </a:lnTo>
                <a:lnTo>
                  <a:pt x="6400800" y="3214687"/>
                </a:lnTo>
                <a:lnTo>
                  <a:pt x="0" y="3214687"/>
                </a:lnTo>
                <a:lnTo>
                  <a:pt x="0" y="0"/>
                </a:lnTo>
                <a:close/>
              </a:path>
            </a:pathLst>
          </a:custGeom>
          <a:solidFill>
            <a:srgbClr val="FFFFFF">
              <a:alpha val="92158"/>
            </a:srgbClr>
          </a:solidFill>
        </p:spPr>
        <p:txBody>
          <a:bodyPr wrap="square" lIns="0" tIns="0" rIns="0" bIns="0" rtlCol="0"/>
          <a:lstStyle/>
          <a:p>
            <a:endParaRPr sz="1800"/>
          </a:p>
        </p:txBody>
      </p:sp>
      <p:sp>
        <p:nvSpPr>
          <p:cNvPr id="6" name="object 7">
            <a:extLst>
              <a:ext uri="{FF2B5EF4-FFF2-40B4-BE49-F238E27FC236}">
                <a16:creationId xmlns:a16="http://schemas.microsoft.com/office/drawing/2014/main" id="{C10E60FE-EBA7-4AC4-955A-FCF2127536C0}"/>
              </a:ext>
            </a:extLst>
          </p:cNvPr>
          <p:cNvSpPr/>
          <p:nvPr/>
        </p:nvSpPr>
        <p:spPr>
          <a:xfrm>
            <a:off x="6174688" y="5259467"/>
            <a:ext cx="385763" cy="461010"/>
          </a:xfrm>
          <a:custGeom>
            <a:avLst/>
            <a:gdLst/>
            <a:ahLst/>
            <a:cxnLst/>
            <a:rect l="l" t="t" r="r" b="b"/>
            <a:pathLst>
              <a:path w="514350" h="614679">
                <a:moveTo>
                  <a:pt x="0" y="0"/>
                </a:moveTo>
                <a:lnTo>
                  <a:pt x="514350" y="0"/>
                </a:lnTo>
                <a:lnTo>
                  <a:pt x="514350" y="614255"/>
                </a:lnTo>
                <a:lnTo>
                  <a:pt x="0" y="614255"/>
                </a:lnTo>
                <a:lnTo>
                  <a:pt x="0" y="0"/>
                </a:lnTo>
                <a:close/>
              </a:path>
            </a:pathLst>
          </a:custGeom>
          <a:solidFill>
            <a:srgbClr val="FFFFFF"/>
          </a:solidFill>
        </p:spPr>
        <p:txBody>
          <a:bodyPr wrap="square" lIns="0" tIns="0" rIns="0" bIns="0" rtlCol="0"/>
          <a:lstStyle/>
          <a:p>
            <a:endParaRPr sz="1800"/>
          </a:p>
        </p:txBody>
      </p:sp>
    </p:spTree>
    <p:extLst>
      <p:ext uri="{BB962C8B-B14F-4D97-AF65-F5344CB8AC3E}">
        <p14:creationId xmlns:p14="http://schemas.microsoft.com/office/powerpoint/2010/main" val="2036660462"/>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CEFA3-5DC2-4BF3-AFEC-91A95B218F6C}"/>
              </a:ext>
            </a:extLst>
          </p:cNvPr>
          <p:cNvSpPr>
            <a:spLocks noGrp="1"/>
          </p:cNvSpPr>
          <p:nvPr>
            <p:ph type="title"/>
          </p:nvPr>
        </p:nvSpPr>
        <p:spPr/>
        <p:txBody>
          <a:bodyPr/>
          <a:lstStyle/>
          <a:p>
            <a:r>
              <a:rPr lang="en-US" altLang="zh-CN" spc="131" dirty="0"/>
              <a:t>CNN</a:t>
            </a:r>
            <a:r>
              <a:rPr lang="zh-CN" altLang="en-US" spc="131" dirty="0"/>
              <a:t>模型</a:t>
            </a:r>
            <a:r>
              <a:rPr lang="en-US" altLang="zh-CN" spc="131" dirty="0"/>
              <a:t>——</a:t>
            </a:r>
            <a:r>
              <a:rPr lang="zh-CN" altLang="en-US" spc="131" dirty="0"/>
              <a:t>全连接层</a:t>
            </a:r>
            <a:endParaRPr lang="en-US" dirty="0"/>
          </a:p>
        </p:txBody>
      </p:sp>
      <p:sp>
        <p:nvSpPr>
          <p:cNvPr id="3" name="Content Placeholder 2">
            <a:extLst>
              <a:ext uri="{FF2B5EF4-FFF2-40B4-BE49-F238E27FC236}">
                <a16:creationId xmlns:a16="http://schemas.microsoft.com/office/drawing/2014/main" id="{1E582D9A-7297-440A-8B7F-8E65AFFF86A8}"/>
              </a:ext>
            </a:extLst>
          </p:cNvPr>
          <p:cNvSpPr>
            <a:spLocks noGrp="1"/>
          </p:cNvSpPr>
          <p:nvPr>
            <p:ph idx="1"/>
          </p:nvPr>
        </p:nvSpPr>
        <p:spPr/>
        <p:txBody>
          <a:bodyPr/>
          <a:lstStyle/>
          <a:p>
            <a:r>
              <a:rPr lang="zh-CN" altLang="en-US" dirty="0"/>
              <a:t>使用</a:t>
            </a:r>
            <a:r>
              <a:rPr lang="en-US" altLang="zh-CN" dirty="0"/>
              <a:t>1</a:t>
            </a:r>
            <a:r>
              <a:rPr lang="zh-CN" altLang="en-US" dirty="0"/>
              <a:t>到多个全连接层</a:t>
            </a:r>
          </a:p>
        </p:txBody>
      </p:sp>
      <p:sp>
        <p:nvSpPr>
          <p:cNvPr id="4" name="object 3">
            <a:extLst>
              <a:ext uri="{FF2B5EF4-FFF2-40B4-BE49-F238E27FC236}">
                <a16:creationId xmlns:a16="http://schemas.microsoft.com/office/drawing/2014/main" id="{CAEC0165-CCA4-43A0-ADBB-DC57A4892C40}"/>
              </a:ext>
            </a:extLst>
          </p:cNvPr>
          <p:cNvSpPr/>
          <p:nvPr/>
        </p:nvSpPr>
        <p:spPr>
          <a:xfrm>
            <a:off x="770283" y="3570633"/>
            <a:ext cx="7113932" cy="2304165"/>
          </a:xfrm>
          <a:prstGeom prst="rect">
            <a:avLst/>
          </a:prstGeom>
          <a:blipFill>
            <a:blip r:embed="rId3" cstate="print"/>
            <a:stretch>
              <a:fillRect/>
            </a:stretch>
          </a:blipFill>
        </p:spPr>
        <p:txBody>
          <a:bodyPr wrap="square" lIns="0" tIns="0" rIns="0" bIns="0" rtlCol="0"/>
          <a:lstStyle/>
          <a:p>
            <a:endParaRPr sz="1800"/>
          </a:p>
        </p:txBody>
      </p:sp>
      <p:sp>
        <p:nvSpPr>
          <p:cNvPr id="7" name="object 7">
            <a:extLst>
              <a:ext uri="{FF2B5EF4-FFF2-40B4-BE49-F238E27FC236}">
                <a16:creationId xmlns:a16="http://schemas.microsoft.com/office/drawing/2014/main" id="{F7EBA0C9-8E81-43D9-8D92-785F4819D372}"/>
              </a:ext>
            </a:extLst>
          </p:cNvPr>
          <p:cNvSpPr/>
          <p:nvPr/>
        </p:nvSpPr>
        <p:spPr>
          <a:xfrm>
            <a:off x="6455312" y="3226848"/>
            <a:ext cx="457200" cy="2647950"/>
          </a:xfrm>
          <a:custGeom>
            <a:avLst/>
            <a:gdLst/>
            <a:ahLst/>
            <a:cxnLst/>
            <a:rect l="l" t="t" r="r" b="b"/>
            <a:pathLst>
              <a:path w="609600" h="3530600">
                <a:moveTo>
                  <a:pt x="0" y="0"/>
                </a:moveTo>
                <a:lnTo>
                  <a:pt x="609598" y="0"/>
                </a:lnTo>
                <a:lnTo>
                  <a:pt x="609598" y="3530508"/>
                </a:lnTo>
                <a:lnTo>
                  <a:pt x="0" y="3530508"/>
                </a:lnTo>
                <a:lnTo>
                  <a:pt x="0" y="0"/>
                </a:lnTo>
                <a:close/>
              </a:path>
            </a:pathLst>
          </a:custGeom>
          <a:ln w="38100">
            <a:solidFill>
              <a:srgbClr val="FF0000"/>
            </a:solidFill>
          </a:ln>
        </p:spPr>
        <p:txBody>
          <a:bodyPr wrap="square" lIns="0" tIns="0" rIns="0" bIns="0" rtlCol="0"/>
          <a:lstStyle/>
          <a:p>
            <a:endParaRPr sz="1800"/>
          </a:p>
        </p:txBody>
      </p:sp>
      <p:sp>
        <p:nvSpPr>
          <p:cNvPr id="8" name="object 6">
            <a:extLst>
              <a:ext uri="{FF2B5EF4-FFF2-40B4-BE49-F238E27FC236}">
                <a16:creationId xmlns:a16="http://schemas.microsoft.com/office/drawing/2014/main" id="{9E52EF81-34C6-4C99-ABE7-1C54221A1EC2}"/>
              </a:ext>
            </a:extLst>
          </p:cNvPr>
          <p:cNvSpPr/>
          <p:nvPr/>
        </p:nvSpPr>
        <p:spPr>
          <a:xfrm>
            <a:off x="6261653" y="4186858"/>
            <a:ext cx="193659" cy="932848"/>
          </a:xfrm>
          <a:custGeom>
            <a:avLst/>
            <a:gdLst/>
            <a:ahLst/>
            <a:cxnLst/>
            <a:rect l="l" t="t" r="r" b="b"/>
            <a:pathLst>
              <a:path w="304800" h="1394460">
                <a:moveTo>
                  <a:pt x="0" y="0"/>
                </a:moveTo>
                <a:lnTo>
                  <a:pt x="304803" y="0"/>
                </a:lnTo>
                <a:lnTo>
                  <a:pt x="304803" y="1394219"/>
                </a:lnTo>
                <a:lnTo>
                  <a:pt x="0" y="1394219"/>
                </a:lnTo>
                <a:lnTo>
                  <a:pt x="0" y="0"/>
                </a:lnTo>
                <a:close/>
              </a:path>
            </a:pathLst>
          </a:custGeom>
          <a:solidFill>
            <a:srgbClr val="FFFFFF"/>
          </a:solidFill>
        </p:spPr>
        <p:txBody>
          <a:bodyPr wrap="square" lIns="0" tIns="0" rIns="0" bIns="0" rtlCol="0"/>
          <a:lstStyle/>
          <a:p>
            <a:endParaRPr sz="1800"/>
          </a:p>
        </p:txBody>
      </p:sp>
      <p:sp>
        <p:nvSpPr>
          <p:cNvPr id="9" name="object 8">
            <a:extLst>
              <a:ext uri="{FF2B5EF4-FFF2-40B4-BE49-F238E27FC236}">
                <a16:creationId xmlns:a16="http://schemas.microsoft.com/office/drawing/2014/main" id="{9432D63A-AA61-4468-8E52-ACF028FCECCD}"/>
              </a:ext>
            </a:extLst>
          </p:cNvPr>
          <p:cNvSpPr txBox="1"/>
          <p:nvPr/>
        </p:nvSpPr>
        <p:spPr>
          <a:xfrm>
            <a:off x="5901195" y="2891046"/>
            <a:ext cx="1565434" cy="240450"/>
          </a:xfrm>
          <a:prstGeom prst="rect">
            <a:avLst/>
          </a:prstGeom>
        </p:spPr>
        <p:txBody>
          <a:bodyPr vert="horz" wrap="square" lIns="0" tIns="9525" rIns="0" bIns="0" rtlCol="0">
            <a:spAutoFit/>
          </a:bodyPr>
          <a:lstStyle/>
          <a:p>
            <a:pPr marL="9525">
              <a:spcBef>
                <a:spcPts val="75"/>
              </a:spcBef>
            </a:pPr>
            <a:r>
              <a:rPr sz="1500" spc="-4" dirty="0">
                <a:solidFill>
                  <a:srgbClr val="FF0000"/>
                </a:solidFill>
                <a:latin typeface="Calibri"/>
                <a:cs typeface="Calibri"/>
              </a:rPr>
              <a:t>This one </a:t>
            </a:r>
            <a:r>
              <a:rPr sz="1500" dirty="0">
                <a:solidFill>
                  <a:srgbClr val="FF0000"/>
                </a:solidFill>
                <a:latin typeface="Calibri"/>
                <a:cs typeface="Calibri"/>
              </a:rPr>
              <a:t>is</a:t>
            </a:r>
            <a:r>
              <a:rPr sz="1500" spc="-30" dirty="0">
                <a:solidFill>
                  <a:srgbClr val="FF0000"/>
                </a:solidFill>
                <a:latin typeface="Calibri"/>
                <a:cs typeface="Calibri"/>
              </a:rPr>
              <a:t> </a:t>
            </a:r>
            <a:r>
              <a:rPr sz="1500" spc="-4" dirty="0">
                <a:solidFill>
                  <a:srgbClr val="FF0000"/>
                </a:solidFill>
                <a:latin typeface="Calibri"/>
                <a:cs typeface="Calibri"/>
              </a:rPr>
              <a:t>optional.</a:t>
            </a:r>
            <a:endParaRPr sz="1500" dirty="0">
              <a:latin typeface="Calibri"/>
              <a:cs typeface="Calibri"/>
            </a:endParaRPr>
          </a:p>
        </p:txBody>
      </p:sp>
    </p:spTree>
    <p:extLst>
      <p:ext uri="{BB962C8B-B14F-4D97-AF65-F5344CB8AC3E}">
        <p14:creationId xmlns:p14="http://schemas.microsoft.com/office/powerpoint/2010/main" val="338012088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539552" y="1556792"/>
            <a:ext cx="7416824" cy="954107"/>
          </a:xfrm>
          <a:prstGeom prst="rect">
            <a:avLst/>
          </a:prstGeom>
          <a:noFill/>
        </p:spPr>
        <p:txBody>
          <a:bodyPr wrap="square" rtlCol="0">
            <a:spAutoFit/>
          </a:bodyPr>
          <a:lstStyle/>
          <a:p>
            <a:r>
              <a:rPr lang="zh-CN" altLang="en-US" sz="2800" dirty="0">
                <a:solidFill>
                  <a:srgbClr val="FF0000"/>
                </a:solidFill>
              </a:rPr>
              <a:t>张量内积的应用</a:t>
            </a:r>
            <a:r>
              <a:rPr lang="en-US" altLang="zh-CN" sz="2800" dirty="0">
                <a:solidFill>
                  <a:srgbClr val="FF0000"/>
                </a:solidFill>
                <a:latin typeface="Arial Black" panose="020B0A04020102020204" pitchFamily="34" charset="0"/>
              </a:rPr>
              <a:t>—</a:t>
            </a:r>
            <a:r>
              <a:rPr lang="zh-CN" altLang="en-US" sz="2800" dirty="0">
                <a:solidFill>
                  <a:srgbClr val="FF0000"/>
                </a:solidFill>
                <a:latin typeface="Arial Black" panose="020B0A04020102020204" pitchFamily="34" charset="0"/>
              </a:rPr>
              <a:t>张量卷积中的内积计算示例：</a:t>
            </a:r>
            <a:endParaRPr lang="zh-CN" altLang="en-US" sz="2800" dirty="0">
              <a:solidFill>
                <a:srgbClr val="FF0000"/>
              </a:solidFill>
            </a:endParaRPr>
          </a:p>
        </p:txBody>
      </p:sp>
      <p:sp>
        <p:nvSpPr>
          <p:cNvPr id="6" name="Rectangle 2"/>
          <p:cNvSpPr>
            <a:spLocks noGrp="1" noChangeArrowheads="1"/>
          </p:cNvSpPr>
          <p:nvPr>
            <p:ph type="title"/>
          </p:nvPr>
        </p:nvSpPr>
        <p:spPr>
          <a:xfrm>
            <a:off x="0" y="404813"/>
            <a:ext cx="7772400" cy="762000"/>
          </a:xfrm>
        </p:spPr>
        <p:txBody>
          <a:bodyPr/>
          <a:lstStyle/>
          <a:p>
            <a:pPr algn="l"/>
            <a:r>
              <a:rPr lang="zh-CN" altLang="en-US" dirty="0">
                <a:solidFill>
                  <a:srgbClr val="FF0000"/>
                </a:solidFill>
                <a:latin typeface="黑体" panose="02010609060101010101" pitchFamily="49" charset="-122"/>
                <a:ea typeface="黑体" panose="02010609060101010101" pitchFamily="49" charset="-122"/>
              </a:rPr>
              <a:t> 卷积神经网络</a:t>
            </a:r>
            <a:r>
              <a:rPr lang="en-US" altLang="zh-CN" dirty="0">
                <a:solidFill>
                  <a:srgbClr val="FF0000"/>
                </a:solidFill>
                <a:latin typeface="Arial Black" panose="020B0A04020102020204" pitchFamily="34" charset="0"/>
              </a:rPr>
              <a:t>—CNN</a:t>
            </a:r>
            <a:endParaRPr lang="zh-CN" altLang="en-US" sz="4000" b="1" dirty="0">
              <a:solidFill>
                <a:srgbClr val="FF0000"/>
              </a:solidFill>
              <a:ea typeface="隶书" panose="02010509060101010101" pitchFamily="49" charset="-122"/>
            </a:endParaRPr>
          </a:p>
        </p:txBody>
      </p:sp>
      <p:pic>
        <p:nvPicPr>
          <p:cNvPr id="2" name="图片 1"/>
          <p:cNvPicPr>
            <a:picLocks noChangeAspect="1"/>
          </p:cNvPicPr>
          <p:nvPr/>
        </p:nvPicPr>
        <p:blipFill>
          <a:blip r:embed="rId2"/>
          <a:stretch>
            <a:fillRect/>
          </a:stretch>
        </p:blipFill>
        <p:spPr>
          <a:xfrm>
            <a:off x="251520" y="2080012"/>
            <a:ext cx="8734425" cy="4301316"/>
          </a:xfrm>
          <a:prstGeom prst="rect">
            <a:avLst/>
          </a:prstGeom>
        </p:spPr>
      </p:pic>
    </p:spTree>
    <p:extLst>
      <p:ext uri="{BB962C8B-B14F-4D97-AF65-F5344CB8AC3E}">
        <p14:creationId xmlns:p14="http://schemas.microsoft.com/office/powerpoint/2010/main" val="2083406137"/>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CEFA3-5DC2-4BF3-AFEC-91A95B218F6C}"/>
              </a:ext>
            </a:extLst>
          </p:cNvPr>
          <p:cNvSpPr>
            <a:spLocks noGrp="1"/>
          </p:cNvSpPr>
          <p:nvPr>
            <p:ph type="title"/>
          </p:nvPr>
        </p:nvSpPr>
        <p:spPr/>
        <p:txBody>
          <a:bodyPr/>
          <a:lstStyle/>
          <a:p>
            <a:r>
              <a:rPr lang="en-US" altLang="zh-CN" spc="131" dirty="0"/>
              <a:t>CNN</a:t>
            </a:r>
            <a:r>
              <a:rPr lang="zh-CN" altLang="en-US" spc="131" dirty="0"/>
              <a:t>模型</a:t>
            </a:r>
            <a:r>
              <a:rPr lang="en-US" altLang="zh-CN" spc="131" dirty="0"/>
              <a:t>——</a:t>
            </a:r>
            <a:r>
              <a:rPr lang="zh-CN" altLang="en-US" spc="131" dirty="0"/>
              <a:t>参数个数</a:t>
            </a:r>
            <a:endParaRPr lang="en-US" dirty="0"/>
          </a:p>
        </p:txBody>
      </p:sp>
      <p:sp>
        <p:nvSpPr>
          <p:cNvPr id="4" name="object 3">
            <a:extLst>
              <a:ext uri="{FF2B5EF4-FFF2-40B4-BE49-F238E27FC236}">
                <a16:creationId xmlns:a16="http://schemas.microsoft.com/office/drawing/2014/main" id="{CAEC0165-CCA4-43A0-ADBB-DC57A4892C40}"/>
              </a:ext>
            </a:extLst>
          </p:cNvPr>
          <p:cNvSpPr/>
          <p:nvPr/>
        </p:nvSpPr>
        <p:spPr>
          <a:xfrm>
            <a:off x="770283" y="3570633"/>
            <a:ext cx="7113932" cy="2304165"/>
          </a:xfrm>
          <a:prstGeom prst="rect">
            <a:avLst/>
          </a:prstGeom>
          <a:blipFill>
            <a:blip r:embed="rId3" cstate="print"/>
            <a:stretch>
              <a:fillRect/>
            </a:stretch>
          </a:blipFill>
        </p:spPr>
        <p:txBody>
          <a:bodyPr wrap="square" lIns="0" tIns="0" rIns="0" bIns="0" rtlCol="0"/>
          <a:lstStyle/>
          <a:p>
            <a:endParaRPr sz="1800"/>
          </a:p>
        </p:txBody>
      </p:sp>
      <p:sp>
        <p:nvSpPr>
          <p:cNvPr id="8" name="object 6">
            <a:extLst>
              <a:ext uri="{FF2B5EF4-FFF2-40B4-BE49-F238E27FC236}">
                <a16:creationId xmlns:a16="http://schemas.microsoft.com/office/drawing/2014/main" id="{9E52EF81-34C6-4C99-ABE7-1C54221A1EC2}"/>
              </a:ext>
            </a:extLst>
          </p:cNvPr>
          <p:cNvSpPr/>
          <p:nvPr/>
        </p:nvSpPr>
        <p:spPr>
          <a:xfrm>
            <a:off x="6261653" y="4186858"/>
            <a:ext cx="193659" cy="932848"/>
          </a:xfrm>
          <a:custGeom>
            <a:avLst/>
            <a:gdLst/>
            <a:ahLst/>
            <a:cxnLst/>
            <a:rect l="l" t="t" r="r" b="b"/>
            <a:pathLst>
              <a:path w="304800" h="1394460">
                <a:moveTo>
                  <a:pt x="0" y="0"/>
                </a:moveTo>
                <a:lnTo>
                  <a:pt x="304803" y="0"/>
                </a:lnTo>
                <a:lnTo>
                  <a:pt x="304803" y="1394219"/>
                </a:lnTo>
                <a:lnTo>
                  <a:pt x="0" y="1394219"/>
                </a:lnTo>
                <a:lnTo>
                  <a:pt x="0" y="0"/>
                </a:lnTo>
                <a:close/>
              </a:path>
            </a:pathLst>
          </a:custGeom>
          <a:solidFill>
            <a:srgbClr val="FFFFFF"/>
          </a:solidFill>
        </p:spPr>
        <p:txBody>
          <a:bodyPr wrap="square" lIns="0" tIns="0" rIns="0" bIns="0" rtlCol="0"/>
          <a:lstStyle/>
          <a:p>
            <a:endParaRPr sz="1800"/>
          </a:p>
        </p:txBody>
      </p:sp>
      <p:sp>
        <p:nvSpPr>
          <p:cNvPr id="11" name="object 6">
            <a:extLst>
              <a:ext uri="{FF2B5EF4-FFF2-40B4-BE49-F238E27FC236}">
                <a16:creationId xmlns:a16="http://schemas.microsoft.com/office/drawing/2014/main" id="{4C8CDA8B-4003-411D-A9D3-634A5DCCC340}"/>
              </a:ext>
            </a:extLst>
          </p:cNvPr>
          <p:cNvSpPr/>
          <p:nvPr/>
        </p:nvSpPr>
        <p:spPr>
          <a:xfrm>
            <a:off x="1259785" y="5275194"/>
            <a:ext cx="858575" cy="364874"/>
          </a:xfrm>
          <a:custGeom>
            <a:avLst/>
            <a:gdLst/>
            <a:ahLst/>
            <a:cxnLst/>
            <a:rect l="l" t="t" r="r" b="b"/>
            <a:pathLst>
              <a:path w="1329055" h="709295">
                <a:moveTo>
                  <a:pt x="0" y="0"/>
                </a:moveTo>
                <a:lnTo>
                  <a:pt x="1328738" y="0"/>
                </a:lnTo>
                <a:lnTo>
                  <a:pt x="1328738" y="708779"/>
                </a:lnTo>
                <a:lnTo>
                  <a:pt x="0" y="708779"/>
                </a:lnTo>
                <a:lnTo>
                  <a:pt x="0" y="0"/>
                </a:lnTo>
                <a:close/>
              </a:path>
            </a:pathLst>
          </a:custGeom>
          <a:ln w="38100">
            <a:solidFill>
              <a:srgbClr val="FF0000"/>
            </a:solidFill>
          </a:ln>
        </p:spPr>
        <p:txBody>
          <a:bodyPr wrap="square" lIns="0" tIns="0" rIns="0" bIns="0" rtlCol="0"/>
          <a:lstStyle/>
          <a:p>
            <a:endParaRPr sz="1800"/>
          </a:p>
        </p:txBody>
      </p:sp>
      <p:sp>
        <p:nvSpPr>
          <p:cNvPr id="12" name="object 7">
            <a:extLst>
              <a:ext uri="{FF2B5EF4-FFF2-40B4-BE49-F238E27FC236}">
                <a16:creationId xmlns:a16="http://schemas.microsoft.com/office/drawing/2014/main" id="{CBD9C759-9DBD-4921-9F0A-B625BB047765}"/>
              </a:ext>
            </a:extLst>
          </p:cNvPr>
          <p:cNvSpPr txBox="1"/>
          <p:nvPr/>
        </p:nvSpPr>
        <p:spPr>
          <a:xfrm>
            <a:off x="173355" y="2374894"/>
            <a:ext cx="2212658" cy="714939"/>
          </a:xfrm>
          <a:prstGeom prst="rect">
            <a:avLst/>
          </a:prstGeom>
        </p:spPr>
        <p:txBody>
          <a:bodyPr vert="horz" wrap="square" lIns="0" tIns="9525" rIns="0" bIns="0" rtlCol="0">
            <a:spAutoFit/>
          </a:bodyPr>
          <a:lstStyle/>
          <a:p>
            <a:pPr marL="9525">
              <a:spcBef>
                <a:spcPts val="75"/>
              </a:spcBef>
            </a:pPr>
            <a:r>
              <a:rPr sz="1500" dirty="0">
                <a:solidFill>
                  <a:srgbClr val="7030A0"/>
                </a:solidFill>
                <a:latin typeface="Cambria Math"/>
                <a:cs typeface="Cambria Math"/>
              </a:rPr>
              <a:t>10</a:t>
            </a:r>
            <a:r>
              <a:rPr sz="1500" dirty="0">
                <a:solidFill>
                  <a:srgbClr val="FF0000"/>
                </a:solidFill>
                <a:latin typeface="Cambria Math"/>
                <a:cs typeface="Cambria Math"/>
              </a:rPr>
              <a:t>×</a:t>
            </a:r>
            <a:r>
              <a:rPr sz="1500" dirty="0">
                <a:solidFill>
                  <a:srgbClr val="70AD47"/>
                </a:solidFill>
                <a:latin typeface="Cambria Math"/>
                <a:cs typeface="Cambria Math"/>
              </a:rPr>
              <a:t>5×5 </a:t>
            </a:r>
            <a:r>
              <a:rPr sz="1500" dirty="0">
                <a:solidFill>
                  <a:srgbClr val="FF0000"/>
                </a:solidFill>
                <a:latin typeface="Cambria Math"/>
                <a:cs typeface="Cambria Math"/>
              </a:rPr>
              <a:t>= 250</a:t>
            </a:r>
            <a:r>
              <a:rPr sz="1500" spc="158" dirty="0">
                <a:solidFill>
                  <a:srgbClr val="FF0000"/>
                </a:solidFill>
                <a:latin typeface="Cambria Math"/>
                <a:cs typeface="Cambria Math"/>
              </a:rPr>
              <a:t> </a:t>
            </a:r>
            <a:endParaRPr lang="en-US" altLang="zh-CN" sz="1500" spc="158" dirty="0">
              <a:solidFill>
                <a:srgbClr val="FF0000"/>
              </a:solidFill>
              <a:latin typeface="Cambria Math"/>
              <a:cs typeface="Cambria Math"/>
            </a:endParaRPr>
          </a:p>
          <a:p>
            <a:pPr marL="9525">
              <a:spcBef>
                <a:spcPts val="75"/>
              </a:spcBef>
            </a:pPr>
            <a:r>
              <a:rPr sz="1500" spc="-4" dirty="0">
                <a:solidFill>
                  <a:srgbClr val="7030A0"/>
                </a:solidFill>
                <a:latin typeface="Calibri"/>
                <a:cs typeface="Calibri"/>
              </a:rPr>
              <a:t>10: </a:t>
            </a:r>
            <a:r>
              <a:rPr lang="zh-CN" altLang="en-US" sz="1500" spc="-4" dirty="0">
                <a:solidFill>
                  <a:srgbClr val="7030A0"/>
                </a:solidFill>
                <a:latin typeface="Calibri"/>
                <a:cs typeface="Calibri"/>
              </a:rPr>
              <a:t>卷积核数量</a:t>
            </a:r>
            <a:endParaRPr sz="1500" dirty="0">
              <a:latin typeface="Calibri"/>
              <a:cs typeface="Calibri"/>
            </a:endParaRPr>
          </a:p>
          <a:p>
            <a:pPr marL="9525">
              <a:tabLst>
                <a:tab pos="266224" algn="l"/>
                <a:tab pos="266700" algn="l"/>
              </a:tabLst>
            </a:pPr>
            <a:r>
              <a:rPr sz="1500" dirty="0">
                <a:solidFill>
                  <a:srgbClr val="70AD47"/>
                </a:solidFill>
                <a:latin typeface="Cambria Math"/>
                <a:cs typeface="Cambria Math"/>
              </a:rPr>
              <a:t>5×5</a:t>
            </a:r>
            <a:r>
              <a:rPr sz="1500" dirty="0">
                <a:solidFill>
                  <a:srgbClr val="70AD47"/>
                </a:solidFill>
                <a:latin typeface="Calibri"/>
                <a:cs typeface="Calibri"/>
              </a:rPr>
              <a:t>: </a:t>
            </a:r>
            <a:r>
              <a:rPr lang="zh-CN" altLang="en-US" sz="1500" spc="-11" dirty="0">
                <a:solidFill>
                  <a:srgbClr val="70AD47"/>
                </a:solidFill>
                <a:latin typeface="Calibri"/>
                <a:cs typeface="Calibri"/>
              </a:rPr>
              <a:t>卷积核大小</a:t>
            </a:r>
            <a:endParaRPr sz="1500" dirty="0">
              <a:latin typeface="Calibri"/>
              <a:cs typeface="Calibri"/>
            </a:endParaRPr>
          </a:p>
        </p:txBody>
      </p:sp>
      <p:sp>
        <p:nvSpPr>
          <p:cNvPr id="13" name="object 8">
            <a:extLst>
              <a:ext uri="{FF2B5EF4-FFF2-40B4-BE49-F238E27FC236}">
                <a16:creationId xmlns:a16="http://schemas.microsoft.com/office/drawing/2014/main" id="{BECFA7B5-8A22-4D42-8344-42E35D7E392E}"/>
              </a:ext>
            </a:extLst>
          </p:cNvPr>
          <p:cNvSpPr/>
          <p:nvPr/>
        </p:nvSpPr>
        <p:spPr>
          <a:xfrm>
            <a:off x="1061276" y="3115527"/>
            <a:ext cx="638315" cy="2114941"/>
          </a:xfrm>
          <a:custGeom>
            <a:avLst/>
            <a:gdLst/>
            <a:ahLst/>
            <a:cxnLst/>
            <a:rect l="l" t="t" r="r" b="b"/>
            <a:pathLst>
              <a:path w="773430" h="2590800">
                <a:moveTo>
                  <a:pt x="114299" y="172250"/>
                </a:moveTo>
                <a:lnTo>
                  <a:pt x="57123" y="172250"/>
                </a:lnTo>
                <a:lnTo>
                  <a:pt x="59316" y="243241"/>
                </a:lnTo>
                <a:lnTo>
                  <a:pt x="80534" y="478636"/>
                </a:lnTo>
                <a:lnTo>
                  <a:pt x="95719" y="591436"/>
                </a:lnTo>
                <a:lnTo>
                  <a:pt x="113586" y="699324"/>
                </a:lnTo>
                <a:lnTo>
                  <a:pt x="133927" y="801589"/>
                </a:lnTo>
                <a:lnTo>
                  <a:pt x="156518" y="897319"/>
                </a:lnTo>
                <a:lnTo>
                  <a:pt x="181145" y="985619"/>
                </a:lnTo>
                <a:lnTo>
                  <a:pt x="207614" y="1065617"/>
                </a:lnTo>
                <a:lnTo>
                  <a:pt x="235780" y="1136486"/>
                </a:lnTo>
                <a:lnTo>
                  <a:pt x="265591" y="1197462"/>
                </a:lnTo>
                <a:lnTo>
                  <a:pt x="297216" y="1247886"/>
                </a:lnTo>
                <a:lnTo>
                  <a:pt x="331341" y="1287133"/>
                </a:lnTo>
                <a:lnTo>
                  <a:pt x="369525" y="1313928"/>
                </a:lnTo>
                <a:lnTo>
                  <a:pt x="431728" y="1328785"/>
                </a:lnTo>
                <a:lnTo>
                  <a:pt x="455261" y="1345299"/>
                </a:lnTo>
                <a:lnTo>
                  <a:pt x="481882" y="1375915"/>
                </a:lnTo>
                <a:lnTo>
                  <a:pt x="509540" y="1420012"/>
                </a:lnTo>
                <a:lnTo>
                  <a:pt x="537066" y="1476316"/>
                </a:lnTo>
                <a:lnTo>
                  <a:pt x="563805" y="1543593"/>
                </a:lnTo>
                <a:lnTo>
                  <a:pt x="589320" y="1620706"/>
                </a:lnTo>
                <a:lnTo>
                  <a:pt x="613272" y="1706589"/>
                </a:lnTo>
                <a:lnTo>
                  <a:pt x="635368" y="1800217"/>
                </a:lnTo>
                <a:lnTo>
                  <a:pt x="655332" y="1900585"/>
                </a:lnTo>
                <a:lnTo>
                  <a:pt x="672906" y="2006711"/>
                </a:lnTo>
                <a:lnTo>
                  <a:pt x="687809" y="2117408"/>
                </a:lnTo>
                <a:lnTo>
                  <a:pt x="708762" y="2349873"/>
                </a:lnTo>
                <a:lnTo>
                  <a:pt x="716198" y="2590546"/>
                </a:lnTo>
                <a:lnTo>
                  <a:pt x="773320" y="2588782"/>
                </a:lnTo>
                <a:lnTo>
                  <a:pt x="765834" y="2346422"/>
                </a:lnTo>
                <a:lnTo>
                  <a:pt x="744616" y="2111028"/>
                </a:lnTo>
                <a:lnTo>
                  <a:pt x="729430" y="1998228"/>
                </a:lnTo>
                <a:lnTo>
                  <a:pt x="711564" y="1890339"/>
                </a:lnTo>
                <a:lnTo>
                  <a:pt x="691222" y="1788074"/>
                </a:lnTo>
                <a:lnTo>
                  <a:pt x="668630" y="1692344"/>
                </a:lnTo>
                <a:lnTo>
                  <a:pt x="644004" y="1604044"/>
                </a:lnTo>
                <a:lnTo>
                  <a:pt x="617534" y="1524045"/>
                </a:lnTo>
                <a:lnTo>
                  <a:pt x="589368" y="1453178"/>
                </a:lnTo>
                <a:lnTo>
                  <a:pt x="559558" y="1392200"/>
                </a:lnTo>
                <a:lnTo>
                  <a:pt x="527931" y="1341777"/>
                </a:lnTo>
                <a:lnTo>
                  <a:pt x="493806" y="1302531"/>
                </a:lnTo>
                <a:lnTo>
                  <a:pt x="455622" y="1275735"/>
                </a:lnTo>
                <a:lnTo>
                  <a:pt x="393419" y="1260877"/>
                </a:lnTo>
                <a:lnTo>
                  <a:pt x="369886" y="1244363"/>
                </a:lnTo>
                <a:lnTo>
                  <a:pt x="343267" y="1213747"/>
                </a:lnTo>
                <a:lnTo>
                  <a:pt x="315608" y="1169652"/>
                </a:lnTo>
                <a:lnTo>
                  <a:pt x="288082" y="1113348"/>
                </a:lnTo>
                <a:lnTo>
                  <a:pt x="261344" y="1046071"/>
                </a:lnTo>
                <a:lnTo>
                  <a:pt x="235828" y="968956"/>
                </a:lnTo>
                <a:lnTo>
                  <a:pt x="211876" y="883072"/>
                </a:lnTo>
                <a:lnTo>
                  <a:pt x="189782" y="789448"/>
                </a:lnTo>
                <a:lnTo>
                  <a:pt x="169816" y="689077"/>
                </a:lnTo>
                <a:lnTo>
                  <a:pt x="152243" y="582952"/>
                </a:lnTo>
                <a:lnTo>
                  <a:pt x="137340" y="472255"/>
                </a:lnTo>
                <a:lnTo>
                  <a:pt x="116386" y="239789"/>
                </a:lnTo>
                <a:lnTo>
                  <a:pt x="114299" y="172250"/>
                </a:lnTo>
                <a:close/>
              </a:path>
              <a:path w="773430" h="2590800">
                <a:moveTo>
                  <a:pt x="80390" y="0"/>
                </a:moveTo>
                <a:lnTo>
                  <a:pt x="0" y="174014"/>
                </a:lnTo>
                <a:lnTo>
                  <a:pt x="57123" y="172250"/>
                </a:lnTo>
                <a:lnTo>
                  <a:pt x="114299" y="172250"/>
                </a:lnTo>
                <a:lnTo>
                  <a:pt x="114245" y="170486"/>
                </a:lnTo>
                <a:lnTo>
                  <a:pt x="171368" y="168720"/>
                </a:lnTo>
                <a:lnTo>
                  <a:pt x="80390" y="0"/>
                </a:lnTo>
                <a:close/>
              </a:path>
            </a:pathLst>
          </a:custGeom>
          <a:solidFill>
            <a:srgbClr val="FF0000"/>
          </a:solidFill>
        </p:spPr>
        <p:txBody>
          <a:bodyPr wrap="square" lIns="0" tIns="0" rIns="0" bIns="0" rtlCol="0"/>
          <a:lstStyle/>
          <a:p>
            <a:endParaRPr sz="1800"/>
          </a:p>
        </p:txBody>
      </p:sp>
      <p:sp>
        <p:nvSpPr>
          <p:cNvPr id="14" name="object 19">
            <a:extLst>
              <a:ext uri="{FF2B5EF4-FFF2-40B4-BE49-F238E27FC236}">
                <a16:creationId xmlns:a16="http://schemas.microsoft.com/office/drawing/2014/main" id="{3DB64369-C7CE-4F62-A732-E129F10D91A3}"/>
              </a:ext>
            </a:extLst>
          </p:cNvPr>
          <p:cNvSpPr/>
          <p:nvPr/>
        </p:nvSpPr>
        <p:spPr>
          <a:xfrm>
            <a:off x="3993666" y="5457631"/>
            <a:ext cx="667164" cy="364874"/>
          </a:xfrm>
          <a:custGeom>
            <a:avLst/>
            <a:gdLst/>
            <a:ahLst/>
            <a:cxnLst/>
            <a:rect l="l" t="t" r="r" b="b"/>
            <a:pathLst>
              <a:path w="1329054" h="709295">
                <a:moveTo>
                  <a:pt x="0" y="0"/>
                </a:moveTo>
                <a:lnTo>
                  <a:pt x="1328738" y="0"/>
                </a:lnTo>
                <a:lnTo>
                  <a:pt x="1328738" y="708779"/>
                </a:lnTo>
                <a:lnTo>
                  <a:pt x="0" y="708779"/>
                </a:lnTo>
                <a:lnTo>
                  <a:pt x="0" y="0"/>
                </a:lnTo>
                <a:close/>
              </a:path>
            </a:pathLst>
          </a:custGeom>
          <a:ln w="38100">
            <a:solidFill>
              <a:srgbClr val="FF0000"/>
            </a:solidFill>
          </a:ln>
        </p:spPr>
        <p:txBody>
          <a:bodyPr wrap="square" lIns="0" tIns="0" rIns="0" bIns="0" rtlCol="0"/>
          <a:lstStyle/>
          <a:p>
            <a:endParaRPr sz="1800"/>
          </a:p>
        </p:txBody>
      </p:sp>
      <p:sp>
        <p:nvSpPr>
          <p:cNvPr id="15" name="object 20">
            <a:extLst>
              <a:ext uri="{FF2B5EF4-FFF2-40B4-BE49-F238E27FC236}">
                <a16:creationId xmlns:a16="http://schemas.microsoft.com/office/drawing/2014/main" id="{4588B2A3-6D21-46AA-8DA9-02A3723AD927}"/>
              </a:ext>
            </a:extLst>
          </p:cNvPr>
          <p:cNvSpPr txBox="1"/>
          <p:nvPr/>
        </p:nvSpPr>
        <p:spPr>
          <a:xfrm>
            <a:off x="2791224" y="2436667"/>
            <a:ext cx="2666047" cy="727763"/>
          </a:xfrm>
          <a:prstGeom prst="rect">
            <a:avLst/>
          </a:prstGeom>
        </p:spPr>
        <p:txBody>
          <a:bodyPr vert="horz" wrap="square" lIns="0" tIns="9525" rIns="0" bIns="0" rtlCol="0">
            <a:spAutoFit/>
          </a:bodyPr>
          <a:lstStyle/>
          <a:p>
            <a:pPr marL="9525">
              <a:spcBef>
                <a:spcPts val="75"/>
              </a:spcBef>
            </a:pPr>
            <a:r>
              <a:rPr sz="1500" dirty="0">
                <a:solidFill>
                  <a:srgbClr val="7030A0"/>
                </a:solidFill>
                <a:latin typeface="Cambria Math"/>
                <a:cs typeface="Cambria Math"/>
              </a:rPr>
              <a:t>20</a:t>
            </a:r>
            <a:r>
              <a:rPr sz="1500" dirty="0">
                <a:solidFill>
                  <a:srgbClr val="FF0000"/>
                </a:solidFill>
                <a:latin typeface="Cambria Math"/>
                <a:cs typeface="Cambria Math"/>
              </a:rPr>
              <a:t>×</a:t>
            </a:r>
            <a:r>
              <a:rPr sz="1500" dirty="0">
                <a:solidFill>
                  <a:srgbClr val="70AD47"/>
                </a:solidFill>
                <a:latin typeface="Cambria Math"/>
                <a:cs typeface="Cambria Math"/>
              </a:rPr>
              <a:t>5×5</a:t>
            </a:r>
            <a:r>
              <a:rPr sz="1500" dirty="0">
                <a:solidFill>
                  <a:srgbClr val="FF0000"/>
                </a:solidFill>
                <a:latin typeface="Cambria Math"/>
                <a:cs typeface="Cambria Math"/>
              </a:rPr>
              <a:t>×</a:t>
            </a:r>
            <a:r>
              <a:rPr sz="1500" dirty="0">
                <a:solidFill>
                  <a:srgbClr val="BF9000"/>
                </a:solidFill>
                <a:latin typeface="Cambria Math"/>
                <a:cs typeface="Cambria Math"/>
              </a:rPr>
              <a:t>10 </a:t>
            </a:r>
            <a:r>
              <a:rPr sz="1500" dirty="0">
                <a:solidFill>
                  <a:srgbClr val="FF0000"/>
                </a:solidFill>
                <a:latin typeface="Cambria Math"/>
                <a:cs typeface="Cambria Math"/>
              </a:rPr>
              <a:t>= 5000</a:t>
            </a:r>
            <a:r>
              <a:rPr sz="1500" spc="165" dirty="0">
                <a:solidFill>
                  <a:srgbClr val="FF0000"/>
                </a:solidFill>
                <a:latin typeface="Cambria Math"/>
                <a:cs typeface="Cambria Math"/>
              </a:rPr>
              <a:t> </a:t>
            </a:r>
            <a:endParaRPr lang="en-US" altLang="zh-CN" sz="1500" spc="165" dirty="0">
              <a:solidFill>
                <a:srgbClr val="FF0000"/>
              </a:solidFill>
              <a:latin typeface="Cambria Math"/>
              <a:cs typeface="Cambria Math"/>
            </a:endParaRPr>
          </a:p>
          <a:p>
            <a:pPr marL="9525">
              <a:spcBef>
                <a:spcPts val="75"/>
              </a:spcBef>
            </a:pPr>
            <a:r>
              <a:rPr sz="1500" spc="-4" dirty="0">
                <a:solidFill>
                  <a:srgbClr val="7030A0"/>
                </a:solidFill>
                <a:latin typeface="Calibri"/>
                <a:cs typeface="Calibri"/>
              </a:rPr>
              <a:t>20: </a:t>
            </a:r>
            <a:r>
              <a:rPr lang="zh-CN" altLang="en-US" sz="1500" spc="-4" dirty="0">
                <a:solidFill>
                  <a:srgbClr val="7030A0"/>
                </a:solidFill>
                <a:latin typeface="Calibri"/>
                <a:cs typeface="Calibri"/>
              </a:rPr>
              <a:t>卷积核数量</a:t>
            </a:r>
            <a:endParaRPr lang="en-US" altLang="zh-CN" sz="1500" spc="-4" dirty="0">
              <a:solidFill>
                <a:srgbClr val="7030A0"/>
              </a:solidFill>
              <a:latin typeface="Calibri"/>
              <a:cs typeface="Calibri"/>
            </a:endParaRPr>
          </a:p>
          <a:p>
            <a:pPr marL="9525">
              <a:spcBef>
                <a:spcPts val="75"/>
              </a:spcBef>
            </a:pPr>
            <a:r>
              <a:rPr sz="1500" dirty="0">
                <a:solidFill>
                  <a:srgbClr val="70AD47"/>
                </a:solidFill>
                <a:latin typeface="Cambria Math"/>
                <a:cs typeface="Cambria Math"/>
              </a:rPr>
              <a:t>5×5×10</a:t>
            </a:r>
            <a:r>
              <a:rPr sz="1500" dirty="0">
                <a:solidFill>
                  <a:srgbClr val="70AD47"/>
                </a:solidFill>
                <a:latin typeface="Calibri"/>
                <a:cs typeface="Calibri"/>
              </a:rPr>
              <a:t>: </a:t>
            </a:r>
            <a:r>
              <a:rPr lang="zh-CN" altLang="en-US" sz="1500" spc="-11" dirty="0">
                <a:solidFill>
                  <a:srgbClr val="70AD47"/>
                </a:solidFill>
                <a:latin typeface="Calibri"/>
                <a:cs typeface="Calibri"/>
              </a:rPr>
              <a:t>卷积核大小</a:t>
            </a:r>
            <a:endParaRPr sz="1500" dirty="0">
              <a:latin typeface="Calibri"/>
              <a:cs typeface="Calibri"/>
            </a:endParaRPr>
          </a:p>
        </p:txBody>
      </p:sp>
      <p:sp>
        <p:nvSpPr>
          <p:cNvPr id="16" name="object 21">
            <a:extLst>
              <a:ext uri="{FF2B5EF4-FFF2-40B4-BE49-F238E27FC236}">
                <a16:creationId xmlns:a16="http://schemas.microsoft.com/office/drawing/2014/main" id="{51DCBD42-A2FE-482E-BCE6-1035D82D2943}"/>
              </a:ext>
            </a:extLst>
          </p:cNvPr>
          <p:cNvSpPr/>
          <p:nvPr/>
        </p:nvSpPr>
        <p:spPr>
          <a:xfrm>
            <a:off x="3516744" y="3260331"/>
            <a:ext cx="850106" cy="2180273"/>
          </a:xfrm>
          <a:custGeom>
            <a:avLst/>
            <a:gdLst/>
            <a:ahLst/>
            <a:cxnLst/>
            <a:rect l="l" t="t" r="r" b="b"/>
            <a:pathLst>
              <a:path w="1133475" h="2907029">
                <a:moveTo>
                  <a:pt x="115090" y="172213"/>
                </a:moveTo>
                <a:lnTo>
                  <a:pt x="57849" y="172213"/>
                </a:lnTo>
                <a:lnTo>
                  <a:pt x="63513" y="273286"/>
                </a:lnTo>
                <a:lnTo>
                  <a:pt x="77454" y="407369"/>
                </a:lnTo>
                <a:lnTo>
                  <a:pt x="96301" y="538139"/>
                </a:lnTo>
                <a:lnTo>
                  <a:pt x="119697" y="664665"/>
                </a:lnTo>
                <a:lnTo>
                  <a:pt x="147274" y="785907"/>
                </a:lnTo>
                <a:lnTo>
                  <a:pt x="178672" y="900833"/>
                </a:lnTo>
                <a:lnTo>
                  <a:pt x="213544" y="1008420"/>
                </a:lnTo>
                <a:lnTo>
                  <a:pt x="251557" y="1107655"/>
                </a:lnTo>
                <a:lnTo>
                  <a:pt x="292409" y="1197546"/>
                </a:lnTo>
                <a:lnTo>
                  <a:pt x="335847" y="1277120"/>
                </a:lnTo>
                <a:lnTo>
                  <a:pt x="381718" y="1345431"/>
                </a:lnTo>
                <a:lnTo>
                  <a:pt x="430041" y="1401523"/>
                </a:lnTo>
                <a:lnTo>
                  <a:pt x="481107" y="1444285"/>
                </a:lnTo>
                <a:lnTo>
                  <a:pt x="535387" y="1472017"/>
                </a:lnTo>
                <a:lnTo>
                  <a:pt x="631257" y="1488690"/>
                </a:lnTo>
                <a:lnTo>
                  <a:pt x="672096" y="1509555"/>
                </a:lnTo>
                <a:lnTo>
                  <a:pt x="714649" y="1545187"/>
                </a:lnTo>
                <a:lnTo>
                  <a:pt x="757697" y="1595155"/>
                </a:lnTo>
                <a:lnTo>
                  <a:pt x="800196" y="1658446"/>
                </a:lnTo>
                <a:lnTo>
                  <a:pt x="841377" y="1733885"/>
                </a:lnTo>
                <a:lnTo>
                  <a:pt x="880645" y="1820292"/>
                </a:lnTo>
                <a:lnTo>
                  <a:pt x="917502" y="1916507"/>
                </a:lnTo>
                <a:lnTo>
                  <a:pt x="951501" y="2021399"/>
                </a:lnTo>
                <a:lnTo>
                  <a:pt x="982224" y="2133850"/>
                </a:lnTo>
                <a:lnTo>
                  <a:pt x="1009268" y="2252755"/>
                </a:lnTo>
                <a:lnTo>
                  <a:pt x="1032245" y="2377018"/>
                </a:lnTo>
                <a:lnTo>
                  <a:pt x="1050771" y="2505548"/>
                </a:lnTo>
                <a:lnTo>
                  <a:pt x="1064464" y="2637257"/>
                </a:lnTo>
                <a:lnTo>
                  <a:pt x="1072953" y="2771059"/>
                </a:lnTo>
                <a:lnTo>
                  <a:pt x="1075876" y="2906499"/>
                </a:lnTo>
                <a:lnTo>
                  <a:pt x="1133013" y="2905265"/>
                </a:lnTo>
                <a:lnTo>
                  <a:pt x="1130063" y="2768633"/>
                </a:lnTo>
                <a:lnTo>
                  <a:pt x="1121427" y="2632492"/>
                </a:lnTo>
                <a:lnTo>
                  <a:pt x="1107498" y="2498514"/>
                </a:lnTo>
                <a:lnTo>
                  <a:pt x="1088650" y="2367743"/>
                </a:lnTo>
                <a:lnTo>
                  <a:pt x="1065254" y="2241217"/>
                </a:lnTo>
                <a:lnTo>
                  <a:pt x="1037677" y="2119975"/>
                </a:lnTo>
                <a:lnTo>
                  <a:pt x="1006279" y="2005049"/>
                </a:lnTo>
                <a:lnTo>
                  <a:pt x="971407" y="1897462"/>
                </a:lnTo>
                <a:lnTo>
                  <a:pt x="933394" y="1798227"/>
                </a:lnTo>
                <a:lnTo>
                  <a:pt x="892542" y="1708336"/>
                </a:lnTo>
                <a:lnTo>
                  <a:pt x="849102" y="1628762"/>
                </a:lnTo>
                <a:lnTo>
                  <a:pt x="803231" y="1560451"/>
                </a:lnTo>
                <a:lnTo>
                  <a:pt x="754909" y="1504359"/>
                </a:lnTo>
                <a:lnTo>
                  <a:pt x="703841" y="1461597"/>
                </a:lnTo>
                <a:lnTo>
                  <a:pt x="649561" y="1433865"/>
                </a:lnTo>
                <a:lnTo>
                  <a:pt x="553692" y="1417193"/>
                </a:lnTo>
                <a:lnTo>
                  <a:pt x="512853" y="1396328"/>
                </a:lnTo>
                <a:lnTo>
                  <a:pt x="470301" y="1360697"/>
                </a:lnTo>
                <a:lnTo>
                  <a:pt x="427253" y="1310727"/>
                </a:lnTo>
                <a:lnTo>
                  <a:pt x="384755" y="1247437"/>
                </a:lnTo>
                <a:lnTo>
                  <a:pt x="343574" y="1171997"/>
                </a:lnTo>
                <a:lnTo>
                  <a:pt x="304304" y="1085590"/>
                </a:lnTo>
                <a:lnTo>
                  <a:pt x="267448" y="989375"/>
                </a:lnTo>
                <a:lnTo>
                  <a:pt x="233450" y="884482"/>
                </a:lnTo>
                <a:lnTo>
                  <a:pt x="202727" y="772031"/>
                </a:lnTo>
                <a:lnTo>
                  <a:pt x="175682" y="653126"/>
                </a:lnTo>
                <a:lnTo>
                  <a:pt x="152706" y="528864"/>
                </a:lnTo>
                <a:lnTo>
                  <a:pt x="134180" y="400334"/>
                </a:lnTo>
                <a:lnTo>
                  <a:pt x="120497" y="268729"/>
                </a:lnTo>
                <a:lnTo>
                  <a:pt x="115090" y="172213"/>
                </a:lnTo>
                <a:close/>
              </a:path>
              <a:path w="1133475" h="2907029">
                <a:moveTo>
                  <a:pt x="80506" y="0"/>
                </a:moveTo>
                <a:lnTo>
                  <a:pt x="0" y="173962"/>
                </a:lnTo>
                <a:lnTo>
                  <a:pt x="57849" y="172213"/>
                </a:lnTo>
                <a:lnTo>
                  <a:pt x="115090" y="172213"/>
                </a:lnTo>
                <a:lnTo>
                  <a:pt x="114993" y="170486"/>
                </a:lnTo>
                <a:lnTo>
                  <a:pt x="171371" y="168783"/>
                </a:lnTo>
                <a:lnTo>
                  <a:pt x="80506" y="0"/>
                </a:lnTo>
                <a:close/>
              </a:path>
            </a:pathLst>
          </a:custGeom>
          <a:solidFill>
            <a:srgbClr val="FF0000"/>
          </a:solidFill>
        </p:spPr>
        <p:txBody>
          <a:bodyPr wrap="square" lIns="0" tIns="0" rIns="0" bIns="0" rtlCol="0"/>
          <a:lstStyle/>
          <a:p>
            <a:endParaRPr sz="1800"/>
          </a:p>
        </p:txBody>
      </p:sp>
      <p:sp>
        <p:nvSpPr>
          <p:cNvPr id="17" name="object 10">
            <a:extLst>
              <a:ext uri="{FF2B5EF4-FFF2-40B4-BE49-F238E27FC236}">
                <a16:creationId xmlns:a16="http://schemas.microsoft.com/office/drawing/2014/main" id="{A47105A5-7C5D-47B2-827A-2AC8E9E49BDB}"/>
              </a:ext>
            </a:extLst>
          </p:cNvPr>
          <p:cNvSpPr txBox="1"/>
          <p:nvPr/>
        </p:nvSpPr>
        <p:spPr>
          <a:xfrm>
            <a:off x="5783529" y="2368505"/>
            <a:ext cx="2539841" cy="240450"/>
          </a:xfrm>
          <a:prstGeom prst="rect">
            <a:avLst/>
          </a:prstGeom>
        </p:spPr>
        <p:txBody>
          <a:bodyPr vert="horz" wrap="square" lIns="0" tIns="9525" rIns="0" bIns="0" rtlCol="0">
            <a:spAutoFit/>
          </a:bodyPr>
          <a:lstStyle/>
          <a:p>
            <a:pPr marL="9525">
              <a:spcBef>
                <a:spcPts val="75"/>
              </a:spcBef>
            </a:pPr>
            <a:r>
              <a:rPr sz="1500" dirty="0">
                <a:solidFill>
                  <a:srgbClr val="FF0000"/>
                </a:solidFill>
                <a:latin typeface="Cambria Math"/>
                <a:cs typeface="Cambria Math"/>
              </a:rPr>
              <a:t>320×100 = 32,000</a:t>
            </a:r>
            <a:endParaRPr sz="1500" dirty="0">
              <a:latin typeface="Calibri"/>
              <a:cs typeface="Calibri"/>
            </a:endParaRPr>
          </a:p>
        </p:txBody>
      </p:sp>
      <p:sp>
        <p:nvSpPr>
          <p:cNvPr id="18" name="object 9">
            <a:extLst>
              <a:ext uri="{FF2B5EF4-FFF2-40B4-BE49-F238E27FC236}">
                <a16:creationId xmlns:a16="http://schemas.microsoft.com/office/drawing/2014/main" id="{CA64AB31-F944-4ECA-980D-9D734ECE01B1}"/>
              </a:ext>
            </a:extLst>
          </p:cNvPr>
          <p:cNvSpPr/>
          <p:nvPr/>
        </p:nvSpPr>
        <p:spPr>
          <a:xfrm>
            <a:off x="6455311" y="3570633"/>
            <a:ext cx="414338" cy="1967389"/>
          </a:xfrm>
          <a:custGeom>
            <a:avLst/>
            <a:gdLst/>
            <a:ahLst/>
            <a:cxnLst/>
            <a:rect l="l" t="t" r="r" b="b"/>
            <a:pathLst>
              <a:path w="552450" h="2623185">
                <a:moveTo>
                  <a:pt x="0" y="0"/>
                </a:moveTo>
                <a:lnTo>
                  <a:pt x="552450" y="0"/>
                </a:lnTo>
                <a:lnTo>
                  <a:pt x="552450" y="2622942"/>
                </a:lnTo>
                <a:lnTo>
                  <a:pt x="0" y="2622942"/>
                </a:lnTo>
                <a:lnTo>
                  <a:pt x="0" y="0"/>
                </a:lnTo>
                <a:close/>
              </a:path>
            </a:pathLst>
          </a:custGeom>
          <a:ln w="38100">
            <a:solidFill>
              <a:srgbClr val="FF0000"/>
            </a:solidFill>
          </a:ln>
        </p:spPr>
        <p:txBody>
          <a:bodyPr wrap="square" lIns="0" tIns="0" rIns="0" bIns="0" rtlCol="0"/>
          <a:lstStyle/>
          <a:p>
            <a:endParaRPr sz="1800"/>
          </a:p>
        </p:txBody>
      </p:sp>
      <p:sp>
        <p:nvSpPr>
          <p:cNvPr id="19" name="object 11">
            <a:extLst>
              <a:ext uri="{FF2B5EF4-FFF2-40B4-BE49-F238E27FC236}">
                <a16:creationId xmlns:a16="http://schemas.microsoft.com/office/drawing/2014/main" id="{F78925CA-97E6-4E3B-8874-AFDA84F3F46F}"/>
              </a:ext>
            </a:extLst>
          </p:cNvPr>
          <p:cNvSpPr/>
          <p:nvPr/>
        </p:nvSpPr>
        <p:spPr>
          <a:xfrm>
            <a:off x="6611489" y="2666173"/>
            <a:ext cx="441960" cy="879638"/>
          </a:xfrm>
          <a:custGeom>
            <a:avLst/>
            <a:gdLst/>
            <a:ahLst/>
            <a:cxnLst/>
            <a:rect l="l" t="t" r="r" b="b"/>
            <a:pathLst>
              <a:path w="589279" h="667385">
                <a:moveTo>
                  <a:pt x="548281" y="0"/>
                </a:moveTo>
                <a:lnTo>
                  <a:pt x="422746" y="144861"/>
                </a:lnTo>
                <a:lnTo>
                  <a:pt x="476511" y="158612"/>
                </a:lnTo>
                <a:lnTo>
                  <a:pt x="474271" y="165690"/>
                </a:lnTo>
                <a:lnTo>
                  <a:pt x="444506" y="210708"/>
                </a:lnTo>
                <a:lnTo>
                  <a:pt x="408524" y="249579"/>
                </a:lnTo>
                <a:lnTo>
                  <a:pt x="369230" y="278902"/>
                </a:lnTo>
                <a:lnTo>
                  <a:pt x="328672" y="297117"/>
                </a:lnTo>
                <a:lnTo>
                  <a:pt x="231710" y="312041"/>
                </a:lnTo>
                <a:lnTo>
                  <a:pt x="178354" y="336003"/>
                </a:lnTo>
                <a:lnTo>
                  <a:pt x="129825" y="372219"/>
                </a:lnTo>
                <a:lnTo>
                  <a:pt x="87122" y="418353"/>
                </a:lnTo>
                <a:lnTo>
                  <a:pt x="51356" y="472445"/>
                </a:lnTo>
                <a:lnTo>
                  <a:pt x="23840" y="532688"/>
                </a:lnTo>
                <a:lnTo>
                  <a:pt x="6073" y="597330"/>
                </a:lnTo>
                <a:lnTo>
                  <a:pt x="0" y="661785"/>
                </a:lnTo>
                <a:lnTo>
                  <a:pt x="56898" y="667146"/>
                </a:lnTo>
                <a:lnTo>
                  <a:pt x="62501" y="607661"/>
                </a:lnTo>
                <a:lnTo>
                  <a:pt x="77731" y="552259"/>
                </a:lnTo>
                <a:lnTo>
                  <a:pt x="101488" y="500245"/>
                </a:lnTo>
                <a:lnTo>
                  <a:pt x="132224" y="453758"/>
                </a:lnTo>
                <a:lnTo>
                  <a:pt x="168206" y="414887"/>
                </a:lnTo>
                <a:lnTo>
                  <a:pt x="207500" y="385564"/>
                </a:lnTo>
                <a:lnTo>
                  <a:pt x="248058" y="367348"/>
                </a:lnTo>
                <a:lnTo>
                  <a:pt x="345020" y="352423"/>
                </a:lnTo>
                <a:lnTo>
                  <a:pt x="398376" y="328461"/>
                </a:lnTo>
                <a:lnTo>
                  <a:pt x="446905" y="292247"/>
                </a:lnTo>
                <a:lnTo>
                  <a:pt x="489609" y="246113"/>
                </a:lnTo>
                <a:lnTo>
                  <a:pt x="526346" y="190552"/>
                </a:lnTo>
                <a:lnTo>
                  <a:pt x="531967" y="172797"/>
                </a:lnTo>
                <a:lnTo>
                  <a:pt x="585699" y="172797"/>
                </a:lnTo>
                <a:lnTo>
                  <a:pt x="548281" y="0"/>
                </a:lnTo>
                <a:close/>
              </a:path>
              <a:path w="589279" h="667385">
                <a:moveTo>
                  <a:pt x="585699" y="172797"/>
                </a:moveTo>
                <a:lnTo>
                  <a:pt x="531967" y="172797"/>
                </a:lnTo>
                <a:lnTo>
                  <a:pt x="588849" y="187345"/>
                </a:lnTo>
                <a:lnTo>
                  <a:pt x="585699" y="172797"/>
                </a:lnTo>
                <a:close/>
              </a:path>
            </a:pathLst>
          </a:custGeom>
          <a:solidFill>
            <a:srgbClr val="FF0000"/>
          </a:solidFill>
        </p:spPr>
        <p:txBody>
          <a:bodyPr wrap="square" lIns="0" tIns="0" rIns="0" bIns="0" rtlCol="0"/>
          <a:lstStyle/>
          <a:p>
            <a:endParaRPr sz="1800"/>
          </a:p>
        </p:txBody>
      </p:sp>
      <p:sp>
        <p:nvSpPr>
          <p:cNvPr id="20" name="object 12">
            <a:extLst>
              <a:ext uri="{FF2B5EF4-FFF2-40B4-BE49-F238E27FC236}">
                <a16:creationId xmlns:a16="http://schemas.microsoft.com/office/drawing/2014/main" id="{60A0D858-4658-4EA7-B242-62F95292977B}"/>
              </a:ext>
            </a:extLst>
          </p:cNvPr>
          <p:cNvSpPr/>
          <p:nvPr/>
        </p:nvSpPr>
        <p:spPr>
          <a:xfrm>
            <a:off x="6906142" y="3570633"/>
            <a:ext cx="414338" cy="1967389"/>
          </a:xfrm>
          <a:custGeom>
            <a:avLst/>
            <a:gdLst/>
            <a:ahLst/>
            <a:cxnLst/>
            <a:rect l="l" t="t" r="r" b="b"/>
            <a:pathLst>
              <a:path w="552450" h="2623185">
                <a:moveTo>
                  <a:pt x="0" y="0"/>
                </a:moveTo>
                <a:lnTo>
                  <a:pt x="552450" y="0"/>
                </a:lnTo>
                <a:lnTo>
                  <a:pt x="552450" y="2622942"/>
                </a:lnTo>
                <a:lnTo>
                  <a:pt x="0" y="2622942"/>
                </a:lnTo>
                <a:lnTo>
                  <a:pt x="0" y="0"/>
                </a:lnTo>
                <a:close/>
              </a:path>
            </a:pathLst>
          </a:custGeom>
          <a:ln w="38100">
            <a:solidFill>
              <a:srgbClr val="FF0000"/>
            </a:solidFill>
          </a:ln>
        </p:spPr>
        <p:txBody>
          <a:bodyPr wrap="square" lIns="0" tIns="0" rIns="0" bIns="0" rtlCol="0"/>
          <a:lstStyle/>
          <a:p>
            <a:endParaRPr sz="1800"/>
          </a:p>
        </p:txBody>
      </p:sp>
      <p:sp>
        <p:nvSpPr>
          <p:cNvPr id="21" name="object 13">
            <a:extLst>
              <a:ext uri="{FF2B5EF4-FFF2-40B4-BE49-F238E27FC236}">
                <a16:creationId xmlns:a16="http://schemas.microsoft.com/office/drawing/2014/main" id="{314A0E42-BD2E-478A-99C3-13FF4E48231C}"/>
              </a:ext>
            </a:extLst>
          </p:cNvPr>
          <p:cNvSpPr txBox="1"/>
          <p:nvPr/>
        </p:nvSpPr>
        <p:spPr>
          <a:xfrm>
            <a:off x="6803393" y="3099558"/>
            <a:ext cx="2327910" cy="240450"/>
          </a:xfrm>
          <a:prstGeom prst="rect">
            <a:avLst/>
          </a:prstGeom>
        </p:spPr>
        <p:txBody>
          <a:bodyPr vert="horz" wrap="square" lIns="0" tIns="9525" rIns="0" bIns="0" rtlCol="0">
            <a:spAutoFit/>
          </a:bodyPr>
          <a:lstStyle/>
          <a:p>
            <a:pPr marL="9525">
              <a:spcBef>
                <a:spcPts val="75"/>
              </a:spcBef>
            </a:pPr>
            <a:r>
              <a:rPr sz="1500" dirty="0">
                <a:solidFill>
                  <a:srgbClr val="FF0000"/>
                </a:solidFill>
                <a:latin typeface="Cambria Math"/>
                <a:cs typeface="Cambria Math"/>
              </a:rPr>
              <a:t>100×10 = 1,000</a:t>
            </a:r>
            <a:endParaRPr sz="1500" dirty="0">
              <a:latin typeface="Calibri"/>
              <a:cs typeface="Calibri"/>
            </a:endParaRPr>
          </a:p>
        </p:txBody>
      </p:sp>
      <p:sp>
        <p:nvSpPr>
          <p:cNvPr id="22" name="object 14">
            <a:extLst>
              <a:ext uri="{FF2B5EF4-FFF2-40B4-BE49-F238E27FC236}">
                <a16:creationId xmlns:a16="http://schemas.microsoft.com/office/drawing/2014/main" id="{9110E59A-BAE6-4103-A09D-6AEF2CCFF65A}"/>
              </a:ext>
            </a:extLst>
          </p:cNvPr>
          <p:cNvSpPr/>
          <p:nvPr/>
        </p:nvSpPr>
        <p:spPr>
          <a:xfrm rot="10961386">
            <a:off x="7071594" y="3320888"/>
            <a:ext cx="128111" cy="266700"/>
          </a:xfrm>
          <a:custGeom>
            <a:avLst/>
            <a:gdLst/>
            <a:ahLst/>
            <a:cxnLst/>
            <a:rect l="l" t="t" r="r" b="b"/>
            <a:pathLst>
              <a:path w="170815" h="355600">
                <a:moveTo>
                  <a:pt x="85044" y="0"/>
                </a:moveTo>
                <a:lnTo>
                  <a:pt x="27922" y="1764"/>
                </a:lnTo>
                <a:lnTo>
                  <a:pt x="29959" y="67716"/>
                </a:lnTo>
                <a:lnTo>
                  <a:pt x="35422" y="126239"/>
                </a:lnTo>
                <a:lnTo>
                  <a:pt x="39246" y="150732"/>
                </a:lnTo>
                <a:lnTo>
                  <a:pt x="43842" y="171062"/>
                </a:lnTo>
                <a:lnTo>
                  <a:pt x="50375" y="188452"/>
                </a:lnTo>
                <a:lnTo>
                  <a:pt x="0" y="193772"/>
                </a:lnTo>
                <a:lnTo>
                  <a:pt x="103256" y="355271"/>
                </a:lnTo>
                <a:lnTo>
                  <a:pt x="168227" y="181837"/>
                </a:lnTo>
                <a:lnTo>
                  <a:pt x="113016" y="181837"/>
                </a:lnTo>
                <a:lnTo>
                  <a:pt x="111230" y="168008"/>
                </a:lnTo>
                <a:lnTo>
                  <a:pt x="92160" y="119167"/>
                </a:lnTo>
                <a:lnTo>
                  <a:pt x="87026" y="64175"/>
                </a:lnTo>
                <a:lnTo>
                  <a:pt x="85044" y="0"/>
                </a:lnTo>
                <a:close/>
              </a:path>
              <a:path w="170815" h="355600">
                <a:moveTo>
                  <a:pt x="170501" y="175766"/>
                </a:moveTo>
                <a:lnTo>
                  <a:pt x="113016" y="181837"/>
                </a:lnTo>
                <a:lnTo>
                  <a:pt x="168227" y="181837"/>
                </a:lnTo>
                <a:lnTo>
                  <a:pt x="170501" y="175766"/>
                </a:lnTo>
                <a:close/>
              </a:path>
            </a:pathLst>
          </a:custGeom>
          <a:solidFill>
            <a:srgbClr val="FF0000"/>
          </a:solidFill>
        </p:spPr>
        <p:txBody>
          <a:bodyPr wrap="square" lIns="0" tIns="0" rIns="0" bIns="0" rtlCol="0"/>
          <a:lstStyle/>
          <a:p>
            <a:endParaRPr sz="1800"/>
          </a:p>
        </p:txBody>
      </p:sp>
      <p:pic>
        <p:nvPicPr>
          <p:cNvPr id="3" name="图片 2"/>
          <p:cNvPicPr>
            <a:picLocks noChangeAspect="1"/>
          </p:cNvPicPr>
          <p:nvPr/>
        </p:nvPicPr>
        <p:blipFill>
          <a:blip r:embed="rId4"/>
          <a:stretch>
            <a:fillRect/>
          </a:stretch>
        </p:blipFill>
        <p:spPr>
          <a:xfrm>
            <a:off x="265233" y="1064175"/>
            <a:ext cx="8791194" cy="1176630"/>
          </a:xfrm>
          <a:prstGeom prst="rect">
            <a:avLst/>
          </a:prstGeom>
        </p:spPr>
      </p:pic>
    </p:spTree>
    <p:extLst>
      <p:ext uri="{BB962C8B-B14F-4D97-AF65-F5344CB8AC3E}">
        <p14:creationId xmlns:p14="http://schemas.microsoft.com/office/powerpoint/2010/main" val="718351584"/>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CEFA3-5DC2-4BF3-AFEC-91A95B218F6C}"/>
              </a:ext>
            </a:extLst>
          </p:cNvPr>
          <p:cNvSpPr>
            <a:spLocks noGrp="1"/>
          </p:cNvSpPr>
          <p:nvPr>
            <p:ph type="title"/>
          </p:nvPr>
        </p:nvSpPr>
        <p:spPr/>
        <p:txBody>
          <a:bodyPr/>
          <a:lstStyle/>
          <a:p>
            <a:r>
              <a:rPr lang="en-US" altLang="zh-CN" spc="131" dirty="0"/>
              <a:t>CNN</a:t>
            </a:r>
            <a:r>
              <a:rPr lang="zh-CN" altLang="en-US" spc="131" dirty="0"/>
              <a:t>模型</a:t>
            </a:r>
            <a:r>
              <a:rPr lang="en-US" altLang="zh-CN" spc="131" dirty="0"/>
              <a:t>——</a:t>
            </a:r>
            <a:r>
              <a:rPr lang="zh-CN" altLang="en-US" spc="131" dirty="0"/>
              <a:t>参数个数</a:t>
            </a:r>
            <a:endParaRPr lang="en-US" dirty="0"/>
          </a:p>
        </p:txBody>
      </p:sp>
      <p:sp>
        <p:nvSpPr>
          <p:cNvPr id="4" name="object 3">
            <a:extLst>
              <a:ext uri="{FF2B5EF4-FFF2-40B4-BE49-F238E27FC236}">
                <a16:creationId xmlns:a16="http://schemas.microsoft.com/office/drawing/2014/main" id="{CAEC0165-CCA4-43A0-ADBB-DC57A4892C40}"/>
              </a:ext>
            </a:extLst>
          </p:cNvPr>
          <p:cNvSpPr/>
          <p:nvPr/>
        </p:nvSpPr>
        <p:spPr>
          <a:xfrm>
            <a:off x="770283" y="3570633"/>
            <a:ext cx="7113932" cy="2304165"/>
          </a:xfrm>
          <a:prstGeom prst="rect">
            <a:avLst/>
          </a:prstGeom>
          <a:blipFill>
            <a:blip r:embed="rId3" cstate="print"/>
            <a:stretch>
              <a:fillRect/>
            </a:stretch>
          </a:blipFill>
        </p:spPr>
        <p:txBody>
          <a:bodyPr wrap="square" lIns="0" tIns="0" rIns="0" bIns="0" rtlCol="0"/>
          <a:lstStyle/>
          <a:p>
            <a:endParaRPr sz="1800"/>
          </a:p>
        </p:txBody>
      </p:sp>
      <p:sp>
        <p:nvSpPr>
          <p:cNvPr id="8" name="object 6">
            <a:extLst>
              <a:ext uri="{FF2B5EF4-FFF2-40B4-BE49-F238E27FC236}">
                <a16:creationId xmlns:a16="http://schemas.microsoft.com/office/drawing/2014/main" id="{9E52EF81-34C6-4C99-ABE7-1C54221A1EC2}"/>
              </a:ext>
            </a:extLst>
          </p:cNvPr>
          <p:cNvSpPr/>
          <p:nvPr/>
        </p:nvSpPr>
        <p:spPr>
          <a:xfrm>
            <a:off x="6261653" y="4186858"/>
            <a:ext cx="193659" cy="932848"/>
          </a:xfrm>
          <a:custGeom>
            <a:avLst/>
            <a:gdLst/>
            <a:ahLst/>
            <a:cxnLst/>
            <a:rect l="l" t="t" r="r" b="b"/>
            <a:pathLst>
              <a:path w="304800" h="1394460">
                <a:moveTo>
                  <a:pt x="0" y="0"/>
                </a:moveTo>
                <a:lnTo>
                  <a:pt x="304803" y="0"/>
                </a:lnTo>
                <a:lnTo>
                  <a:pt x="304803" y="1394219"/>
                </a:lnTo>
                <a:lnTo>
                  <a:pt x="0" y="1394219"/>
                </a:lnTo>
                <a:lnTo>
                  <a:pt x="0" y="0"/>
                </a:lnTo>
                <a:close/>
              </a:path>
            </a:pathLst>
          </a:custGeom>
          <a:solidFill>
            <a:srgbClr val="FFFFFF"/>
          </a:solidFill>
        </p:spPr>
        <p:txBody>
          <a:bodyPr wrap="square" lIns="0" tIns="0" rIns="0" bIns="0" rtlCol="0"/>
          <a:lstStyle/>
          <a:p>
            <a:endParaRPr sz="1800"/>
          </a:p>
        </p:txBody>
      </p:sp>
      <p:sp>
        <p:nvSpPr>
          <p:cNvPr id="11" name="object 6">
            <a:extLst>
              <a:ext uri="{FF2B5EF4-FFF2-40B4-BE49-F238E27FC236}">
                <a16:creationId xmlns:a16="http://schemas.microsoft.com/office/drawing/2014/main" id="{4C8CDA8B-4003-411D-A9D3-634A5DCCC340}"/>
              </a:ext>
            </a:extLst>
          </p:cNvPr>
          <p:cNvSpPr/>
          <p:nvPr/>
        </p:nvSpPr>
        <p:spPr>
          <a:xfrm>
            <a:off x="1259785" y="5275194"/>
            <a:ext cx="858575" cy="364874"/>
          </a:xfrm>
          <a:custGeom>
            <a:avLst/>
            <a:gdLst/>
            <a:ahLst/>
            <a:cxnLst/>
            <a:rect l="l" t="t" r="r" b="b"/>
            <a:pathLst>
              <a:path w="1329055" h="709295">
                <a:moveTo>
                  <a:pt x="0" y="0"/>
                </a:moveTo>
                <a:lnTo>
                  <a:pt x="1328738" y="0"/>
                </a:lnTo>
                <a:lnTo>
                  <a:pt x="1328738" y="708779"/>
                </a:lnTo>
                <a:lnTo>
                  <a:pt x="0" y="708779"/>
                </a:lnTo>
                <a:lnTo>
                  <a:pt x="0" y="0"/>
                </a:lnTo>
                <a:close/>
              </a:path>
            </a:pathLst>
          </a:custGeom>
          <a:ln w="38100">
            <a:solidFill>
              <a:srgbClr val="FF0000"/>
            </a:solidFill>
          </a:ln>
        </p:spPr>
        <p:txBody>
          <a:bodyPr wrap="square" lIns="0" tIns="0" rIns="0" bIns="0" rtlCol="0"/>
          <a:lstStyle/>
          <a:p>
            <a:endParaRPr sz="1800"/>
          </a:p>
        </p:txBody>
      </p:sp>
      <p:sp>
        <p:nvSpPr>
          <p:cNvPr id="12" name="object 7">
            <a:extLst>
              <a:ext uri="{FF2B5EF4-FFF2-40B4-BE49-F238E27FC236}">
                <a16:creationId xmlns:a16="http://schemas.microsoft.com/office/drawing/2014/main" id="{CBD9C759-9DBD-4921-9F0A-B625BB047765}"/>
              </a:ext>
            </a:extLst>
          </p:cNvPr>
          <p:cNvSpPr txBox="1"/>
          <p:nvPr/>
        </p:nvSpPr>
        <p:spPr>
          <a:xfrm>
            <a:off x="173355" y="2374894"/>
            <a:ext cx="2212658" cy="714939"/>
          </a:xfrm>
          <a:prstGeom prst="rect">
            <a:avLst/>
          </a:prstGeom>
        </p:spPr>
        <p:txBody>
          <a:bodyPr vert="horz" wrap="square" lIns="0" tIns="9525" rIns="0" bIns="0" rtlCol="0">
            <a:spAutoFit/>
          </a:bodyPr>
          <a:lstStyle/>
          <a:p>
            <a:pPr marL="9525">
              <a:spcBef>
                <a:spcPts val="75"/>
              </a:spcBef>
            </a:pPr>
            <a:r>
              <a:rPr sz="1500" dirty="0">
                <a:solidFill>
                  <a:srgbClr val="7030A0"/>
                </a:solidFill>
                <a:latin typeface="Cambria Math"/>
                <a:cs typeface="Cambria Math"/>
              </a:rPr>
              <a:t>10</a:t>
            </a:r>
            <a:r>
              <a:rPr sz="1500" dirty="0">
                <a:solidFill>
                  <a:srgbClr val="FF0000"/>
                </a:solidFill>
                <a:latin typeface="Cambria Math"/>
                <a:cs typeface="Cambria Math"/>
              </a:rPr>
              <a:t>×</a:t>
            </a:r>
            <a:r>
              <a:rPr sz="1500" dirty="0">
                <a:solidFill>
                  <a:srgbClr val="70AD47"/>
                </a:solidFill>
                <a:latin typeface="Cambria Math"/>
                <a:cs typeface="Cambria Math"/>
              </a:rPr>
              <a:t>5×5 </a:t>
            </a:r>
            <a:r>
              <a:rPr sz="1500" dirty="0">
                <a:solidFill>
                  <a:srgbClr val="FF0000"/>
                </a:solidFill>
                <a:latin typeface="Cambria Math"/>
                <a:cs typeface="Cambria Math"/>
              </a:rPr>
              <a:t>= 250</a:t>
            </a:r>
            <a:r>
              <a:rPr sz="1500" spc="158" dirty="0">
                <a:solidFill>
                  <a:srgbClr val="FF0000"/>
                </a:solidFill>
                <a:latin typeface="Cambria Math"/>
                <a:cs typeface="Cambria Math"/>
              </a:rPr>
              <a:t> </a:t>
            </a:r>
            <a:endParaRPr lang="en-US" altLang="zh-CN" sz="1500" spc="158" dirty="0">
              <a:solidFill>
                <a:srgbClr val="FF0000"/>
              </a:solidFill>
              <a:latin typeface="Cambria Math"/>
              <a:cs typeface="Cambria Math"/>
            </a:endParaRPr>
          </a:p>
          <a:p>
            <a:pPr marL="9525">
              <a:spcBef>
                <a:spcPts val="75"/>
              </a:spcBef>
            </a:pPr>
            <a:r>
              <a:rPr sz="1500" spc="-4" dirty="0">
                <a:solidFill>
                  <a:srgbClr val="7030A0"/>
                </a:solidFill>
                <a:latin typeface="Calibri"/>
                <a:cs typeface="Calibri"/>
              </a:rPr>
              <a:t>10: </a:t>
            </a:r>
            <a:r>
              <a:rPr lang="zh-CN" altLang="en-US" sz="1500" spc="-4" dirty="0">
                <a:solidFill>
                  <a:srgbClr val="7030A0"/>
                </a:solidFill>
                <a:latin typeface="Calibri"/>
                <a:cs typeface="Calibri"/>
              </a:rPr>
              <a:t>卷积核数量</a:t>
            </a:r>
            <a:endParaRPr sz="1500" dirty="0">
              <a:latin typeface="Calibri"/>
              <a:cs typeface="Calibri"/>
            </a:endParaRPr>
          </a:p>
          <a:p>
            <a:pPr marL="9525">
              <a:tabLst>
                <a:tab pos="266224" algn="l"/>
                <a:tab pos="266700" algn="l"/>
              </a:tabLst>
            </a:pPr>
            <a:r>
              <a:rPr sz="1500" dirty="0">
                <a:solidFill>
                  <a:srgbClr val="70AD47"/>
                </a:solidFill>
                <a:latin typeface="Cambria Math"/>
                <a:cs typeface="Cambria Math"/>
              </a:rPr>
              <a:t>5×5</a:t>
            </a:r>
            <a:r>
              <a:rPr sz="1500" dirty="0">
                <a:solidFill>
                  <a:srgbClr val="70AD47"/>
                </a:solidFill>
                <a:latin typeface="Calibri"/>
                <a:cs typeface="Calibri"/>
              </a:rPr>
              <a:t>: </a:t>
            </a:r>
            <a:r>
              <a:rPr lang="zh-CN" altLang="en-US" sz="1500" spc="-11" dirty="0">
                <a:solidFill>
                  <a:srgbClr val="70AD47"/>
                </a:solidFill>
                <a:latin typeface="Calibri"/>
                <a:cs typeface="Calibri"/>
              </a:rPr>
              <a:t>卷积核大小</a:t>
            </a:r>
            <a:endParaRPr sz="1500" dirty="0">
              <a:latin typeface="Calibri"/>
              <a:cs typeface="Calibri"/>
            </a:endParaRPr>
          </a:p>
        </p:txBody>
      </p:sp>
      <p:sp>
        <p:nvSpPr>
          <p:cNvPr id="13" name="object 8">
            <a:extLst>
              <a:ext uri="{FF2B5EF4-FFF2-40B4-BE49-F238E27FC236}">
                <a16:creationId xmlns:a16="http://schemas.microsoft.com/office/drawing/2014/main" id="{BECFA7B5-8A22-4D42-8344-42E35D7E392E}"/>
              </a:ext>
            </a:extLst>
          </p:cNvPr>
          <p:cNvSpPr/>
          <p:nvPr/>
        </p:nvSpPr>
        <p:spPr>
          <a:xfrm>
            <a:off x="1061276" y="3115527"/>
            <a:ext cx="638315" cy="2114941"/>
          </a:xfrm>
          <a:custGeom>
            <a:avLst/>
            <a:gdLst/>
            <a:ahLst/>
            <a:cxnLst/>
            <a:rect l="l" t="t" r="r" b="b"/>
            <a:pathLst>
              <a:path w="773430" h="2590800">
                <a:moveTo>
                  <a:pt x="114299" y="172250"/>
                </a:moveTo>
                <a:lnTo>
                  <a:pt x="57123" y="172250"/>
                </a:lnTo>
                <a:lnTo>
                  <a:pt x="59316" y="243241"/>
                </a:lnTo>
                <a:lnTo>
                  <a:pt x="80534" y="478636"/>
                </a:lnTo>
                <a:lnTo>
                  <a:pt x="95719" y="591436"/>
                </a:lnTo>
                <a:lnTo>
                  <a:pt x="113586" y="699324"/>
                </a:lnTo>
                <a:lnTo>
                  <a:pt x="133927" y="801589"/>
                </a:lnTo>
                <a:lnTo>
                  <a:pt x="156518" y="897319"/>
                </a:lnTo>
                <a:lnTo>
                  <a:pt x="181145" y="985619"/>
                </a:lnTo>
                <a:lnTo>
                  <a:pt x="207614" y="1065617"/>
                </a:lnTo>
                <a:lnTo>
                  <a:pt x="235780" y="1136486"/>
                </a:lnTo>
                <a:lnTo>
                  <a:pt x="265591" y="1197462"/>
                </a:lnTo>
                <a:lnTo>
                  <a:pt x="297216" y="1247886"/>
                </a:lnTo>
                <a:lnTo>
                  <a:pt x="331341" y="1287133"/>
                </a:lnTo>
                <a:lnTo>
                  <a:pt x="369525" y="1313928"/>
                </a:lnTo>
                <a:lnTo>
                  <a:pt x="431728" y="1328785"/>
                </a:lnTo>
                <a:lnTo>
                  <a:pt x="455261" y="1345299"/>
                </a:lnTo>
                <a:lnTo>
                  <a:pt x="481882" y="1375915"/>
                </a:lnTo>
                <a:lnTo>
                  <a:pt x="509540" y="1420012"/>
                </a:lnTo>
                <a:lnTo>
                  <a:pt x="537066" y="1476316"/>
                </a:lnTo>
                <a:lnTo>
                  <a:pt x="563805" y="1543593"/>
                </a:lnTo>
                <a:lnTo>
                  <a:pt x="589320" y="1620706"/>
                </a:lnTo>
                <a:lnTo>
                  <a:pt x="613272" y="1706589"/>
                </a:lnTo>
                <a:lnTo>
                  <a:pt x="635368" y="1800217"/>
                </a:lnTo>
                <a:lnTo>
                  <a:pt x="655332" y="1900585"/>
                </a:lnTo>
                <a:lnTo>
                  <a:pt x="672906" y="2006711"/>
                </a:lnTo>
                <a:lnTo>
                  <a:pt x="687809" y="2117408"/>
                </a:lnTo>
                <a:lnTo>
                  <a:pt x="708762" y="2349873"/>
                </a:lnTo>
                <a:lnTo>
                  <a:pt x="716198" y="2590546"/>
                </a:lnTo>
                <a:lnTo>
                  <a:pt x="773320" y="2588782"/>
                </a:lnTo>
                <a:lnTo>
                  <a:pt x="765834" y="2346422"/>
                </a:lnTo>
                <a:lnTo>
                  <a:pt x="744616" y="2111028"/>
                </a:lnTo>
                <a:lnTo>
                  <a:pt x="729430" y="1998228"/>
                </a:lnTo>
                <a:lnTo>
                  <a:pt x="711564" y="1890339"/>
                </a:lnTo>
                <a:lnTo>
                  <a:pt x="691222" y="1788074"/>
                </a:lnTo>
                <a:lnTo>
                  <a:pt x="668630" y="1692344"/>
                </a:lnTo>
                <a:lnTo>
                  <a:pt x="644004" y="1604044"/>
                </a:lnTo>
                <a:lnTo>
                  <a:pt x="617534" y="1524045"/>
                </a:lnTo>
                <a:lnTo>
                  <a:pt x="589368" y="1453178"/>
                </a:lnTo>
                <a:lnTo>
                  <a:pt x="559558" y="1392200"/>
                </a:lnTo>
                <a:lnTo>
                  <a:pt x="527931" y="1341777"/>
                </a:lnTo>
                <a:lnTo>
                  <a:pt x="493806" y="1302531"/>
                </a:lnTo>
                <a:lnTo>
                  <a:pt x="455622" y="1275735"/>
                </a:lnTo>
                <a:lnTo>
                  <a:pt x="393419" y="1260877"/>
                </a:lnTo>
                <a:lnTo>
                  <a:pt x="369886" y="1244363"/>
                </a:lnTo>
                <a:lnTo>
                  <a:pt x="343267" y="1213747"/>
                </a:lnTo>
                <a:lnTo>
                  <a:pt x="315608" y="1169652"/>
                </a:lnTo>
                <a:lnTo>
                  <a:pt x="288082" y="1113348"/>
                </a:lnTo>
                <a:lnTo>
                  <a:pt x="261344" y="1046071"/>
                </a:lnTo>
                <a:lnTo>
                  <a:pt x="235828" y="968956"/>
                </a:lnTo>
                <a:lnTo>
                  <a:pt x="211876" y="883072"/>
                </a:lnTo>
                <a:lnTo>
                  <a:pt x="189782" y="789448"/>
                </a:lnTo>
                <a:lnTo>
                  <a:pt x="169816" y="689077"/>
                </a:lnTo>
                <a:lnTo>
                  <a:pt x="152243" y="582952"/>
                </a:lnTo>
                <a:lnTo>
                  <a:pt x="137340" y="472255"/>
                </a:lnTo>
                <a:lnTo>
                  <a:pt x="116386" y="239789"/>
                </a:lnTo>
                <a:lnTo>
                  <a:pt x="114299" y="172250"/>
                </a:lnTo>
                <a:close/>
              </a:path>
              <a:path w="773430" h="2590800">
                <a:moveTo>
                  <a:pt x="80390" y="0"/>
                </a:moveTo>
                <a:lnTo>
                  <a:pt x="0" y="174014"/>
                </a:lnTo>
                <a:lnTo>
                  <a:pt x="57123" y="172250"/>
                </a:lnTo>
                <a:lnTo>
                  <a:pt x="114299" y="172250"/>
                </a:lnTo>
                <a:lnTo>
                  <a:pt x="114245" y="170486"/>
                </a:lnTo>
                <a:lnTo>
                  <a:pt x="171368" y="168720"/>
                </a:lnTo>
                <a:lnTo>
                  <a:pt x="80390" y="0"/>
                </a:lnTo>
                <a:close/>
              </a:path>
            </a:pathLst>
          </a:custGeom>
          <a:solidFill>
            <a:srgbClr val="FF0000"/>
          </a:solidFill>
        </p:spPr>
        <p:txBody>
          <a:bodyPr wrap="square" lIns="0" tIns="0" rIns="0" bIns="0" rtlCol="0"/>
          <a:lstStyle/>
          <a:p>
            <a:endParaRPr sz="1800"/>
          </a:p>
        </p:txBody>
      </p:sp>
      <p:sp>
        <p:nvSpPr>
          <p:cNvPr id="14" name="object 19">
            <a:extLst>
              <a:ext uri="{FF2B5EF4-FFF2-40B4-BE49-F238E27FC236}">
                <a16:creationId xmlns:a16="http://schemas.microsoft.com/office/drawing/2014/main" id="{3DB64369-C7CE-4F62-A732-E129F10D91A3}"/>
              </a:ext>
            </a:extLst>
          </p:cNvPr>
          <p:cNvSpPr/>
          <p:nvPr/>
        </p:nvSpPr>
        <p:spPr>
          <a:xfrm>
            <a:off x="3993666" y="5457631"/>
            <a:ext cx="667164" cy="364874"/>
          </a:xfrm>
          <a:custGeom>
            <a:avLst/>
            <a:gdLst/>
            <a:ahLst/>
            <a:cxnLst/>
            <a:rect l="l" t="t" r="r" b="b"/>
            <a:pathLst>
              <a:path w="1329054" h="709295">
                <a:moveTo>
                  <a:pt x="0" y="0"/>
                </a:moveTo>
                <a:lnTo>
                  <a:pt x="1328738" y="0"/>
                </a:lnTo>
                <a:lnTo>
                  <a:pt x="1328738" y="708779"/>
                </a:lnTo>
                <a:lnTo>
                  <a:pt x="0" y="708779"/>
                </a:lnTo>
                <a:lnTo>
                  <a:pt x="0" y="0"/>
                </a:lnTo>
                <a:close/>
              </a:path>
            </a:pathLst>
          </a:custGeom>
          <a:ln w="38100">
            <a:solidFill>
              <a:srgbClr val="FF0000"/>
            </a:solidFill>
          </a:ln>
        </p:spPr>
        <p:txBody>
          <a:bodyPr wrap="square" lIns="0" tIns="0" rIns="0" bIns="0" rtlCol="0"/>
          <a:lstStyle/>
          <a:p>
            <a:endParaRPr sz="1800"/>
          </a:p>
        </p:txBody>
      </p:sp>
      <p:sp>
        <p:nvSpPr>
          <p:cNvPr id="15" name="object 20">
            <a:extLst>
              <a:ext uri="{FF2B5EF4-FFF2-40B4-BE49-F238E27FC236}">
                <a16:creationId xmlns:a16="http://schemas.microsoft.com/office/drawing/2014/main" id="{4588B2A3-6D21-46AA-8DA9-02A3723AD927}"/>
              </a:ext>
            </a:extLst>
          </p:cNvPr>
          <p:cNvSpPr txBox="1"/>
          <p:nvPr/>
        </p:nvSpPr>
        <p:spPr>
          <a:xfrm>
            <a:off x="2791224" y="2436667"/>
            <a:ext cx="2666047" cy="727763"/>
          </a:xfrm>
          <a:prstGeom prst="rect">
            <a:avLst/>
          </a:prstGeom>
        </p:spPr>
        <p:txBody>
          <a:bodyPr vert="horz" wrap="square" lIns="0" tIns="9525" rIns="0" bIns="0" rtlCol="0">
            <a:spAutoFit/>
          </a:bodyPr>
          <a:lstStyle/>
          <a:p>
            <a:pPr marL="9525">
              <a:spcBef>
                <a:spcPts val="75"/>
              </a:spcBef>
            </a:pPr>
            <a:r>
              <a:rPr sz="1500" dirty="0">
                <a:solidFill>
                  <a:srgbClr val="7030A0"/>
                </a:solidFill>
                <a:latin typeface="Cambria Math"/>
                <a:cs typeface="Cambria Math"/>
              </a:rPr>
              <a:t>20</a:t>
            </a:r>
            <a:r>
              <a:rPr sz="1500" dirty="0">
                <a:solidFill>
                  <a:srgbClr val="FF0000"/>
                </a:solidFill>
                <a:latin typeface="Cambria Math"/>
                <a:cs typeface="Cambria Math"/>
              </a:rPr>
              <a:t>×</a:t>
            </a:r>
            <a:r>
              <a:rPr sz="1500" dirty="0">
                <a:solidFill>
                  <a:srgbClr val="70AD47"/>
                </a:solidFill>
                <a:latin typeface="Cambria Math"/>
                <a:cs typeface="Cambria Math"/>
              </a:rPr>
              <a:t>5×5</a:t>
            </a:r>
            <a:r>
              <a:rPr sz="1500" dirty="0">
                <a:solidFill>
                  <a:srgbClr val="FF0000"/>
                </a:solidFill>
                <a:latin typeface="Cambria Math"/>
                <a:cs typeface="Cambria Math"/>
              </a:rPr>
              <a:t>×</a:t>
            </a:r>
            <a:r>
              <a:rPr sz="1500" dirty="0">
                <a:solidFill>
                  <a:srgbClr val="BF9000"/>
                </a:solidFill>
                <a:latin typeface="Cambria Math"/>
                <a:cs typeface="Cambria Math"/>
              </a:rPr>
              <a:t>10 </a:t>
            </a:r>
            <a:r>
              <a:rPr sz="1500" dirty="0">
                <a:solidFill>
                  <a:srgbClr val="FF0000"/>
                </a:solidFill>
                <a:latin typeface="Cambria Math"/>
                <a:cs typeface="Cambria Math"/>
              </a:rPr>
              <a:t>= 5000</a:t>
            </a:r>
            <a:r>
              <a:rPr sz="1500" spc="165" dirty="0">
                <a:solidFill>
                  <a:srgbClr val="FF0000"/>
                </a:solidFill>
                <a:latin typeface="Cambria Math"/>
                <a:cs typeface="Cambria Math"/>
              </a:rPr>
              <a:t> </a:t>
            </a:r>
            <a:endParaRPr lang="en-US" altLang="zh-CN" sz="1500" spc="165" dirty="0">
              <a:solidFill>
                <a:srgbClr val="FF0000"/>
              </a:solidFill>
              <a:latin typeface="Cambria Math"/>
              <a:cs typeface="Cambria Math"/>
            </a:endParaRPr>
          </a:p>
          <a:p>
            <a:pPr marL="9525">
              <a:spcBef>
                <a:spcPts val="75"/>
              </a:spcBef>
            </a:pPr>
            <a:r>
              <a:rPr sz="1500" spc="-4" dirty="0">
                <a:solidFill>
                  <a:srgbClr val="7030A0"/>
                </a:solidFill>
                <a:latin typeface="Calibri"/>
                <a:cs typeface="Calibri"/>
              </a:rPr>
              <a:t>20: </a:t>
            </a:r>
            <a:r>
              <a:rPr lang="zh-CN" altLang="en-US" sz="1500" spc="-4" dirty="0">
                <a:solidFill>
                  <a:srgbClr val="7030A0"/>
                </a:solidFill>
                <a:latin typeface="Calibri"/>
                <a:cs typeface="Calibri"/>
              </a:rPr>
              <a:t>卷积核数量</a:t>
            </a:r>
            <a:endParaRPr lang="en-US" altLang="zh-CN" sz="1500" spc="-4" dirty="0">
              <a:solidFill>
                <a:srgbClr val="7030A0"/>
              </a:solidFill>
              <a:latin typeface="Calibri"/>
              <a:cs typeface="Calibri"/>
            </a:endParaRPr>
          </a:p>
          <a:p>
            <a:pPr marL="9525">
              <a:spcBef>
                <a:spcPts val="75"/>
              </a:spcBef>
            </a:pPr>
            <a:r>
              <a:rPr sz="1500" dirty="0">
                <a:solidFill>
                  <a:srgbClr val="70AD47"/>
                </a:solidFill>
                <a:latin typeface="Cambria Math"/>
                <a:cs typeface="Cambria Math"/>
              </a:rPr>
              <a:t>5×5×10</a:t>
            </a:r>
            <a:r>
              <a:rPr sz="1500" dirty="0">
                <a:solidFill>
                  <a:srgbClr val="70AD47"/>
                </a:solidFill>
                <a:latin typeface="Calibri"/>
                <a:cs typeface="Calibri"/>
              </a:rPr>
              <a:t>: </a:t>
            </a:r>
            <a:r>
              <a:rPr lang="zh-CN" altLang="en-US" sz="1500" spc="-11" dirty="0">
                <a:solidFill>
                  <a:srgbClr val="70AD47"/>
                </a:solidFill>
                <a:latin typeface="Calibri"/>
                <a:cs typeface="Calibri"/>
              </a:rPr>
              <a:t>卷积核大小</a:t>
            </a:r>
            <a:endParaRPr sz="1500" dirty="0">
              <a:latin typeface="Calibri"/>
              <a:cs typeface="Calibri"/>
            </a:endParaRPr>
          </a:p>
        </p:txBody>
      </p:sp>
      <p:sp>
        <p:nvSpPr>
          <p:cNvPr id="16" name="object 21">
            <a:extLst>
              <a:ext uri="{FF2B5EF4-FFF2-40B4-BE49-F238E27FC236}">
                <a16:creationId xmlns:a16="http://schemas.microsoft.com/office/drawing/2014/main" id="{51DCBD42-A2FE-482E-BCE6-1035D82D2943}"/>
              </a:ext>
            </a:extLst>
          </p:cNvPr>
          <p:cNvSpPr/>
          <p:nvPr/>
        </p:nvSpPr>
        <p:spPr>
          <a:xfrm>
            <a:off x="3516744" y="3260331"/>
            <a:ext cx="850106" cy="2180273"/>
          </a:xfrm>
          <a:custGeom>
            <a:avLst/>
            <a:gdLst/>
            <a:ahLst/>
            <a:cxnLst/>
            <a:rect l="l" t="t" r="r" b="b"/>
            <a:pathLst>
              <a:path w="1133475" h="2907029">
                <a:moveTo>
                  <a:pt x="115090" y="172213"/>
                </a:moveTo>
                <a:lnTo>
                  <a:pt x="57849" y="172213"/>
                </a:lnTo>
                <a:lnTo>
                  <a:pt x="63513" y="273286"/>
                </a:lnTo>
                <a:lnTo>
                  <a:pt x="77454" y="407369"/>
                </a:lnTo>
                <a:lnTo>
                  <a:pt x="96301" y="538139"/>
                </a:lnTo>
                <a:lnTo>
                  <a:pt x="119697" y="664665"/>
                </a:lnTo>
                <a:lnTo>
                  <a:pt x="147274" y="785907"/>
                </a:lnTo>
                <a:lnTo>
                  <a:pt x="178672" y="900833"/>
                </a:lnTo>
                <a:lnTo>
                  <a:pt x="213544" y="1008420"/>
                </a:lnTo>
                <a:lnTo>
                  <a:pt x="251557" y="1107655"/>
                </a:lnTo>
                <a:lnTo>
                  <a:pt x="292409" y="1197546"/>
                </a:lnTo>
                <a:lnTo>
                  <a:pt x="335847" y="1277120"/>
                </a:lnTo>
                <a:lnTo>
                  <a:pt x="381718" y="1345431"/>
                </a:lnTo>
                <a:lnTo>
                  <a:pt x="430041" y="1401523"/>
                </a:lnTo>
                <a:lnTo>
                  <a:pt x="481107" y="1444285"/>
                </a:lnTo>
                <a:lnTo>
                  <a:pt x="535387" y="1472017"/>
                </a:lnTo>
                <a:lnTo>
                  <a:pt x="631257" y="1488690"/>
                </a:lnTo>
                <a:lnTo>
                  <a:pt x="672096" y="1509555"/>
                </a:lnTo>
                <a:lnTo>
                  <a:pt x="714649" y="1545187"/>
                </a:lnTo>
                <a:lnTo>
                  <a:pt x="757697" y="1595155"/>
                </a:lnTo>
                <a:lnTo>
                  <a:pt x="800196" y="1658446"/>
                </a:lnTo>
                <a:lnTo>
                  <a:pt x="841377" y="1733885"/>
                </a:lnTo>
                <a:lnTo>
                  <a:pt x="880645" y="1820292"/>
                </a:lnTo>
                <a:lnTo>
                  <a:pt x="917502" y="1916507"/>
                </a:lnTo>
                <a:lnTo>
                  <a:pt x="951501" y="2021399"/>
                </a:lnTo>
                <a:lnTo>
                  <a:pt x="982224" y="2133850"/>
                </a:lnTo>
                <a:lnTo>
                  <a:pt x="1009268" y="2252755"/>
                </a:lnTo>
                <a:lnTo>
                  <a:pt x="1032245" y="2377018"/>
                </a:lnTo>
                <a:lnTo>
                  <a:pt x="1050771" y="2505548"/>
                </a:lnTo>
                <a:lnTo>
                  <a:pt x="1064464" y="2637257"/>
                </a:lnTo>
                <a:lnTo>
                  <a:pt x="1072953" y="2771059"/>
                </a:lnTo>
                <a:lnTo>
                  <a:pt x="1075876" y="2906499"/>
                </a:lnTo>
                <a:lnTo>
                  <a:pt x="1133013" y="2905265"/>
                </a:lnTo>
                <a:lnTo>
                  <a:pt x="1130063" y="2768633"/>
                </a:lnTo>
                <a:lnTo>
                  <a:pt x="1121427" y="2632492"/>
                </a:lnTo>
                <a:lnTo>
                  <a:pt x="1107498" y="2498514"/>
                </a:lnTo>
                <a:lnTo>
                  <a:pt x="1088650" y="2367743"/>
                </a:lnTo>
                <a:lnTo>
                  <a:pt x="1065254" y="2241217"/>
                </a:lnTo>
                <a:lnTo>
                  <a:pt x="1037677" y="2119975"/>
                </a:lnTo>
                <a:lnTo>
                  <a:pt x="1006279" y="2005049"/>
                </a:lnTo>
                <a:lnTo>
                  <a:pt x="971407" y="1897462"/>
                </a:lnTo>
                <a:lnTo>
                  <a:pt x="933394" y="1798227"/>
                </a:lnTo>
                <a:lnTo>
                  <a:pt x="892542" y="1708336"/>
                </a:lnTo>
                <a:lnTo>
                  <a:pt x="849102" y="1628762"/>
                </a:lnTo>
                <a:lnTo>
                  <a:pt x="803231" y="1560451"/>
                </a:lnTo>
                <a:lnTo>
                  <a:pt x="754909" y="1504359"/>
                </a:lnTo>
                <a:lnTo>
                  <a:pt x="703841" y="1461597"/>
                </a:lnTo>
                <a:lnTo>
                  <a:pt x="649561" y="1433865"/>
                </a:lnTo>
                <a:lnTo>
                  <a:pt x="553692" y="1417193"/>
                </a:lnTo>
                <a:lnTo>
                  <a:pt x="512853" y="1396328"/>
                </a:lnTo>
                <a:lnTo>
                  <a:pt x="470301" y="1360697"/>
                </a:lnTo>
                <a:lnTo>
                  <a:pt x="427253" y="1310727"/>
                </a:lnTo>
                <a:lnTo>
                  <a:pt x="384755" y="1247437"/>
                </a:lnTo>
                <a:lnTo>
                  <a:pt x="343574" y="1171997"/>
                </a:lnTo>
                <a:lnTo>
                  <a:pt x="304304" y="1085590"/>
                </a:lnTo>
                <a:lnTo>
                  <a:pt x="267448" y="989375"/>
                </a:lnTo>
                <a:lnTo>
                  <a:pt x="233450" y="884482"/>
                </a:lnTo>
                <a:lnTo>
                  <a:pt x="202727" y="772031"/>
                </a:lnTo>
                <a:lnTo>
                  <a:pt x="175682" y="653126"/>
                </a:lnTo>
                <a:lnTo>
                  <a:pt x="152706" y="528864"/>
                </a:lnTo>
                <a:lnTo>
                  <a:pt x="134180" y="400334"/>
                </a:lnTo>
                <a:lnTo>
                  <a:pt x="120497" y="268729"/>
                </a:lnTo>
                <a:lnTo>
                  <a:pt x="115090" y="172213"/>
                </a:lnTo>
                <a:close/>
              </a:path>
              <a:path w="1133475" h="2907029">
                <a:moveTo>
                  <a:pt x="80506" y="0"/>
                </a:moveTo>
                <a:lnTo>
                  <a:pt x="0" y="173962"/>
                </a:lnTo>
                <a:lnTo>
                  <a:pt x="57849" y="172213"/>
                </a:lnTo>
                <a:lnTo>
                  <a:pt x="115090" y="172213"/>
                </a:lnTo>
                <a:lnTo>
                  <a:pt x="114993" y="170486"/>
                </a:lnTo>
                <a:lnTo>
                  <a:pt x="171371" y="168783"/>
                </a:lnTo>
                <a:lnTo>
                  <a:pt x="80506" y="0"/>
                </a:lnTo>
                <a:close/>
              </a:path>
            </a:pathLst>
          </a:custGeom>
          <a:solidFill>
            <a:srgbClr val="FF0000"/>
          </a:solidFill>
        </p:spPr>
        <p:txBody>
          <a:bodyPr wrap="square" lIns="0" tIns="0" rIns="0" bIns="0" rtlCol="0"/>
          <a:lstStyle/>
          <a:p>
            <a:endParaRPr sz="1800"/>
          </a:p>
        </p:txBody>
      </p:sp>
      <p:sp>
        <p:nvSpPr>
          <p:cNvPr id="17" name="object 10">
            <a:extLst>
              <a:ext uri="{FF2B5EF4-FFF2-40B4-BE49-F238E27FC236}">
                <a16:creationId xmlns:a16="http://schemas.microsoft.com/office/drawing/2014/main" id="{A47105A5-7C5D-47B2-827A-2AC8E9E49BDB}"/>
              </a:ext>
            </a:extLst>
          </p:cNvPr>
          <p:cNvSpPr txBox="1"/>
          <p:nvPr/>
        </p:nvSpPr>
        <p:spPr>
          <a:xfrm>
            <a:off x="5783529" y="2368505"/>
            <a:ext cx="2539841" cy="240450"/>
          </a:xfrm>
          <a:prstGeom prst="rect">
            <a:avLst/>
          </a:prstGeom>
        </p:spPr>
        <p:txBody>
          <a:bodyPr vert="horz" wrap="square" lIns="0" tIns="9525" rIns="0" bIns="0" rtlCol="0">
            <a:spAutoFit/>
          </a:bodyPr>
          <a:lstStyle/>
          <a:p>
            <a:pPr marL="9525">
              <a:spcBef>
                <a:spcPts val="75"/>
              </a:spcBef>
            </a:pPr>
            <a:r>
              <a:rPr sz="1500" dirty="0">
                <a:solidFill>
                  <a:srgbClr val="FF0000"/>
                </a:solidFill>
                <a:latin typeface="Cambria Math"/>
                <a:cs typeface="Cambria Math"/>
              </a:rPr>
              <a:t>320×100 = 32,000</a:t>
            </a:r>
            <a:endParaRPr sz="1500" dirty="0">
              <a:latin typeface="Calibri"/>
              <a:cs typeface="Calibri"/>
            </a:endParaRPr>
          </a:p>
        </p:txBody>
      </p:sp>
      <p:sp>
        <p:nvSpPr>
          <p:cNvPr id="18" name="object 9">
            <a:extLst>
              <a:ext uri="{FF2B5EF4-FFF2-40B4-BE49-F238E27FC236}">
                <a16:creationId xmlns:a16="http://schemas.microsoft.com/office/drawing/2014/main" id="{CA64AB31-F944-4ECA-980D-9D734ECE01B1}"/>
              </a:ext>
            </a:extLst>
          </p:cNvPr>
          <p:cNvSpPr/>
          <p:nvPr/>
        </p:nvSpPr>
        <p:spPr>
          <a:xfrm>
            <a:off x="6455311" y="3570633"/>
            <a:ext cx="414338" cy="1967389"/>
          </a:xfrm>
          <a:custGeom>
            <a:avLst/>
            <a:gdLst/>
            <a:ahLst/>
            <a:cxnLst/>
            <a:rect l="l" t="t" r="r" b="b"/>
            <a:pathLst>
              <a:path w="552450" h="2623185">
                <a:moveTo>
                  <a:pt x="0" y="0"/>
                </a:moveTo>
                <a:lnTo>
                  <a:pt x="552450" y="0"/>
                </a:lnTo>
                <a:lnTo>
                  <a:pt x="552450" y="2622942"/>
                </a:lnTo>
                <a:lnTo>
                  <a:pt x="0" y="2622942"/>
                </a:lnTo>
                <a:lnTo>
                  <a:pt x="0" y="0"/>
                </a:lnTo>
                <a:close/>
              </a:path>
            </a:pathLst>
          </a:custGeom>
          <a:ln w="38100">
            <a:solidFill>
              <a:srgbClr val="FF0000"/>
            </a:solidFill>
          </a:ln>
        </p:spPr>
        <p:txBody>
          <a:bodyPr wrap="square" lIns="0" tIns="0" rIns="0" bIns="0" rtlCol="0"/>
          <a:lstStyle/>
          <a:p>
            <a:endParaRPr sz="1800"/>
          </a:p>
        </p:txBody>
      </p:sp>
      <p:sp>
        <p:nvSpPr>
          <p:cNvPr id="19" name="object 11">
            <a:extLst>
              <a:ext uri="{FF2B5EF4-FFF2-40B4-BE49-F238E27FC236}">
                <a16:creationId xmlns:a16="http://schemas.microsoft.com/office/drawing/2014/main" id="{F78925CA-97E6-4E3B-8874-AFDA84F3F46F}"/>
              </a:ext>
            </a:extLst>
          </p:cNvPr>
          <p:cNvSpPr/>
          <p:nvPr/>
        </p:nvSpPr>
        <p:spPr>
          <a:xfrm>
            <a:off x="6611489" y="2666173"/>
            <a:ext cx="441960" cy="879638"/>
          </a:xfrm>
          <a:custGeom>
            <a:avLst/>
            <a:gdLst/>
            <a:ahLst/>
            <a:cxnLst/>
            <a:rect l="l" t="t" r="r" b="b"/>
            <a:pathLst>
              <a:path w="589279" h="667385">
                <a:moveTo>
                  <a:pt x="548281" y="0"/>
                </a:moveTo>
                <a:lnTo>
                  <a:pt x="422746" y="144861"/>
                </a:lnTo>
                <a:lnTo>
                  <a:pt x="476511" y="158612"/>
                </a:lnTo>
                <a:lnTo>
                  <a:pt x="474271" y="165690"/>
                </a:lnTo>
                <a:lnTo>
                  <a:pt x="444506" y="210708"/>
                </a:lnTo>
                <a:lnTo>
                  <a:pt x="408524" y="249579"/>
                </a:lnTo>
                <a:lnTo>
                  <a:pt x="369230" y="278902"/>
                </a:lnTo>
                <a:lnTo>
                  <a:pt x="328672" y="297117"/>
                </a:lnTo>
                <a:lnTo>
                  <a:pt x="231710" y="312041"/>
                </a:lnTo>
                <a:lnTo>
                  <a:pt x="178354" y="336003"/>
                </a:lnTo>
                <a:lnTo>
                  <a:pt x="129825" y="372219"/>
                </a:lnTo>
                <a:lnTo>
                  <a:pt x="87122" y="418353"/>
                </a:lnTo>
                <a:lnTo>
                  <a:pt x="51356" y="472445"/>
                </a:lnTo>
                <a:lnTo>
                  <a:pt x="23840" y="532688"/>
                </a:lnTo>
                <a:lnTo>
                  <a:pt x="6073" y="597330"/>
                </a:lnTo>
                <a:lnTo>
                  <a:pt x="0" y="661785"/>
                </a:lnTo>
                <a:lnTo>
                  <a:pt x="56898" y="667146"/>
                </a:lnTo>
                <a:lnTo>
                  <a:pt x="62501" y="607661"/>
                </a:lnTo>
                <a:lnTo>
                  <a:pt x="77731" y="552259"/>
                </a:lnTo>
                <a:lnTo>
                  <a:pt x="101488" y="500245"/>
                </a:lnTo>
                <a:lnTo>
                  <a:pt x="132224" y="453758"/>
                </a:lnTo>
                <a:lnTo>
                  <a:pt x="168206" y="414887"/>
                </a:lnTo>
                <a:lnTo>
                  <a:pt x="207500" y="385564"/>
                </a:lnTo>
                <a:lnTo>
                  <a:pt x="248058" y="367348"/>
                </a:lnTo>
                <a:lnTo>
                  <a:pt x="345020" y="352423"/>
                </a:lnTo>
                <a:lnTo>
                  <a:pt x="398376" y="328461"/>
                </a:lnTo>
                <a:lnTo>
                  <a:pt x="446905" y="292247"/>
                </a:lnTo>
                <a:lnTo>
                  <a:pt x="489609" y="246113"/>
                </a:lnTo>
                <a:lnTo>
                  <a:pt x="526346" y="190552"/>
                </a:lnTo>
                <a:lnTo>
                  <a:pt x="531967" y="172797"/>
                </a:lnTo>
                <a:lnTo>
                  <a:pt x="585699" y="172797"/>
                </a:lnTo>
                <a:lnTo>
                  <a:pt x="548281" y="0"/>
                </a:lnTo>
                <a:close/>
              </a:path>
              <a:path w="589279" h="667385">
                <a:moveTo>
                  <a:pt x="585699" y="172797"/>
                </a:moveTo>
                <a:lnTo>
                  <a:pt x="531967" y="172797"/>
                </a:lnTo>
                <a:lnTo>
                  <a:pt x="588849" y="187345"/>
                </a:lnTo>
                <a:lnTo>
                  <a:pt x="585699" y="172797"/>
                </a:lnTo>
                <a:close/>
              </a:path>
            </a:pathLst>
          </a:custGeom>
          <a:solidFill>
            <a:srgbClr val="FF0000"/>
          </a:solidFill>
        </p:spPr>
        <p:txBody>
          <a:bodyPr wrap="square" lIns="0" tIns="0" rIns="0" bIns="0" rtlCol="0"/>
          <a:lstStyle/>
          <a:p>
            <a:endParaRPr sz="1800"/>
          </a:p>
        </p:txBody>
      </p:sp>
      <p:sp>
        <p:nvSpPr>
          <p:cNvPr id="20" name="object 12">
            <a:extLst>
              <a:ext uri="{FF2B5EF4-FFF2-40B4-BE49-F238E27FC236}">
                <a16:creationId xmlns:a16="http://schemas.microsoft.com/office/drawing/2014/main" id="{60A0D858-4658-4EA7-B242-62F95292977B}"/>
              </a:ext>
            </a:extLst>
          </p:cNvPr>
          <p:cNvSpPr/>
          <p:nvPr/>
        </p:nvSpPr>
        <p:spPr>
          <a:xfrm>
            <a:off x="6906142" y="3570633"/>
            <a:ext cx="414338" cy="1967389"/>
          </a:xfrm>
          <a:custGeom>
            <a:avLst/>
            <a:gdLst/>
            <a:ahLst/>
            <a:cxnLst/>
            <a:rect l="l" t="t" r="r" b="b"/>
            <a:pathLst>
              <a:path w="552450" h="2623185">
                <a:moveTo>
                  <a:pt x="0" y="0"/>
                </a:moveTo>
                <a:lnTo>
                  <a:pt x="552450" y="0"/>
                </a:lnTo>
                <a:lnTo>
                  <a:pt x="552450" y="2622942"/>
                </a:lnTo>
                <a:lnTo>
                  <a:pt x="0" y="2622942"/>
                </a:lnTo>
                <a:lnTo>
                  <a:pt x="0" y="0"/>
                </a:lnTo>
                <a:close/>
              </a:path>
            </a:pathLst>
          </a:custGeom>
          <a:ln w="38100">
            <a:solidFill>
              <a:srgbClr val="FF0000"/>
            </a:solidFill>
          </a:ln>
        </p:spPr>
        <p:txBody>
          <a:bodyPr wrap="square" lIns="0" tIns="0" rIns="0" bIns="0" rtlCol="0"/>
          <a:lstStyle/>
          <a:p>
            <a:endParaRPr sz="1800"/>
          </a:p>
        </p:txBody>
      </p:sp>
      <p:sp>
        <p:nvSpPr>
          <p:cNvPr id="21" name="object 13">
            <a:extLst>
              <a:ext uri="{FF2B5EF4-FFF2-40B4-BE49-F238E27FC236}">
                <a16:creationId xmlns:a16="http://schemas.microsoft.com/office/drawing/2014/main" id="{314A0E42-BD2E-478A-99C3-13FF4E48231C}"/>
              </a:ext>
            </a:extLst>
          </p:cNvPr>
          <p:cNvSpPr txBox="1"/>
          <p:nvPr/>
        </p:nvSpPr>
        <p:spPr>
          <a:xfrm>
            <a:off x="6803393" y="3099558"/>
            <a:ext cx="2327910" cy="240450"/>
          </a:xfrm>
          <a:prstGeom prst="rect">
            <a:avLst/>
          </a:prstGeom>
        </p:spPr>
        <p:txBody>
          <a:bodyPr vert="horz" wrap="square" lIns="0" tIns="9525" rIns="0" bIns="0" rtlCol="0">
            <a:spAutoFit/>
          </a:bodyPr>
          <a:lstStyle/>
          <a:p>
            <a:pPr marL="9525">
              <a:spcBef>
                <a:spcPts val="75"/>
              </a:spcBef>
            </a:pPr>
            <a:r>
              <a:rPr sz="1500" dirty="0">
                <a:solidFill>
                  <a:srgbClr val="FF0000"/>
                </a:solidFill>
                <a:latin typeface="Cambria Math"/>
                <a:cs typeface="Cambria Math"/>
              </a:rPr>
              <a:t>100×10 = 1,000</a:t>
            </a:r>
            <a:endParaRPr sz="1500" dirty="0">
              <a:latin typeface="Calibri"/>
              <a:cs typeface="Calibri"/>
            </a:endParaRPr>
          </a:p>
        </p:txBody>
      </p:sp>
      <p:sp>
        <p:nvSpPr>
          <p:cNvPr id="22" name="object 14">
            <a:extLst>
              <a:ext uri="{FF2B5EF4-FFF2-40B4-BE49-F238E27FC236}">
                <a16:creationId xmlns:a16="http://schemas.microsoft.com/office/drawing/2014/main" id="{9110E59A-BAE6-4103-A09D-6AEF2CCFF65A}"/>
              </a:ext>
            </a:extLst>
          </p:cNvPr>
          <p:cNvSpPr/>
          <p:nvPr/>
        </p:nvSpPr>
        <p:spPr>
          <a:xfrm rot="10961386">
            <a:off x="7071594" y="3320888"/>
            <a:ext cx="128111" cy="266700"/>
          </a:xfrm>
          <a:custGeom>
            <a:avLst/>
            <a:gdLst/>
            <a:ahLst/>
            <a:cxnLst/>
            <a:rect l="l" t="t" r="r" b="b"/>
            <a:pathLst>
              <a:path w="170815" h="355600">
                <a:moveTo>
                  <a:pt x="85044" y="0"/>
                </a:moveTo>
                <a:lnTo>
                  <a:pt x="27922" y="1764"/>
                </a:lnTo>
                <a:lnTo>
                  <a:pt x="29959" y="67716"/>
                </a:lnTo>
                <a:lnTo>
                  <a:pt x="35422" y="126239"/>
                </a:lnTo>
                <a:lnTo>
                  <a:pt x="39246" y="150732"/>
                </a:lnTo>
                <a:lnTo>
                  <a:pt x="43842" y="171062"/>
                </a:lnTo>
                <a:lnTo>
                  <a:pt x="50375" y="188452"/>
                </a:lnTo>
                <a:lnTo>
                  <a:pt x="0" y="193772"/>
                </a:lnTo>
                <a:lnTo>
                  <a:pt x="103256" y="355271"/>
                </a:lnTo>
                <a:lnTo>
                  <a:pt x="168227" y="181837"/>
                </a:lnTo>
                <a:lnTo>
                  <a:pt x="113016" y="181837"/>
                </a:lnTo>
                <a:lnTo>
                  <a:pt x="111230" y="168008"/>
                </a:lnTo>
                <a:lnTo>
                  <a:pt x="92160" y="119167"/>
                </a:lnTo>
                <a:lnTo>
                  <a:pt x="87026" y="64175"/>
                </a:lnTo>
                <a:lnTo>
                  <a:pt x="85044" y="0"/>
                </a:lnTo>
                <a:close/>
              </a:path>
              <a:path w="170815" h="355600">
                <a:moveTo>
                  <a:pt x="170501" y="175766"/>
                </a:moveTo>
                <a:lnTo>
                  <a:pt x="113016" y="181837"/>
                </a:lnTo>
                <a:lnTo>
                  <a:pt x="168227" y="181837"/>
                </a:lnTo>
                <a:lnTo>
                  <a:pt x="170501" y="175766"/>
                </a:lnTo>
                <a:close/>
              </a:path>
            </a:pathLst>
          </a:custGeom>
          <a:solidFill>
            <a:srgbClr val="FF0000"/>
          </a:solidFill>
        </p:spPr>
        <p:txBody>
          <a:bodyPr wrap="square" lIns="0" tIns="0" rIns="0" bIns="0" rtlCol="0"/>
          <a:lstStyle/>
          <a:p>
            <a:endParaRPr sz="1800"/>
          </a:p>
        </p:txBody>
      </p:sp>
      <p:sp>
        <p:nvSpPr>
          <p:cNvPr id="23" name="object 4">
            <a:extLst>
              <a:ext uri="{FF2B5EF4-FFF2-40B4-BE49-F238E27FC236}">
                <a16:creationId xmlns:a16="http://schemas.microsoft.com/office/drawing/2014/main" id="{14EFA585-AE47-4B66-82AA-8CCAB8064C18}"/>
              </a:ext>
            </a:extLst>
          </p:cNvPr>
          <p:cNvSpPr/>
          <p:nvPr/>
        </p:nvSpPr>
        <p:spPr>
          <a:xfrm>
            <a:off x="564046" y="1963549"/>
            <a:ext cx="7886700" cy="354806"/>
          </a:xfrm>
          <a:custGeom>
            <a:avLst/>
            <a:gdLst/>
            <a:ahLst/>
            <a:cxnLst/>
            <a:rect l="l" t="t" r="r" b="b"/>
            <a:pathLst>
              <a:path w="10515600" h="473075">
                <a:moveTo>
                  <a:pt x="0" y="0"/>
                </a:moveTo>
                <a:lnTo>
                  <a:pt x="10515600" y="0"/>
                </a:lnTo>
                <a:lnTo>
                  <a:pt x="10515600" y="472819"/>
                </a:lnTo>
                <a:lnTo>
                  <a:pt x="0" y="472819"/>
                </a:lnTo>
                <a:lnTo>
                  <a:pt x="0" y="0"/>
                </a:lnTo>
                <a:close/>
              </a:path>
            </a:pathLst>
          </a:custGeom>
          <a:solidFill>
            <a:srgbClr val="E7E6E6"/>
          </a:solidFill>
        </p:spPr>
        <p:txBody>
          <a:bodyPr wrap="square" lIns="0" tIns="0" rIns="0" bIns="0" rtlCol="0"/>
          <a:lstStyle/>
          <a:p>
            <a:pPr marL="9525">
              <a:spcBef>
                <a:spcPts val="75"/>
              </a:spcBef>
              <a:tabLst>
                <a:tab pos="1099185" algn="l"/>
              </a:tabLst>
            </a:pPr>
            <a:r>
              <a:rPr lang="en-US" sz="1800" b="1" spc="-8" dirty="0">
                <a:cs typeface="Calibri"/>
              </a:rPr>
              <a:t>Answer</a:t>
            </a:r>
            <a:r>
              <a:rPr lang="en-US" sz="1800" spc="-8" dirty="0">
                <a:cs typeface="Calibri"/>
              </a:rPr>
              <a:t>: </a:t>
            </a:r>
            <a:r>
              <a:rPr lang="en-US" sz="1800" dirty="0">
                <a:solidFill>
                  <a:srgbClr val="FF0000"/>
                </a:solidFill>
                <a:latin typeface="Cambria Math"/>
                <a:cs typeface="Cambria Math"/>
              </a:rPr>
              <a:t>&gt; </a:t>
            </a:r>
            <a:r>
              <a:rPr lang="en-US" sz="1800" spc="-4" dirty="0">
                <a:solidFill>
                  <a:srgbClr val="FF0000"/>
                </a:solidFill>
                <a:latin typeface="Cambria Math"/>
                <a:cs typeface="Cambria Math"/>
              </a:rPr>
              <a:t>38,250 </a:t>
            </a:r>
            <a:r>
              <a:rPr lang="en-US" sz="1800" spc="-15" dirty="0">
                <a:cs typeface="Calibri"/>
              </a:rPr>
              <a:t>parameters </a:t>
            </a:r>
            <a:r>
              <a:rPr lang="en-US" sz="1800" spc="-4" dirty="0">
                <a:cs typeface="Calibri"/>
              </a:rPr>
              <a:t>(</a:t>
            </a:r>
            <a:r>
              <a:rPr lang="zh-CN" altLang="en-US" sz="1800" spc="-4" dirty="0">
                <a:cs typeface="Calibri"/>
              </a:rPr>
              <a:t>不包括偏置</a:t>
            </a:r>
            <a:r>
              <a:rPr lang="en-US" altLang="zh-CN" sz="1800" spc="-4" dirty="0">
                <a:cs typeface="Calibri"/>
              </a:rPr>
              <a:t>bias</a:t>
            </a:r>
            <a:r>
              <a:rPr lang="en-US" sz="1800" spc="-11" dirty="0">
                <a:cs typeface="Calibri"/>
              </a:rPr>
              <a:t>).</a:t>
            </a:r>
            <a:endParaRPr lang="en-US" sz="1800" dirty="0">
              <a:cs typeface="Calibri"/>
            </a:endParaRPr>
          </a:p>
        </p:txBody>
      </p:sp>
      <p:pic>
        <p:nvPicPr>
          <p:cNvPr id="3" name="图片 2"/>
          <p:cNvPicPr>
            <a:picLocks noChangeAspect="1"/>
          </p:cNvPicPr>
          <p:nvPr/>
        </p:nvPicPr>
        <p:blipFill>
          <a:blip r:embed="rId4"/>
          <a:stretch>
            <a:fillRect/>
          </a:stretch>
        </p:blipFill>
        <p:spPr>
          <a:xfrm>
            <a:off x="173355" y="1074338"/>
            <a:ext cx="8791194" cy="1176630"/>
          </a:xfrm>
          <a:prstGeom prst="rect">
            <a:avLst/>
          </a:prstGeom>
        </p:spPr>
      </p:pic>
    </p:spTree>
    <p:extLst>
      <p:ext uri="{BB962C8B-B14F-4D97-AF65-F5344CB8AC3E}">
        <p14:creationId xmlns:p14="http://schemas.microsoft.com/office/powerpoint/2010/main" val="171469800"/>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1">
            <a:extLst>
              <a:ext uri="{FF2B5EF4-FFF2-40B4-BE49-F238E27FC236}">
                <a16:creationId xmlns:a16="http://schemas.microsoft.com/office/drawing/2014/main" id="{003CEFA3-5DC2-4BF3-AFEC-91A95B218F6C}"/>
              </a:ext>
            </a:extLst>
          </p:cNvPr>
          <p:cNvSpPr>
            <a:spLocks noGrp="1"/>
          </p:cNvSpPr>
          <p:nvPr>
            <p:ph type="title"/>
          </p:nvPr>
        </p:nvSpPr>
        <p:spPr>
          <a:xfrm>
            <a:off x="685800" y="381000"/>
            <a:ext cx="7772400" cy="762000"/>
          </a:xfrm>
        </p:spPr>
        <p:txBody>
          <a:bodyPr/>
          <a:lstStyle/>
          <a:p>
            <a:r>
              <a:rPr lang="en-US" altLang="zh-CN" spc="131" dirty="0"/>
              <a:t>CNN</a:t>
            </a:r>
            <a:r>
              <a:rPr lang="zh-CN" altLang="en-US" spc="131" dirty="0"/>
              <a:t>模型</a:t>
            </a:r>
            <a:r>
              <a:rPr lang="en-US" altLang="zh-CN" spc="131" dirty="0"/>
              <a:t>——dropout</a:t>
            </a:r>
            <a:endParaRPr lang="en-US" dirty="0"/>
          </a:p>
        </p:txBody>
      </p:sp>
      <p:sp>
        <p:nvSpPr>
          <p:cNvPr id="3" name="矩形 2"/>
          <p:cNvSpPr/>
          <p:nvPr/>
        </p:nvSpPr>
        <p:spPr>
          <a:xfrm>
            <a:off x="323528" y="1484784"/>
            <a:ext cx="8499176" cy="2123658"/>
          </a:xfrm>
          <a:prstGeom prst="rect">
            <a:avLst/>
          </a:prstGeom>
        </p:spPr>
        <p:txBody>
          <a:bodyPr wrap="square">
            <a:spAutoFit/>
          </a:bodyPr>
          <a:lstStyle/>
          <a:p>
            <a:pPr marL="0" indent="0">
              <a:lnSpc>
                <a:spcPct val="150000"/>
              </a:lnSpc>
              <a:buNone/>
            </a:pPr>
            <a:r>
              <a:rPr lang="zh-CN" altLang="en-US" dirty="0">
                <a:sym typeface="Wingdings" panose="05000000000000000000" pitchFamily="2" charset="2"/>
              </a:rPr>
              <a:t> </a:t>
            </a:r>
            <a:r>
              <a:rPr lang="zh-CN" altLang="en-US" dirty="0"/>
              <a:t>基本思想：在每次训练迭代过程中，通过</a:t>
            </a:r>
            <a:r>
              <a:rPr lang="zh-CN" altLang="en-US" dirty="0">
                <a:solidFill>
                  <a:srgbClr val="FF0000"/>
                </a:solidFill>
              </a:rPr>
              <a:t>随机屏蔽</a:t>
            </a:r>
            <a:r>
              <a:rPr lang="zh-CN" altLang="en-US" dirty="0"/>
              <a:t>一部分隐藏神经元来将一个模型的作用效果转变成多个模型的效果和（类似于多模型投票），增强模型的稳定性和鲁棒性。</a:t>
            </a:r>
            <a:endParaRPr lang="en-US" altLang="zh-CN" dirty="0"/>
          </a:p>
          <a:p>
            <a:pPr marL="0" indent="0">
              <a:buNone/>
            </a:pPr>
            <a:endParaRPr lang="en-US" altLang="zh-CN" dirty="0"/>
          </a:p>
        </p:txBody>
      </p:sp>
      <p:pic>
        <p:nvPicPr>
          <p:cNvPr id="4" name="Picture 2">
            <a:extLst>
              <a:ext uri="{FF2B5EF4-FFF2-40B4-BE49-F238E27FC236}">
                <a16:creationId xmlns:a16="http://schemas.microsoft.com/office/drawing/2014/main" id="{3898BEF7-89EC-E244-98BF-4FF83A3A25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7664" y="3223580"/>
            <a:ext cx="6214532" cy="30953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5899439"/>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1">
            <a:extLst>
              <a:ext uri="{FF2B5EF4-FFF2-40B4-BE49-F238E27FC236}">
                <a16:creationId xmlns:a16="http://schemas.microsoft.com/office/drawing/2014/main" id="{003CEFA3-5DC2-4BF3-AFEC-91A95B218F6C}"/>
              </a:ext>
            </a:extLst>
          </p:cNvPr>
          <p:cNvSpPr>
            <a:spLocks noGrp="1"/>
          </p:cNvSpPr>
          <p:nvPr>
            <p:ph type="title"/>
          </p:nvPr>
        </p:nvSpPr>
        <p:spPr>
          <a:xfrm>
            <a:off x="685800" y="381000"/>
            <a:ext cx="7772400" cy="762000"/>
          </a:xfrm>
        </p:spPr>
        <p:txBody>
          <a:bodyPr/>
          <a:lstStyle/>
          <a:p>
            <a:r>
              <a:rPr lang="en-US" altLang="zh-CN" spc="131" dirty="0"/>
              <a:t>CNN</a:t>
            </a:r>
            <a:r>
              <a:rPr lang="zh-CN" altLang="en-US" spc="131" dirty="0"/>
              <a:t>模型</a:t>
            </a:r>
            <a:r>
              <a:rPr lang="en-US" altLang="zh-CN" spc="131" dirty="0"/>
              <a:t>——dropout</a:t>
            </a:r>
            <a:endParaRPr lang="en-US" dirty="0"/>
          </a:p>
        </p:txBody>
      </p:sp>
      <p:sp>
        <p:nvSpPr>
          <p:cNvPr id="3" name="矩形 2"/>
          <p:cNvSpPr/>
          <p:nvPr/>
        </p:nvSpPr>
        <p:spPr>
          <a:xfrm>
            <a:off x="323528" y="1484784"/>
            <a:ext cx="8499176" cy="574709"/>
          </a:xfrm>
          <a:prstGeom prst="rect">
            <a:avLst/>
          </a:prstGeom>
        </p:spPr>
        <p:txBody>
          <a:bodyPr wrap="square">
            <a:spAutoFit/>
          </a:bodyPr>
          <a:lstStyle/>
          <a:p>
            <a:pPr marL="342900" indent="-342900">
              <a:lnSpc>
                <a:spcPct val="150000"/>
              </a:lnSpc>
              <a:buFont typeface="Wingdings" pitchFamily="2" charset="2"/>
              <a:buChar char=""/>
            </a:pPr>
            <a:r>
              <a:rPr lang="zh-CN" altLang="en-US" dirty="0">
                <a:sym typeface="Wingdings" panose="05000000000000000000" pitchFamily="2" charset="2"/>
              </a:rPr>
              <a:t>具体实现：</a:t>
            </a:r>
            <a:r>
              <a:rPr lang="zh-CN" altLang="en-US" sz="1800" dirty="0">
                <a:sym typeface="Wingdings" panose="05000000000000000000" pitchFamily="2" charset="2"/>
              </a:rPr>
              <a:t>不加</a:t>
            </a:r>
            <a:r>
              <a:rPr lang="en-US" altLang="zh-CN" sz="1800" dirty="0">
                <a:sym typeface="Wingdings" panose="05000000000000000000" pitchFamily="2" charset="2"/>
              </a:rPr>
              <a:t>dropout</a:t>
            </a:r>
            <a:r>
              <a:rPr lang="zh-CN" altLang="en-US" sz="1800" dirty="0">
                <a:sym typeface="Wingdings" panose="05000000000000000000" pitchFamily="2" charset="2"/>
              </a:rPr>
              <a:t>时计算过程</a:t>
            </a:r>
            <a:endParaRPr lang="en-US" altLang="zh-CN" sz="1800" dirty="0">
              <a:sym typeface="Wingdings" panose="05000000000000000000" pitchFamily="2" charset="2"/>
            </a:endParaRPr>
          </a:p>
        </p:txBody>
      </p:sp>
      <p:pic>
        <p:nvPicPr>
          <p:cNvPr id="8" name="图片 7">
            <a:extLst>
              <a:ext uri="{FF2B5EF4-FFF2-40B4-BE49-F238E27FC236}">
                <a16:creationId xmlns:a16="http://schemas.microsoft.com/office/drawing/2014/main" id="{0B1EA081-4B0F-1C43-9AEA-0131274CBF8D}"/>
              </a:ext>
            </a:extLst>
          </p:cNvPr>
          <p:cNvPicPr>
            <a:picLocks noChangeAspect="1"/>
          </p:cNvPicPr>
          <p:nvPr/>
        </p:nvPicPr>
        <p:blipFill>
          <a:blip r:embed="rId3"/>
          <a:stretch>
            <a:fillRect/>
          </a:stretch>
        </p:blipFill>
        <p:spPr>
          <a:xfrm>
            <a:off x="1433080" y="2276872"/>
            <a:ext cx="6277839" cy="3715455"/>
          </a:xfrm>
          <a:prstGeom prst="rect">
            <a:avLst/>
          </a:prstGeom>
        </p:spPr>
      </p:pic>
    </p:spTree>
    <p:extLst>
      <p:ext uri="{BB962C8B-B14F-4D97-AF65-F5344CB8AC3E}">
        <p14:creationId xmlns:p14="http://schemas.microsoft.com/office/powerpoint/2010/main" val="368597811"/>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1">
            <a:extLst>
              <a:ext uri="{FF2B5EF4-FFF2-40B4-BE49-F238E27FC236}">
                <a16:creationId xmlns:a16="http://schemas.microsoft.com/office/drawing/2014/main" id="{003CEFA3-5DC2-4BF3-AFEC-91A95B218F6C}"/>
              </a:ext>
            </a:extLst>
          </p:cNvPr>
          <p:cNvSpPr>
            <a:spLocks noGrp="1"/>
          </p:cNvSpPr>
          <p:nvPr>
            <p:ph type="title"/>
          </p:nvPr>
        </p:nvSpPr>
        <p:spPr>
          <a:xfrm>
            <a:off x="685800" y="381000"/>
            <a:ext cx="7772400" cy="762000"/>
          </a:xfrm>
        </p:spPr>
        <p:txBody>
          <a:bodyPr/>
          <a:lstStyle/>
          <a:p>
            <a:r>
              <a:rPr lang="en-US" altLang="zh-CN" spc="131" dirty="0"/>
              <a:t>CNN</a:t>
            </a:r>
            <a:r>
              <a:rPr lang="zh-CN" altLang="en-US" spc="131" dirty="0"/>
              <a:t>模型</a:t>
            </a:r>
            <a:r>
              <a:rPr lang="en-US" altLang="zh-CN" spc="131" dirty="0"/>
              <a:t>——dropout</a:t>
            </a:r>
            <a:endParaRPr lang="en-US" dirty="0"/>
          </a:p>
        </p:txBody>
      </p:sp>
      <p:sp>
        <p:nvSpPr>
          <p:cNvPr id="3" name="矩形 2"/>
          <p:cNvSpPr/>
          <p:nvPr/>
        </p:nvSpPr>
        <p:spPr>
          <a:xfrm>
            <a:off x="322411" y="1196752"/>
            <a:ext cx="8499176" cy="561629"/>
          </a:xfrm>
          <a:prstGeom prst="rect">
            <a:avLst/>
          </a:prstGeom>
        </p:spPr>
        <p:txBody>
          <a:bodyPr wrap="square">
            <a:spAutoFit/>
          </a:bodyPr>
          <a:lstStyle/>
          <a:p>
            <a:pPr marL="342900" indent="-342900">
              <a:lnSpc>
                <a:spcPct val="150000"/>
              </a:lnSpc>
              <a:buFont typeface="Wingdings" pitchFamily="2" charset="2"/>
              <a:buChar char=""/>
            </a:pPr>
            <a:r>
              <a:rPr lang="zh-CN" altLang="en-US" dirty="0">
                <a:sym typeface="Wingdings" panose="05000000000000000000" pitchFamily="2" charset="2"/>
              </a:rPr>
              <a:t>具体实现：</a:t>
            </a:r>
            <a:r>
              <a:rPr lang="zh-CN" altLang="en-US" sz="1800" dirty="0">
                <a:sym typeface="Wingdings" panose="05000000000000000000" pitchFamily="2" charset="2"/>
              </a:rPr>
              <a:t>加</a:t>
            </a:r>
            <a:r>
              <a:rPr lang="en-US" altLang="zh-CN" sz="1800" dirty="0">
                <a:sym typeface="Wingdings" panose="05000000000000000000" pitchFamily="2" charset="2"/>
              </a:rPr>
              <a:t>dropout</a:t>
            </a:r>
            <a:r>
              <a:rPr lang="zh-CN" altLang="en-US" sz="1800" dirty="0">
                <a:sym typeface="Wingdings" panose="05000000000000000000" pitchFamily="2" charset="2"/>
              </a:rPr>
              <a:t>计算过程</a:t>
            </a:r>
            <a:endParaRPr lang="en-US" altLang="zh-CN" sz="1800" dirty="0">
              <a:sym typeface="Wingdings" panose="05000000000000000000" pitchFamily="2" charset="2"/>
            </a:endParaRPr>
          </a:p>
        </p:txBody>
      </p:sp>
      <p:pic>
        <p:nvPicPr>
          <p:cNvPr id="10" name="图片 9">
            <a:extLst>
              <a:ext uri="{FF2B5EF4-FFF2-40B4-BE49-F238E27FC236}">
                <a16:creationId xmlns:a16="http://schemas.microsoft.com/office/drawing/2014/main" id="{ED999941-4C4B-7140-BC43-93CB1FED9BFD}"/>
              </a:ext>
            </a:extLst>
          </p:cNvPr>
          <p:cNvPicPr>
            <a:picLocks noChangeAspect="1"/>
          </p:cNvPicPr>
          <p:nvPr/>
        </p:nvPicPr>
        <p:blipFill>
          <a:blip r:embed="rId3"/>
          <a:stretch>
            <a:fillRect/>
          </a:stretch>
        </p:blipFill>
        <p:spPr>
          <a:xfrm>
            <a:off x="479567" y="1801059"/>
            <a:ext cx="8089480" cy="3524828"/>
          </a:xfrm>
          <a:prstGeom prst="rect">
            <a:avLst/>
          </a:prstGeom>
        </p:spPr>
      </p:pic>
      <p:sp>
        <p:nvSpPr>
          <p:cNvPr id="6" name="矩形 5">
            <a:extLst>
              <a:ext uri="{FF2B5EF4-FFF2-40B4-BE49-F238E27FC236}">
                <a16:creationId xmlns:a16="http://schemas.microsoft.com/office/drawing/2014/main" id="{90E318E0-8414-D54A-94AA-73866F863576}"/>
              </a:ext>
            </a:extLst>
          </p:cNvPr>
          <p:cNvSpPr/>
          <p:nvPr/>
        </p:nvSpPr>
        <p:spPr>
          <a:xfrm>
            <a:off x="479567" y="5368565"/>
            <a:ext cx="8664433" cy="1200329"/>
          </a:xfrm>
          <a:prstGeom prst="rect">
            <a:avLst/>
          </a:prstGeom>
        </p:spPr>
        <p:txBody>
          <a:bodyPr wrap="square">
            <a:spAutoFit/>
          </a:bodyPr>
          <a:lstStyle/>
          <a:p>
            <a:pPr marL="342900" indent="-342900">
              <a:lnSpc>
                <a:spcPct val="150000"/>
              </a:lnSpc>
              <a:buFont typeface="Wingdings" pitchFamily="2" charset="2"/>
              <a:buChar char=""/>
            </a:pPr>
            <a:r>
              <a:rPr lang="en-US" altLang="zh-CN" dirty="0" smtClean="0">
                <a:sym typeface="Wingdings" panose="05000000000000000000" pitchFamily="2" charset="2"/>
              </a:rPr>
              <a:t>Dropout</a:t>
            </a:r>
            <a:r>
              <a:rPr lang="zh-CN" altLang="en-US" dirty="0" smtClean="0">
                <a:sym typeface="Wingdings" panose="05000000000000000000" pitchFamily="2" charset="2"/>
              </a:rPr>
              <a:t>作用：缓解</a:t>
            </a:r>
            <a:r>
              <a:rPr lang="zh-CN" altLang="en-US" dirty="0">
                <a:sym typeface="Wingdings" panose="05000000000000000000" pitchFamily="2" charset="2"/>
              </a:rPr>
              <a:t>过拟合，类似于</a:t>
            </a:r>
            <a:r>
              <a:rPr lang="en-US" altLang="zh-CN" dirty="0">
                <a:sym typeface="Wingdings" panose="05000000000000000000" pitchFamily="2" charset="2"/>
              </a:rPr>
              <a:t>L1</a:t>
            </a:r>
            <a:r>
              <a:rPr lang="zh-CN" altLang="en-US" dirty="0">
                <a:sym typeface="Wingdings" panose="05000000000000000000" pitchFamily="2" charset="2"/>
              </a:rPr>
              <a:t>、</a:t>
            </a:r>
            <a:r>
              <a:rPr lang="en-US" altLang="zh-CN" dirty="0">
                <a:sym typeface="Wingdings" panose="05000000000000000000" pitchFamily="2" charset="2"/>
              </a:rPr>
              <a:t>L2</a:t>
            </a:r>
            <a:r>
              <a:rPr lang="zh-CN" altLang="en-US" dirty="0">
                <a:sym typeface="Wingdings" panose="05000000000000000000" pitchFamily="2" charset="2"/>
              </a:rPr>
              <a:t>范数正则化，但是</a:t>
            </a:r>
            <a:r>
              <a:rPr lang="en-US" altLang="zh-CN" dirty="0">
                <a:sym typeface="Wingdings" panose="05000000000000000000" pitchFamily="2" charset="2"/>
              </a:rPr>
              <a:t>dropout</a:t>
            </a:r>
            <a:r>
              <a:rPr lang="zh-CN" altLang="en-US" dirty="0">
                <a:sym typeface="Wingdings" panose="05000000000000000000" pitchFamily="2" charset="2"/>
              </a:rPr>
              <a:t>在实验中表现更好</a:t>
            </a:r>
            <a:endParaRPr lang="en-US" altLang="zh-CN" dirty="0">
              <a:sym typeface="Wingdings" panose="05000000000000000000" pitchFamily="2" charset="2"/>
            </a:endParaRPr>
          </a:p>
        </p:txBody>
      </p:sp>
      <p:sp>
        <p:nvSpPr>
          <p:cNvPr id="2" name="文本框 1"/>
          <p:cNvSpPr txBox="1"/>
          <p:nvPr/>
        </p:nvSpPr>
        <p:spPr>
          <a:xfrm>
            <a:off x="3419872" y="4653136"/>
            <a:ext cx="4608512" cy="461665"/>
          </a:xfrm>
          <a:prstGeom prst="rect">
            <a:avLst/>
          </a:prstGeom>
          <a:noFill/>
        </p:spPr>
        <p:txBody>
          <a:bodyPr wrap="square" rtlCol="0">
            <a:spAutoFit/>
          </a:bodyPr>
          <a:lstStyle/>
          <a:p>
            <a:r>
              <a:rPr lang="zh-CN" altLang="en-US" dirty="0" smtClean="0">
                <a:solidFill>
                  <a:srgbClr val="FF0000"/>
                </a:solidFill>
              </a:rPr>
              <a:t>注：其中</a:t>
            </a:r>
            <a:r>
              <a:rPr lang="en-US" altLang="zh-CN" dirty="0" smtClean="0">
                <a:solidFill>
                  <a:srgbClr val="FF0000"/>
                </a:solidFill>
              </a:rPr>
              <a:t>W</a:t>
            </a:r>
            <a:r>
              <a:rPr lang="en-US" altLang="zh-CN" baseline="30000" dirty="0" smtClean="0">
                <a:solidFill>
                  <a:srgbClr val="FF0000"/>
                </a:solidFill>
              </a:rPr>
              <a:t>(1)</a:t>
            </a:r>
            <a:r>
              <a:rPr lang="zh-CN" altLang="en-US" dirty="0" smtClean="0">
                <a:solidFill>
                  <a:srgbClr val="FF0000"/>
                </a:solidFill>
              </a:rPr>
              <a:t>中有部分为</a:t>
            </a:r>
            <a:r>
              <a:rPr lang="en-US" altLang="zh-CN" dirty="0" smtClean="0">
                <a:solidFill>
                  <a:srgbClr val="FF0000"/>
                </a:solidFill>
              </a:rPr>
              <a:t>0</a:t>
            </a:r>
            <a:endParaRPr lang="zh-CN" altLang="en-US" dirty="0">
              <a:solidFill>
                <a:srgbClr val="FF0000"/>
              </a:solidFill>
            </a:endParaRPr>
          </a:p>
        </p:txBody>
      </p:sp>
      <p:sp>
        <p:nvSpPr>
          <p:cNvPr id="4" name="矩形 3"/>
          <p:cNvSpPr/>
          <p:nvPr/>
        </p:nvSpPr>
        <p:spPr bwMode="auto">
          <a:xfrm>
            <a:off x="2123728" y="3429000"/>
            <a:ext cx="288032" cy="216024"/>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charset="0"/>
              <a:ea typeface="宋体" charset="-122"/>
            </a:endParaRPr>
          </a:p>
        </p:txBody>
      </p:sp>
      <p:sp>
        <p:nvSpPr>
          <p:cNvPr id="5" name="矩形 4"/>
          <p:cNvSpPr/>
          <p:nvPr/>
        </p:nvSpPr>
        <p:spPr bwMode="auto">
          <a:xfrm>
            <a:off x="2123728" y="4653136"/>
            <a:ext cx="288032" cy="230832"/>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charset="0"/>
              <a:ea typeface="宋体" charset="-122"/>
            </a:endParaRPr>
          </a:p>
        </p:txBody>
      </p:sp>
      <p:sp>
        <p:nvSpPr>
          <p:cNvPr id="7" name="矩形 6"/>
          <p:cNvSpPr/>
          <p:nvPr/>
        </p:nvSpPr>
        <p:spPr bwMode="auto">
          <a:xfrm>
            <a:off x="2051720" y="3903088"/>
            <a:ext cx="288032" cy="144016"/>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charset="0"/>
              <a:ea typeface="宋体" charset="-122"/>
            </a:endParaRPr>
          </a:p>
        </p:txBody>
      </p:sp>
      <p:sp>
        <p:nvSpPr>
          <p:cNvPr id="8" name="文本框 7"/>
          <p:cNvSpPr txBox="1"/>
          <p:nvPr/>
        </p:nvSpPr>
        <p:spPr>
          <a:xfrm>
            <a:off x="1331640" y="5028335"/>
            <a:ext cx="2016224" cy="461665"/>
          </a:xfrm>
          <a:prstGeom prst="rect">
            <a:avLst/>
          </a:prstGeom>
          <a:noFill/>
        </p:spPr>
        <p:txBody>
          <a:bodyPr wrap="square" rtlCol="0">
            <a:spAutoFit/>
          </a:bodyPr>
          <a:lstStyle/>
          <a:p>
            <a:r>
              <a:rPr lang="en-US" altLang="zh-CN" dirty="0" smtClean="0">
                <a:solidFill>
                  <a:srgbClr val="FF0000"/>
                </a:solidFill>
              </a:rPr>
              <a:t>Dropout p=0.2</a:t>
            </a:r>
            <a:endParaRPr lang="zh-CN" altLang="en-US" dirty="0">
              <a:solidFill>
                <a:srgbClr val="FF0000"/>
              </a:solidFill>
            </a:endParaRPr>
          </a:p>
        </p:txBody>
      </p:sp>
    </p:spTree>
    <p:extLst>
      <p:ext uri="{BB962C8B-B14F-4D97-AF65-F5344CB8AC3E}">
        <p14:creationId xmlns:p14="http://schemas.microsoft.com/office/powerpoint/2010/main" val="1464767523"/>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1">
            <a:extLst>
              <a:ext uri="{FF2B5EF4-FFF2-40B4-BE49-F238E27FC236}">
                <a16:creationId xmlns:a16="http://schemas.microsoft.com/office/drawing/2014/main" id="{003CEFA3-5DC2-4BF3-AFEC-91A95B218F6C}"/>
              </a:ext>
            </a:extLst>
          </p:cNvPr>
          <p:cNvSpPr>
            <a:spLocks noGrp="1"/>
          </p:cNvSpPr>
          <p:nvPr>
            <p:ph type="title"/>
          </p:nvPr>
        </p:nvSpPr>
        <p:spPr>
          <a:xfrm>
            <a:off x="685800" y="381000"/>
            <a:ext cx="7772400" cy="762000"/>
          </a:xfrm>
        </p:spPr>
        <p:txBody>
          <a:bodyPr/>
          <a:lstStyle/>
          <a:p>
            <a:r>
              <a:rPr lang="en-US" altLang="zh-CN" spc="131" dirty="0"/>
              <a:t>CNN</a:t>
            </a:r>
            <a:r>
              <a:rPr lang="zh-CN" altLang="en-US" spc="131" dirty="0"/>
              <a:t>模型</a:t>
            </a:r>
            <a:r>
              <a:rPr lang="en-US" altLang="zh-CN" spc="131" dirty="0"/>
              <a:t>——dropout</a:t>
            </a:r>
            <a:endParaRPr lang="en-US" dirty="0"/>
          </a:p>
        </p:txBody>
      </p:sp>
      <mc:AlternateContent xmlns:mc="http://schemas.openxmlformats.org/markup-compatibility/2006" xmlns:a14="http://schemas.microsoft.com/office/drawing/2010/main">
        <mc:Choice Requires="a14">
          <p:sp>
            <p:nvSpPr>
              <p:cNvPr id="3" name="矩形 2"/>
              <p:cNvSpPr/>
              <p:nvPr/>
            </p:nvSpPr>
            <p:spPr>
              <a:xfrm>
                <a:off x="322412" y="1284155"/>
                <a:ext cx="8499176" cy="5262979"/>
              </a:xfrm>
              <a:prstGeom prst="rect">
                <a:avLst/>
              </a:prstGeom>
            </p:spPr>
            <p:txBody>
              <a:bodyPr wrap="square">
                <a:spAutoFit/>
              </a:bodyPr>
              <a:lstStyle/>
              <a:p>
                <a:pPr marL="342900" indent="-342900">
                  <a:lnSpc>
                    <a:spcPct val="150000"/>
                  </a:lnSpc>
                  <a:buFont typeface="Wingdings" pitchFamily="2" charset="2"/>
                  <a:buChar char=""/>
                </a:pPr>
                <a:r>
                  <a:rPr lang="zh-CN" altLang="en-US" dirty="0">
                    <a:sym typeface="Wingdings" panose="05000000000000000000" pitchFamily="2" charset="2"/>
                  </a:rPr>
                  <a:t>在模型训练过程中采用</a:t>
                </a:r>
                <a:r>
                  <a:rPr lang="en-US" altLang="zh-CN" dirty="0">
                    <a:sym typeface="Wingdings" panose="05000000000000000000" pitchFamily="2" charset="2"/>
                  </a:rPr>
                  <a:t>dropout</a:t>
                </a:r>
                <a:r>
                  <a:rPr lang="zh-CN" altLang="en-US" dirty="0">
                    <a:sym typeface="Wingdings" panose="05000000000000000000" pitchFamily="2" charset="2"/>
                  </a:rPr>
                  <a:t>机制，但是在测试过程中不采用</a:t>
                </a:r>
                <a:r>
                  <a:rPr lang="en-US" altLang="zh-CN" dirty="0">
                    <a:sym typeface="Wingdings" panose="05000000000000000000" pitchFamily="2" charset="2"/>
                  </a:rPr>
                  <a:t>dropout</a:t>
                </a:r>
                <a:r>
                  <a:rPr lang="zh-CN" altLang="en-US" dirty="0">
                    <a:sym typeface="Wingdings" panose="05000000000000000000" pitchFamily="2" charset="2"/>
                  </a:rPr>
                  <a:t>机制，保留所有的参数。</a:t>
                </a:r>
                <a:endParaRPr lang="en-US" altLang="zh-CN" dirty="0">
                  <a:sym typeface="Wingdings" panose="05000000000000000000" pitchFamily="2" charset="2"/>
                </a:endParaRPr>
              </a:p>
              <a:p>
                <a:pPr marL="342900" indent="-342900">
                  <a:lnSpc>
                    <a:spcPct val="150000"/>
                  </a:lnSpc>
                  <a:buFont typeface="Wingdings" pitchFamily="2" charset="2"/>
                  <a:buChar char=""/>
                </a:pPr>
                <a:r>
                  <a:rPr lang="zh-CN" altLang="en-US" dirty="0">
                    <a:sym typeface="Wingdings" panose="05000000000000000000" pitchFamily="2" charset="2"/>
                  </a:rPr>
                  <a:t>为了保持训练过程神经元的期望均值和测试过程一致，在训练过程</a:t>
                </a:r>
                <a:r>
                  <a:rPr lang="en-US" altLang="zh-CN" dirty="0">
                    <a:sym typeface="Wingdings" panose="05000000000000000000" pitchFamily="2" charset="2"/>
                  </a:rPr>
                  <a:t>forward</a:t>
                </a:r>
                <a:r>
                  <a:rPr lang="zh-CN" altLang="en-US" dirty="0">
                    <a:sym typeface="Wingdings" panose="05000000000000000000" pitchFamily="2" charset="2"/>
                  </a:rPr>
                  <a:t>时，先以概率</a:t>
                </a:r>
                <a:r>
                  <a:rPr lang="en-US" altLang="zh-CN" dirty="0">
                    <a:sym typeface="Wingdings" panose="05000000000000000000" pitchFamily="2" charset="2"/>
                  </a:rPr>
                  <a:t>p</a:t>
                </a:r>
                <a:r>
                  <a:rPr lang="zh-CN" altLang="en-US" dirty="0">
                    <a:sym typeface="Wingdings" panose="05000000000000000000" pitchFamily="2" charset="2"/>
                  </a:rPr>
                  <a:t>随机屏蔽一部分</a:t>
                </a:r>
                <a:r>
                  <a:rPr lang="zh-CN" altLang="en-US" dirty="0" smtClean="0">
                    <a:sym typeface="Wingdings" panose="05000000000000000000" pitchFamily="2" charset="2"/>
                  </a:rPr>
                  <a:t>神经元（或理解为该神经元对应权重为</a:t>
                </a:r>
                <a:r>
                  <a:rPr lang="en-US" altLang="zh-CN" dirty="0" smtClean="0">
                    <a:sym typeface="Wingdings" panose="05000000000000000000" pitchFamily="2" charset="2"/>
                  </a:rPr>
                  <a:t>0</a:t>
                </a:r>
                <a:r>
                  <a:rPr lang="zh-CN" altLang="en-US" dirty="0" smtClean="0">
                    <a:sym typeface="Wingdings" panose="05000000000000000000" pitchFamily="2" charset="2"/>
                  </a:rPr>
                  <a:t>），</a:t>
                </a:r>
                <a:r>
                  <a:rPr lang="zh-CN" altLang="en-US" dirty="0">
                    <a:sym typeface="Wingdings" panose="05000000000000000000" pitchFamily="2" charset="2"/>
                  </a:rPr>
                  <a:t>然后再以</a:t>
                </a:r>
                <a:r>
                  <a:rPr lang="zh-CN" altLang="en-US" dirty="0"/>
                  <a:t> </a:t>
                </a:r>
                <a:r>
                  <a:rPr lang="en-US" altLang="zh-CN" dirty="0"/>
                  <a:t>1/(1-</a:t>
                </a:r>
                <a:r>
                  <a:rPr lang="en" altLang="zh-CN" dirty="0"/>
                  <a:t>p) </a:t>
                </a:r>
                <a:r>
                  <a:rPr lang="zh-CN" altLang="en-US" dirty="0" smtClean="0"/>
                  <a:t>放大未屏蔽神经元</a:t>
                </a:r>
                <a:r>
                  <a:rPr lang="zh-CN" altLang="en-US" dirty="0"/>
                  <a:t>信息；在 </a:t>
                </a:r>
                <a:r>
                  <a:rPr lang="en" altLang="zh-CN" dirty="0"/>
                  <a:t>backward </a:t>
                </a:r>
                <a:r>
                  <a:rPr lang="zh-CN" altLang="en-US" dirty="0"/>
                  <a:t>时需要</a:t>
                </a:r>
                <a:r>
                  <a:rPr lang="zh-CN" altLang="en-US" dirty="0" smtClean="0"/>
                  <a:t>同样修改</a:t>
                </a:r>
                <a:r>
                  <a:rPr lang="zh-CN" altLang="en-US" dirty="0"/>
                  <a:t>梯度</a:t>
                </a:r>
                <a:r>
                  <a:rPr lang="zh-CN" altLang="en-US" dirty="0">
                    <a:sym typeface="Wingdings" panose="05000000000000000000" pitchFamily="2" charset="2"/>
                  </a:rPr>
                  <a:t>。</a:t>
                </a:r>
              </a:p>
              <a:p>
                <a:pPr marL="0" indent="0">
                  <a:lnSpc>
                    <a:spcPct val="150000"/>
                  </a:lnSpc>
                  <a:buNone/>
                </a:pPr>
                <a:r>
                  <a:rPr lang="zh-CN" altLang="en-US" sz="2000" dirty="0">
                    <a:solidFill>
                      <a:srgbClr val="FF0000"/>
                    </a:solidFill>
                    <a:sym typeface="Wingdings" panose="05000000000000000000" pitchFamily="2" charset="2"/>
                  </a:rPr>
                  <a:t>例</a:t>
                </a:r>
                <a:r>
                  <a:rPr lang="en-US" altLang="zh-CN" sz="2000" dirty="0">
                    <a:solidFill>
                      <a:srgbClr val="FF0000"/>
                    </a:solidFill>
                    <a:sym typeface="Wingdings" panose="05000000000000000000" pitchFamily="2" charset="2"/>
                  </a:rPr>
                  <a:t>7</a:t>
                </a:r>
                <a:r>
                  <a:rPr lang="zh-CN" altLang="en-US" sz="2000" dirty="0">
                    <a:sym typeface="Wingdings" panose="05000000000000000000" pitchFamily="2" charset="2"/>
                  </a:rPr>
                  <a:t>：</a:t>
                </a:r>
                <a:r>
                  <a:rPr lang="zh-CN" altLang="en-US" sz="2000" dirty="0"/>
                  <a:t>输入</a:t>
                </a:r>
                <a14:m>
                  <m:oMath xmlns:m="http://schemas.openxmlformats.org/officeDocument/2006/math">
                    <m:r>
                      <a:rPr lang="en-US" altLang="zh-CN" sz="2000" i="1" dirty="0">
                        <a:latin typeface="Cambria Math" panose="02040503050406030204" pitchFamily="18" charset="0"/>
                      </a:rPr>
                      <m:t>𝑋</m:t>
                    </m:r>
                    <m:r>
                      <a:rPr lang="en-US" altLang="zh-CN" sz="2000" b="0" i="1" dirty="0" smtClean="0">
                        <a:latin typeface="Cambria Math" panose="02040503050406030204" pitchFamily="18" charset="0"/>
                      </a:rPr>
                      <m:t>=[</m:t>
                    </m:r>
                    <m:sSub>
                      <m:sSubPr>
                        <m:ctrlPr>
                          <a:rPr lang="en-US" altLang="zh-CN" sz="2000" b="0" i="1" dirty="0" smtClean="0">
                            <a:latin typeface="Cambria Math" panose="02040503050406030204" pitchFamily="18" charset="0"/>
                          </a:rPr>
                        </m:ctrlPr>
                      </m:sSubPr>
                      <m:e>
                        <m:r>
                          <a:rPr lang="en-US" altLang="zh-CN" sz="2000" b="0" i="1" dirty="0" smtClean="0">
                            <a:latin typeface="Cambria Math" panose="02040503050406030204" pitchFamily="18" charset="0"/>
                          </a:rPr>
                          <m:t>𝑥</m:t>
                        </m:r>
                      </m:e>
                      <m:sub>
                        <m:r>
                          <a:rPr lang="en-US" altLang="zh-CN" sz="2000" b="0" i="1" dirty="0" smtClean="0">
                            <a:latin typeface="Cambria Math" panose="02040503050406030204" pitchFamily="18" charset="0"/>
                          </a:rPr>
                          <m:t>0</m:t>
                        </m:r>
                      </m:sub>
                    </m:sSub>
                    <m:r>
                      <a:rPr lang="en-US" altLang="zh-CN" sz="2000" b="0" i="1" dirty="0" smtClean="0">
                        <a:latin typeface="Cambria Math" panose="02040503050406030204" pitchFamily="18" charset="0"/>
                      </a:rPr>
                      <m:t>,</m:t>
                    </m:r>
                    <m:sSub>
                      <m:sSubPr>
                        <m:ctrlPr>
                          <a:rPr lang="en-US" altLang="zh-CN" sz="2000" i="1" dirty="0">
                            <a:latin typeface="Cambria Math" panose="02040503050406030204" pitchFamily="18" charset="0"/>
                          </a:rPr>
                        </m:ctrlPr>
                      </m:sSubPr>
                      <m:e>
                        <m:r>
                          <a:rPr lang="en-US" altLang="zh-CN" sz="2000" i="1" dirty="0">
                            <a:latin typeface="Cambria Math" panose="02040503050406030204" pitchFamily="18" charset="0"/>
                          </a:rPr>
                          <m:t>𝑥</m:t>
                        </m:r>
                      </m:e>
                      <m:sub>
                        <m:r>
                          <a:rPr lang="en-US" altLang="zh-CN" sz="2000" b="0" i="1" dirty="0" smtClean="0">
                            <a:latin typeface="Cambria Math" panose="02040503050406030204" pitchFamily="18" charset="0"/>
                          </a:rPr>
                          <m:t>1</m:t>
                        </m:r>
                      </m:sub>
                    </m:sSub>
                    <m:r>
                      <a:rPr lang="en-US" altLang="zh-CN" sz="2000" i="1" dirty="0">
                        <a:latin typeface="Cambria Math" panose="02040503050406030204" pitchFamily="18" charset="0"/>
                      </a:rPr>
                      <m:t>,</m:t>
                    </m:r>
                    <m:sSub>
                      <m:sSubPr>
                        <m:ctrlPr>
                          <a:rPr lang="en-US" altLang="zh-CN" sz="2000" i="1" dirty="0">
                            <a:latin typeface="Cambria Math" panose="02040503050406030204" pitchFamily="18" charset="0"/>
                          </a:rPr>
                        </m:ctrlPr>
                      </m:sSubPr>
                      <m:e>
                        <m:r>
                          <a:rPr lang="en-US" altLang="zh-CN" sz="2000" i="1" dirty="0">
                            <a:latin typeface="Cambria Math" panose="02040503050406030204" pitchFamily="18" charset="0"/>
                          </a:rPr>
                          <m:t>𝑥</m:t>
                        </m:r>
                      </m:e>
                      <m:sub>
                        <m:r>
                          <a:rPr lang="en-US" altLang="zh-CN" sz="2000" b="0" i="1" dirty="0" smtClean="0">
                            <a:latin typeface="Cambria Math" panose="02040503050406030204" pitchFamily="18" charset="0"/>
                          </a:rPr>
                          <m:t>2</m:t>
                        </m:r>
                      </m:sub>
                    </m:sSub>
                    <m:r>
                      <a:rPr lang="en-US" altLang="zh-CN" sz="2000" i="1" dirty="0">
                        <a:latin typeface="Cambria Math" panose="02040503050406030204" pitchFamily="18" charset="0"/>
                      </a:rPr>
                      <m:t>,</m:t>
                    </m:r>
                    <m:sSub>
                      <m:sSubPr>
                        <m:ctrlPr>
                          <a:rPr lang="en-US" altLang="zh-CN" sz="2000" i="1" dirty="0">
                            <a:latin typeface="Cambria Math" panose="02040503050406030204" pitchFamily="18" charset="0"/>
                          </a:rPr>
                        </m:ctrlPr>
                      </m:sSubPr>
                      <m:e>
                        <m:r>
                          <a:rPr lang="en-US" altLang="zh-CN" sz="2000" i="1" dirty="0">
                            <a:latin typeface="Cambria Math" panose="02040503050406030204" pitchFamily="18" charset="0"/>
                          </a:rPr>
                          <m:t>𝑥</m:t>
                        </m:r>
                      </m:e>
                      <m:sub>
                        <m:r>
                          <a:rPr lang="en-US" altLang="zh-CN" sz="2000" b="0" i="1" dirty="0" smtClean="0">
                            <a:latin typeface="Cambria Math" panose="02040503050406030204" pitchFamily="18" charset="0"/>
                          </a:rPr>
                          <m:t>3</m:t>
                        </m:r>
                      </m:sub>
                    </m:sSub>
                    <m:r>
                      <a:rPr lang="en-US" altLang="zh-CN" sz="2000" b="0" i="1" dirty="0" smtClean="0">
                        <a:latin typeface="Cambria Math" panose="02040503050406030204" pitchFamily="18" charset="0"/>
                      </a:rPr>
                      <m:t>]</m:t>
                    </m:r>
                  </m:oMath>
                </a14:m>
                <a:r>
                  <a:rPr lang="zh-CN" altLang="en-US" sz="2000" dirty="0"/>
                  <a:t>，正常的回溯梯度序列为</a:t>
                </a:r>
                <a14:m>
                  <m:oMath xmlns:m="http://schemas.openxmlformats.org/officeDocument/2006/math">
                    <m:r>
                      <a:rPr lang="en-US" altLang="zh-CN" sz="2000" b="0" i="1" dirty="0" smtClean="0">
                        <a:latin typeface="Cambria Math" panose="02040503050406030204" pitchFamily="18" charset="0"/>
                      </a:rPr>
                      <m:t>𝐷</m:t>
                    </m:r>
                    <m:r>
                      <a:rPr lang="en-US" altLang="zh-CN" sz="2000" i="1" dirty="0">
                        <a:latin typeface="Cambria Math" panose="02040503050406030204" pitchFamily="18" charset="0"/>
                      </a:rPr>
                      <m:t>=[</m:t>
                    </m:r>
                    <m:sSub>
                      <m:sSubPr>
                        <m:ctrlPr>
                          <a:rPr lang="en-US" altLang="zh-CN" sz="2000" i="1" dirty="0">
                            <a:latin typeface="Cambria Math" panose="02040503050406030204" pitchFamily="18" charset="0"/>
                          </a:rPr>
                        </m:ctrlPr>
                      </m:sSubPr>
                      <m:e>
                        <m:r>
                          <a:rPr lang="en-US" altLang="zh-CN" sz="2000" b="0" i="1" dirty="0" smtClean="0">
                            <a:latin typeface="Cambria Math" panose="02040503050406030204" pitchFamily="18" charset="0"/>
                          </a:rPr>
                          <m:t>𝑑</m:t>
                        </m:r>
                      </m:e>
                      <m:sub>
                        <m:r>
                          <a:rPr lang="en-US" altLang="zh-CN" sz="2000" i="1" dirty="0">
                            <a:latin typeface="Cambria Math" panose="02040503050406030204" pitchFamily="18" charset="0"/>
                          </a:rPr>
                          <m:t>0</m:t>
                        </m:r>
                      </m:sub>
                    </m:sSub>
                    <m:r>
                      <a:rPr lang="en-US" altLang="zh-CN" sz="2000" i="1" dirty="0">
                        <a:latin typeface="Cambria Math" panose="02040503050406030204" pitchFamily="18" charset="0"/>
                      </a:rPr>
                      <m:t>,</m:t>
                    </m:r>
                    <m:sSub>
                      <m:sSubPr>
                        <m:ctrlPr>
                          <a:rPr lang="en-US" altLang="zh-CN" sz="2000" i="1" dirty="0">
                            <a:latin typeface="Cambria Math" panose="02040503050406030204" pitchFamily="18" charset="0"/>
                          </a:rPr>
                        </m:ctrlPr>
                      </m:sSubPr>
                      <m:e>
                        <m:r>
                          <a:rPr lang="en-US" altLang="zh-CN" sz="2000" b="0" i="1" dirty="0" smtClean="0">
                            <a:latin typeface="Cambria Math" panose="02040503050406030204" pitchFamily="18" charset="0"/>
                          </a:rPr>
                          <m:t>𝑑</m:t>
                        </m:r>
                      </m:e>
                      <m:sub>
                        <m:r>
                          <a:rPr lang="en-US" altLang="zh-CN" sz="2000" i="1" dirty="0">
                            <a:latin typeface="Cambria Math" panose="02040503050406030204" pitchFamily="18" charset="0"/>
                          </a:rPr>
                          <m:t>1</m:t>
                        </m:r>
                      </m:sub>
                    </m:sSub>
                    <m:r>
                      <a:rPr lang="en-US" altLang="zh-CN" sz="2000" i="1" dirty="0">
                        <a:latin typeface="Cambria Math" panose="02040503050406030204" pitchFamily="18" charset="0"/>
                      </a:rPr>
                      <m:t>,</m:t>
                    </m:r>
                    <m:sSub>
                      <m:sSubPr>
                        <m:ctrlPr>
                          <a:rPr lang="en-US" altLang="zh-CN" sz="2000" i="1" dirty="0">
                            <a:latin typeface="Cambria Math" panose="02040503050406030204" pitchFamily="18" charset="0"/>
                          </a:rPr>
                        </m:ctrlPr>
                      </m:sSubPr>
                      <m:e>
                        <m:r>
                          <a:rPr lang="en-US" altLang="zh-CN" sz="2000" b="0" i="1" dirty="0" smtClean="0">
                            <a:latin typeface="Cambria Math" panose="02040503050406030204" pitchFamily="18" charset="0"/>
                          </a:rPr>
                          <m:t>𝑑</m:t>
                        </m:r>
                      </m:e>
                      <m:sub>
                        <m:r>
                          <a:rPr lang="en-US" altLang="zh-CN" sz="2000" i="1" dirty="0">
                            <a:latin typeface="Cambria Math" panose="02040503050406030204" pitchFamily="18" charset="0"/>
                          </a:rPr>
                          <m:t>2</m:t>
                        </m:r>
                      </m:sub>
                    </m:sSub>
                    <m:r>
                      <a:rPr lang="en-US" altLang="zh-CN" sz="2000" i="1" dirty="0">
                        <a:latin typeface="Cambria Math" panose="02040503050406030204" pitchFamily="18" charset="0"/>
                      </a:rPr>
                      <m:t>,</m:t>
                    </m:r>
                    <m:sSub>
                      <m:sSubPr>
                        <m:ctrlPr>
                          <a:rPr lang="en-US" altLang="zh-CN" sz="2000" i="1" dirty="0">
                            <a:latin typeface="Cambria Math" panose="02040503050406030204" pitchFamily="18" charset="0"/>
                          </a:rPr>
                        </m:ctrlPr>
                      </m:sSubPr>
                      <m:e>
                        <m:r>
                          <a:rPr lang="en-US" altLang="zh-CN" sz="2000" b="0" i="1" dirty="0" smtClean="0">
                            <a:latin typeface="Cambria Math" panose="02040503050406030204" pitchFamily="18" charset="0"/>
                          </a:rPr>
                          <m:t>𝑑</m:t>
                        </m:r>
                      </m:e>
                      <m:sub>
                        <m:r>
                          <a:rPr lang="en-US" altLang="zh-CN" sz="2000" i="1" dirty="0">
                            <a:latin typeface="Cambria Math" panose="02040503050406030204" pitchFamily="18" charset="0"/>
                          </a:rPr>
                          <m:t>3</m:t>
                        </m:r>
                      </m:sub>
                    </m:sSub>
                    <m:r>
                      <a:rPr lang="en-US" altLang="zh-CN" sz="2000" i="1" dirty="0">
                        <a:latin typeface="Cambria Math" panose="02040503050406030204" pitchFamily="18" charset="0"/>
                      </a:rPr>
                      <m:t>] </m:t>
                    </m:r>
                  </m:oMath>
                </a14:m>
                <a:r>
                  <a:rPr lang="zh-CN" altLang="en-US" sz="2000" dirty="0"/>
                  <a:t>，假设以丢弃概率 </a:t>
                </a:r>
                <a:r>
                  <a:rPr lang="en" altLang="zh-CN" sz="2000" dirty="0"/>
                  <a:t>p=0.2 </a:t>
                </a:r>
                <a:r>
                  <a:rPr lang="zh-CN" altLang="en-US" sz="2000" dirty="0" smtClean="0"/>
                  <a:t>进行屏蔽采样</a:t>
                </a:r>
                <a:r>
                  <a:rPr lang="zh-CN" altLang="en-US" sz="2000" dirty="0"/>
                  <a:t>得到的 </a:t>
                </a:r>
                <a:r>
                  <a:rPr lang="en" altLang="zh-CN" sz="2000" dirty="0" smtClean="0"/>
                  <a:t>mask </a:t>
                </a:r>
                <a:r>
                  <a:rPr lang="zh-CN" altLang="en-US" sz="2000" dirty="0"/>
                  <a:t>序列</a:t>
                </a:r>
                <a14:m>
                  <m:oMath xmlns:m="http://schemas.openxmlformats.org/officeDocument/2006/math">
                    <m:r>
                      <a:rPr lang="en-US" altLang="zh-CN" sz="2000" b="0" i="1" dirty="0" smtClean="0">
                        <a:latin typeface="Cambria Math" panose="02040503050406030204" pitchFamily="18" charset="0"/>
                      </a:rPr>
                      <m:t>𝑀</m:t>
                    </m:r>
                    <m:r>
                      <a:rPr lang="en-US" altLang="zh-CN" sz="2000" i="1" dirty="0">
                        <a:latin typeface="Cambria Math" panose="02040503050406030204" pitchFamily="18" charset="0"/>
                      </a:rPr>
                      <m:t>=</m:t>
                    </m:r>
                    <m:d>
                      <m:dPr>
                        <m:begChr m:val="["/>
                        <m:endChr m:val="]"/>
                        <m:ctrlPr>
                          <a:rPr lang="en-US" altLang="zh-CN" sz="2000" b="0" i="1" dirty="0" smtClean="0">
                            <a:latin typeface="Cambria Math" panose="02040503050406030204" pitchFamily="18" charset="0"/>
                          </a:rPr>
                        </m:ctrlPr>
                      </m:dPr>
                      <m:e>
                        <m:r>
                          <a:rPr lang="en-US" altLang="zh-CN" sz="2000" b="0" i="0" dirty="0" smtClean="0">
                            <a:latin typeface="Cambria Math" panose="02040503050406030204" pitchFamily="18" charset="0"/>
                          </a:rPr>
                          <m:t>1</m:t>
                        </m:r>
                        <m:r>
                          <a:rPr lang="en-US" altLang="zh-CN" sz="2000" b="0" i="0" dirty="0" smtClean="0">
                            <a:latin typeface="Cambria Math" panose="02040503050406030204" pitchFamily="18" charset="0"/>
                          </a:rPr>
                          <m:t>,</m:t>
                        </m:r>
                        <m:r>
                          <a:rPr lang="en-US" altLang="zh-CN" sz="2000" b="0" i="0" dirty="0" smtClean="0">
                            <a:latin typeface="Cambria Math" panose="02040503050406030204" pitchFamily="18" charset="0"/>
                          </a:rPr>
                          <m:t>0</m:t>
                        </m:r>
                        <m:r>
                          <a:rPr lang="en-US" altLang="zh-CN" sz="2000" b="0" i="0" dirty="0" smtClean="0">
                            <a:latin typeface="Cambria Math" panose="02040503050406030204" pitchFamily="18" charset="0"/>
                          </a:rPr>
                          <m:t>,</m:t>
                        </m:r>
                        <m:r>
                          <a:rPr lang="en-US" altLang="zh-CN" sz="2000" b="0" i="0" dirty="0" smtClean="0">
                            <a:latin typeface="Cambria Math" panose="02040503050406030204" pitchFamily="18" charset="0"/>
                          </a:rPr>
                          <m:t>1</m:t>
                        </m:r>
                        <m:r>
                          <a:rPr lang="en-US" altLang="zh-CN" sz="2000" b="0" i="0" dirty="0" smtClean="0">
                            <a:latin typeface="Cambria Math" panose="02040503050406030204" pitchFamily="18" charset="0"/>
                          </a:rPr>
                          <m:t>,</m:t>
                        </m:r>
                        <m:r>
                          <a:rPr lang="en-US" altLang="zh-CN" sz="2000" b="0" i="0" dirty="0" smtClean="0">
                            <a:latin typeface="Cambria Math" panose="02040503050406030204" pitchFamily="18" charset="0"/>
                          </a:rPr>
                          <m:t>1</m:t>
                        </m:r>
                      </m:e>
                    </m:d>
                  </m:oMath>
                </a14:m>
                <a:r>
                  <a:rPr lang="en-US" altLang="zh-CN" sz="2000" dirty="0"/>
                  <a:t>,</a:t>
                </a:r>
                <a:r>
                  <a:rPr lang="zh-CN" altLang="en-US" sz="2000" dirty="0"/>
                  <a:t>在 </a:t>
                </a:r>
                <a:r>
                  <a:rPr lang="en" altLang="zh-CN" sz="2000" dirty="0"/>
                  <a:t>forward </a:t>
                </a:r>
                <a:r>
                  <a:rPr lang="zh-CN" altLang="en-US" sz="2000" dirty="0"/>
                  <a:t>时先对输入进行屏蔽再放大得到</a:t>
                </a:r>
                <a14:m>
                  <m:oMath xmlns:m="http://schemas.openxmlformats.org/officeDocument/2006/math">
                    <m:sSup>
                      <m:sSupPr>
                        <m:ctrlPr>
                          <a:rPr lang="en-US" altLang="zh-CN" sz="2000" i="1" dirty="0" smtClean="0">
                            <a:latin typeface="Cambria Math" panose="02040503050406030204" pitchFamily="18" charset="0"/>
                          </a:rPr>
                        </m:ctrlPr>
                      </m:sSupPr>
                      <m:e>
                        <m:r>
                          <a:rPr lang="en-US" altLang="zh-CN" sz="2000" b="0" i="1" dirty="0" smtClean="0">
                            <a:latin typeface="Cambria Math" panose="02040503050406030204" pitchFamily="18" charset="0"/>
                          </a:rPr>
                          <m:t>𝑋</m:t>
                        </m:r>
                      </m:e>
                      <m:sup>
                        <m:r>
                          <a:rPr lang="en-US" altLang="zh-CN" sz="2000" b="0" i="1" dirty="0" smtClean="0">
                            <a:latin typeface="Cambria Math" panose="02040503050406030204" pitchFamily="18" charset="0"/>
                          </a:rPr>
                          <m:t>′</m:t>
                        </m:r>
                      </m:sup>
                    </m:sSup>
                    <m:r>
                      <a:rPr lang="en-US" altLang="zh-CN" sz="2000" i="1" dirty="0">
                        <a:latin typeface="Cambria Math" panose="02040503050406030204" pitchFamily="18" charset="0"/>
                      </a:rPr>
                      <m:t>=</m:t>
                    </m:r>
                    <m:r>
                      <a:rPr lang="en-US" altLang="zh-CN" sz="2000" b="0" i="1" dirty="0" smtClean="0">
                        <a:latin typeface="Cambria Math" panose="02040503050406030204" pitchFamily="18" charset="0"/>
                      </a:rPr>
                      <m:t>1</m:t>
                    </m:r>
                    <m:r>
                      <a:rPr lang="en-US" altLang="zh-CN" sz="2000" b="0" i="1" dirty="0" smtClean="0">
                        <a:latin typeface="Cambria Math" panose="02040503050406030204" pitchFamily="18" charset="0"/>
                      </a:rPr>
                      <m:t>.</m:t>
                    </m:r>
                    <m:r>
                      <a:rPr lang="en-US" altLang="zh-CN" sz="2000" b="0" i="1" dirty="0" smtClean="0">
                        <a:latin typeface="Cambria Math" panose="02040503050406030204" pitchFamily="18" charset="0"/>
                      </a:rPr>
                      <m:t>25</m:t>
                    </m:r>
                    <m:r>
                      <a:rPr lang="zh-CN" altLang="en-US" sz="2000" b="0" i="1" dirty="0" smtClean="0">
                        <a:latin typeface="Cambria Math" panose="02040503050406030204" pitchFamily="18" charset="0"/>
                      </a:rPr>
                      <m:t>∗</m:t>
                    </m:r>
                    <m:r>
                      <a:rPr lang="en-US" altLang="zh-CN" sz="2000" i="1" dirty="0">
                        <a:latin typeface="Cambria Math" panose="02040503050406030204" pitchFamily="18" charset="0"/>
                      </a:rPr>
                      <m:t>[</m:t>
                    </m:r>
                    <m:sSub>
                      <m:sSubPr>
                        <m:ctrlPr>
                          <a:rPr lang="en-US" altLang="zh-CN" sz="2000" i="1" dirty="0">
                            <a:latin typeface="Cambria Math" panose="02040503050406030204" pitchFamily="18" charset="0"/>
                          </a:rPr>
                        </m:ctrlPr>
                      </m:sSubPr>
                      <m:e>
                        <m:r>
                          <a:rPr lang="en-US" altLang="zh-CN" sz="2000" i="1" dirty="0">
                            <a:latin typeface="Cambria Math" panose="02040503050406030204" pitchFamily="18" charset="0"/>
                          </a:rPr>
                          <m:t>𝑥</m:t>
                        </m:r>
                      </m:e>
                      <m:sub>
                        <m:r>
                          <a:rPr lang="en-US" altLang="zh-CN" sz="2000" i="1" dirty="0">
                            <a:latin typeface="Cambria Math" panose="02040503050406030204" pitchFamily="18" charset="0"/>
                          </a:rPr>
                          <m:t>0</m:t>
                        </m:r>
                      </m:sub>
                    </m:sSub>
                    <m:r>
                      <a:rPr lang="en-US" altLang="zh-CN" sz="2000" i="1" dirty="0">
                        <a:latin typeface="Cambria Math" panose="02040503050406030204" pitchFamily="18" charset="0"/>
                      </a:rPr>
                      <m:t>,</m:t>
                    </m:r>
                    <m:r>
                      <a:rPr lang="en-US" altLang="zh-CN" sz="2000" b="0" i="1" dirty="0" smtClean="0">
                        <a:latin typeface="Cambria Math" panose="02040503050406030204" pitchFamily="18" charset="0"/>
                      </a:rPr>
                      <m:t>0</m:t>
                    </m:r>
                    <m:r>
                      <a:rPr lang="en-US" altLang="zh-CN" sz="2000" i="1" dirty="0">
                        <a:latin typeface="Cambria Math" panose="02040503050406030204" pitchFamily="18" charset="0"/>
                      </a:rPr>
                      <m:t>,</m:t>
                    </m:r>
                    <m:sSub>
                      <m:sSubPr>
                        <m:ctrlPr>
                          <a:rPr lang="en-US" altLang="zh-CN" sz="2000" i="1" dirty="0">
                            <a:latin typeface="Cambria Math" panose="02040503050406030204" pitchFamily="18" charset="0"/>
                          </a:rPr>
                        </m:ctrlPr>
                      </m:sSubPr>
                      <m:e>
                        <m:r>
                          <a:rPr lang="en-US" altLang="zh-CN" sz="2000" i="1" dirty="0">
                            <a:latin typeface="Cambria Math" panose="02040503050406030204" pitchFamily="18" charset="0"/>
                          </a:rPr>
                          <m:t>𝑥</m:t>
                        </m:r>
                      </m:e>
                      <m:sub>
                        <m:r>
                          <a:rPr lang="en-US" altLang="zh-CN" sz="2000" i="1" dirty="0">
                            <a:latin typeface="Cambria Math" panose="02040503050406030204" pitchFamily="18" charset="0"/>
                          </a:rPr>
                          <m:t>2</m:t>
                        </m:r>
                      </m:sub>
                    </m:sSub>
                    <m:r>
                      <a:rPr lang="en-US" altLang="zh-CN" sz="2000" i="1" dirty="0">
                        <a:latin typeface="Cambria Math" panose="02040503050406030204" pitchFamily="18" charset="0"/>
                      </a:rPr>
                      <m:t>,</m:t>
                    </m:r>
                    <m:sSub>
                      <m:sSubPr>
                        <m:ctrlPr>
                          <a:rPr lang="en-US" altLang="zh-CN" sz="2000" i="1" dirty="0">
                            <a:latin typeface="Cambria Math" panose="02040503050406030204" pitchFamily="18" charset="0"/>
                          </a:rPr>
                        </m:ctrlPr>
                      </m:sSubPr>
                      <m:e>
                        <m:r>
                          <a:rPr lang="en-US" altLang="zh-CN" sz="2000" i="1" dirty="0">
                            <a:latin typeface="Cambria Math" panose="02040503050406030204" pitchFamily="18" charset="0"/>
                          </a:rPr>
                          <m:t>𝑥</m:t>
                        </m:r>
                      </m:e>
                      <m:sub>
                        <m:r>
                          <a:rPr lang="en-US" altLang="zh-CN" sz="2000" i="1" dirty="0">
                            <a:latin typeface="Cambria Math" panose="02040503050406030204" pitchFamily="18" charset="0"/>
                          </a:rPr>
                          <m:t>3</m:t>
                        </m:r>
                      </m:sub>
                    </m:sSub>
                    <m:r>
                      <a:rPr lang="en-US" altLang="zh-CN" sz="2000" i="1" dirty="0">
                        <a:latin typeface="Cambria Math" panose="02040503050406030204" pitchFamily="18" charset="0"/>
                      </a:rPr>
                      <m:t>]</m:t>
                    </m:r>
                  </m:oMath>
                </a14:m>
                <a:r>
                  <a:rPr lang="zh-CN" altLang="en-US" sz="2000" dirty="0"/>
                  <a:t>，同步修改梯度</a:t>
                </a:r>
                <a14:m>
                  <m:oMath xmlns:m="http://schemas.openxmlformats.org/officeDocument/2006/math">
                    <m:sSup>
                      <m:sSupPr>
                        <m:ctrlPr>
                          <a:rPr lang="en-US" altLang="zh-CN" sz="2000" i="1" dirty="0">
                            <a:latin typeface="Cambria Math" panose="02040503050406030204" pitchFamily="18" charset="0"/>
                          </a:rPr>
                        </m:ctrlPr>
                      </m:sSupPr>
                      <m:e>
                        <m:r>
                          <a:rPr lang="en-US" altLang="zh-CN" sz="2000" b="0" i="1" dirty="0" smtClean="0">
                            <a:latin typeface="Cambria Math" panose="02040503050406030204" pitchFamily="18" charset="0"/>
                          </a:rPr>
                          <m:t>𝐷</m:t>
                        </m:r>
                      </m:e>
                      <m:sup>
                        <m:r>
                          <a:rPr lang="en-US" altLang="zh-CN" sz="2000" i="1" dirty="0">
                            <a:latin typeface="Cambria Math" panose="02040503050406030204" pitchFamily="18" charset="0"/>
                          </a:rPr>
                          <m:t>′</m:t>
                        </m:r>
                      </m:sup>
                    </m:sSup>
                    <m:r>
                      <a:rPr lang="en-US" altLang="zh-CN" sz="2000" i="1" dirty="0">
                        <a:latin typeface="Cambria Math" panose="02040503050406030204" pitchFamily="18" charset="0"/>
                      </a:rPr>
                      <m:t>=</m:t>
                    </m:r>
                    <m:r>
                      <a:rPr lang="en-US" altLang="zh-CN" sz="2000" b="0" i="1" dirty="0" smtClean="0">
                        <a:latin typeface="Cambria Math" panose="02040503050406030204" pitchFamily="18" charset="0"/>
                      </a:rPr>
                      <m:t>1</m:t>
                    </m:r>
                    <m:r>
                      <a:rPr lang="en-US" altLang="zh-CN" sz="2000" b="0" i="1" dirty="0" smtClean="0">
                        <a:latin typeface="Cambria Math" panose="02040503050406030204" pitchFamily="18" charset="0"/>
                      </a:rPr>
                      <m:t>.</m:t>
                    </m:r>
                    <m:r>
                      <a:rPr lang="en-US" altLang="zh-CN" sz="2000" b="0" i="1" dirty="0" smtClean="0">
                        <a:latin typeface="Cambria Math" panose="02040503050406030204" pitchFamily="18" charset="0"/>
                      </a:rPr>
                      <m:t>25</m:t>
                    </m:r>
                    <m:r>
                      <a:rPr lang="zh-CN" altLang="en-US" sz="2000" b="0" i="1" dirty="0" smtClean="0">
                        <a:latin typeface="Cambria Math" panose="02040503050406030204" pitchFamily="18" charset="0"/>
                      </a:rPr>
                      <m:t>∗</m:t>
                    </m:r>
                    <m:r>
                      <a:rPr lang="en-US" altLang="zh-CN" sz="2000" i="1" dirty="0">
                        <a:latin typeface="Cambria Math" panose="02040503050406030204" pitchFamily="18" charset="0"/>
                      </a:rPr>
                      <m:t>[</m:t>
                    </m:r>
                    <m:sSub>
                      <m:sSubPr>
                        <m:ctrlPr>
                          <a:rPr lang="en-US" altLang="zh-CN" sz="2000" i="1" dirty="0">
                            <a:latin typeface="Cambria Math" panose="02040503050406030204" pitchFamily="18" charset="0"/>
                          </a:rPr>
                        </m:ctrlPr>
                      </m:sSubPr>
                      <m:e>
                        <m:r>
                          <a:rPr lang="en-US" altLang="zh-CN" sz="2000" i="1" dirty="0">
                            <a:latin typeface="Cambria Math" panose="02040503050406030204" pitchFamily="18" charset="0"/>
                          </a:rPr>
                          <m:t>𝑑</m:t>
                        </m:r>
                      </m:e>
                      <m:sub>
                        <m:r>
                          <a:rPr lang="en-US" altLang="zh-CN" sz="2000" i="1" dirty="0">
                            <a:latin typeface="Cambria Math" panose="02040503050406030204" pitchFamily="18" charset="0"/>
                          </a:rPr>
                          <m:t>0</m:t>
                        </m:r>
                      </m:sub>
                    </m:sSub>
                    <m:r>
                      <a:rPr lang="en-US" altLang="zh-CN" sz="2000" i="1" dirty="0">
                        <a:latin typeface="Cambria Math" panose="02040503050406030204" pitchFamily="18" charset="0"/>
                      </a:rPr>
                      <m:t>,</m:t>
                    </m:r>
                    <m:r>
                      <a:rPr lang="en-US" altLang="zh-CN" sz="2000" b="0" i="1" dirty="0" smtClean="0">
                        <a:latin typeface="Cambria Math" panose="02040503050406030204" pitchFamily="18" charset="0"/>
                      </a:rPr>
                      <m:t>0</m:t>
                    </m:r>
                    <m:r>
                      <a:rPr lang="en-US" altLang="zh-CN" sz="2000" i="1" dirty="0">
                        <a:latin typeface="Cambria Math" panose="02040503050406030204" pitchFamily="18" charset="0"/>
                      </a:rPr>
                      <m:t>,</m:t>
                    </m:r>
                    <m:sSub>
                      <m:sSubPr>
                        <m:ctrlPr>
                          <a:rPr lang="en-US" altLang="zh-CN" sz="2000" i="1" dirty="0">
                            <a:latin typeface="Cambria Math" panose="02040503050406030204" pitchFamily="18" charset="0"/>
                          </a:rPr>
                        </m:ctrlPr>
                      </m:sSubPr>
                      <m:e>
                        <m:r>
                          <a:rPr lang="en-US" altLang="zh-CN" sz="2000" i="1" dirty="0">
                            <a:latin typeface="Cambria Math" panose="02040503050406030204" pitchFamily="18" charset="0"/>
                          </a:rPr>
                          <m:t>𝑑</m:t>
                        </m:r>
                      </m:e>
                      <m:sub>
                        <m:r>
                          <a:rPr lang="en-US" altLang="zh-CN" sz="2000" i="1" dirty="0">
                            <a:latin typeface="Cambria Math" panose="02040503050406030204" pitchFamily="18" charset="0"/>
                          </a:rPr>
                          <m:t>2</m:t>
                        </m:r>
                      </m:sub>
                    </m:sSub>
                    <m:r>
                      <a:rPr lang="en-US" altLang="zh-CN" sz="2000" i="1" dirty="0">
                        <a:latin typeface="Cambria Math" panose="02040503050406030204" pitchFamily="18" charset="0"/>
                      </a:rPr>
                      <m:t>,</m:t>
                    </m:r>
                    <m:sSub>
                      <m:sSubPr>
                        <m:ctrlPr>
                          <a:rPr lang="en-US" altLang="zh-CN" sz="2000" i="1" dirty="0">
                            <a:latin typeface="Cambria Math" panose="02040503050406030204" pitchFamily="18" charset="0"/>
                          </a:rPr>
                        </m:ctrlPr>
                      </m:sSubPr>
                      <m:e>
                        <m:r>
                          <a:rPr lang="en-US" altLang="zh-CN" sz="2000" i="1" dirty="0">
                            <a:latin typeface="Cambria Math" panose="02040503050406030204" pitchFamily="18" charset="0"/>
                          </a:rPr>
                          <m:t>𝑑</m:t>
                        </m:r>
                      </m:e>
                      <m:sub>
                        <m:r>
                          <a:rPr lang="en-US" altLang="zh-CN" sz="2000" i="1" dirty="0">
                            <a:latin typeface="Cambria Math" panose="02040503050406030204" pitchFamily="18" charset="0"/>
                          </a:rPr>
                          <m:t>3</m:t>
                        </m:r>
                      </m:sub>
                    </m:sSub>
                    <m:r>
                      <a:rPr lang="en-US" altLang="zh-CN" sz="2000" i="1" dirty="0">
                        <a:latin typeface="Cambria Math" panose="02040503050406030204" pitchFamily="18" charset="0"/>
                      </a:rPr>
                      <m:t>] </m:t>
                    </m:r>
                  </m:oMath>
                </a14:m>
                <a:endParaRPr lang="en-US" altLang="zh-CN" sz="2000" dirty="0"/>
              </a:p>
            </p:txBody>
          </p:sp>
        </mc:Choice>
        <mc:Fallback xmlns="">
          <p:sp>
            <p:nvSpPr>
              <p:cNvPr id="3" name="矩形 2"/>
              <p:cNvSpPr>
                <a:spLocks noRot="1" noChangeAspect="1" noMove="1" noResize="1" noEditPoints="1" noAdjustHandles="1" noChangeArrowheads="1" noChangeShapeType="1" noTextEdit="1"/>
              </p:cNvSpPr>
              <p:nvPr/>
            </p:nvSpPr>
            <p:spPr>
              <a:xfrm>
                <a:off x="322412" y="1284155"/>
                <a:ext cx="8499176" cy="5262979"/>
              </a:xfrm>
              <a:prstGeom prst="rect">
                <a:avLst/>
              </a:prstGeom>
              <a:blipFill>
                <a:blip r:embed="rId3"/>
                <a:stretch>
                  <a:fillRect l="-1004" r="-107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994505299"/>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1">
            <a:extLst>
              <a:ext uri="{FF2B5EF4-FFF2-40B4-BE49-F238E27FC236}">
                <a16:creationId xmlns:a16="http://schemas.microsoft.com/office/drawing/2014/main" id="{003CEFA3-5DC2-4BF3-AFEC-91A95B218F6C}"/>
              </a:ext>
            </a:extLst>
          </p:cNvPr>
          <p:cNvSpPr>
            <a:spLocks noGrp="1"/>
          </p:cNvSpPr>
          <p:nvPr>
            <p:ph type="title"/>
          </p:nvPr>
        </p:nvSpPr>
        <p:spPr>
          <a:xfrm>
            <a:off x="685800" y="381000"/>
            <a:ext cx="7772400" cy="762000"/>
          </a:xfrm>
        </p:spPr>
        <p:txBody>
          <a:bodyPr/>
          <a:lstStyle/>
          <a:p>
            <a:r>
              <a:rPr lang="en-US" altLang="zh-CN" spc="131" dirty="0"/>
              <a:t>CNN</a:t>
            </a:r>
            <a:r>
              <a:rPr lang="zh-CN" altLang="en-US" spc="131" dirty="0"/>
              <a:t>模型</a:t>
            </a:r>
            <a:r>
              <a:rPr lang="en-US" altLang="zh-CN" spc="131" dirty="0"/>
              <a:t>——</a:t>
            </a:r>
            <a:r>
              <a:rPr lang="en-US" altLang="zh-CN" spc="131" dirty="0" err="1"/>
              <a:t>softmax</a:t>
            </a:r>
            <a:r>
              <a:rPr lang="zh-CN" altLang="en-US" spc="131" dirty="0"/>
              <a:t>作用</a:t>
            </a:r>
            <a:endParaRPr lang="en-US" dirty="0"/>
          </a:p>
        </p:txBody>
      </p:sp>
      <p:sp>
        <p:nvSpPr>
          <p:cNvPr id="3" name="矩形 2"/>
          <p:cNvSpPr/>
          <p:nvPr/>
        </p:nvSpPr>
        <p:spPr>
          <a:xfrm>
            <a:off x="323528" y="1484784"/>
            <a:ext cx="8499176" cy="4893647"/>
          </a:xfrm>
          <a:prstGeom prst="rect">
            <a:avLst/>
          </a:prstGeom>
        </p:spPr>
        <p:txBody>
          <a:bodyPr wrap="square">
            <a:spAutoFit/>
          </a:bodyPr>
          <a:lstStyle/>
          <a:p>
            <a:pPr marL="0" indent="0">
              <a:lnSpc>
                <a:spcPct val="150000"/>
              </a:lnSpc>
              <a:buNone/>
            </a:pPr>
            <a:r>
              <a:rPr lang="zh-CN" altLang="en-US" dirty="0">
                <a:sym typeface="Wingdings" panose="05000000000000000000" pitchFamily="2" charset="2"/>
              </a:rPr>
              <a:t></a:t>
            </a:r>
            <a:r>
              <a:rPr lang="zh-CN" altLang="en-US" dirty="0"/>
              <a:t>通过神经网络解决多分类问题时，最常用的一种方式就是在最后一层设置</a:t>
            </a:r>
            <a:r>
              <a:rPr lang="en-US" altLang="zh-CN" dirty="0"/>
              <a:t>n</a:t>
            </a:r>
            <a:r>
              <a:rPr lang="zh-CN" altLang="en-US" dirty="0"/>
              <a:t>个输出节点，无论在浅层神经网络还是在</a:t>
            </a:r>
            <a:r>
              <a:rPr lang="en-US" altLang="zh-CN" dirty="0"/>
              <a:t>CNN</a:t>
            </a:r>
            <a:r>
              <a:rPr lang="zh-CN" altLang="en-US" dirty="0"/>
              <a:t>中都是如此，</a:t>
            </a:r>
            <a:endParaRPr lang="en-US" altLang="zh-CN" dirty="0"/>
          </a:p>
          <a:p>
            <a:pPr marL="0" indent="0">
              <a:lnSpc>
                <a:spcPct val="150000"/>
              </a:lnSpc>
              <a:buNone/>
            </a:pPr>
            <a:r>
              <a:rPr lang="zh-CN" altLang="en-US" dirty="0">
                <a:sym typeface="Wingdings" panose="05000000000000000000" pitchFamily="2" charset="2"/>
              </a:rPr>
              <a:t></a:t>
            </a:r>
            <a:r>
              <a:rPr lang="zh-CN" altLang="en-US" dirty="0"/>
              <a:t>一般情况下，最后一个输出层的节点个数与分类任务的目标数相等。</a:t>
            </a:r>
            <a:endParaRPr lang="en-US" altLang="zh-CN" dirty="0"/>
          </a:p>
          <a:p>
            <a:pPr marL="0" indent="0">
              <a:lnSpc>
                <a:spcPct val="150000"/>
              </a:lnSpc>
              <a:buNone/>
            </a:pPr>
            <a:r>
              <a:rPr lang="zh-CN" altLang="en-US" dirty="0">
                <a:sym typeface="Wingdings" panose="05000000000000000000" pitchFamily="2" charset="2"/>
              </a:rPr>
              <a:t></a:t>
            </a:r>
            <a:r>
              <a:rPr lang="zh-CN" altLang="en-US" dirty="0"/>
              <a:t>原始输出是输入数值做了复杂的加权和与非线性处理之后的某个值，这个值可以是任意的值，这个值对于明确类别不利，但是经过</a:t>
            </a:r>
            <a:r>
              <a:rPr lang="en-US" altLang="zh-CN" dirty="0" err="1"/>
              <a:t>softmax</a:t>
            </a:r>
            <a:r>
              <a:rPr lang="zh-CN" altLang="en-US" dirty="0"/>
              <a:t>层后就成了一个概率值，而且概率和为</a:t>
            </a:r>
            <a:r>
              <a:rPr lang="en-US" altLang="zh-CN" dirty="0"/>
              <a:t>1</a:t>
            </a:r>
            <a:r>
              <a:rPr lang="zh-CN" altLang="en-US" dirty="0"/>
              <a:t>。</a:t>
            </a:r>
            <a:endParaRPr lang="en-US" altLang="zh-CN" dirty="0"/>
          </a:p>
          <a:p>
            <a:pPr marL="0" indent="0">
              <a:buNone/>
            </a:pPr>
            <a:endParaRPr lang="en-US" altLang="zh-CN" dirty="0"/>
          </a:p>
        </p:txBody>
      </p:sp>
    </p:spTree>
    <p:extLst>
      <p:ext uri="{BB962C8B-B14F-4D97-AF65-F5344CB8AC3E}">
        <p14:creationId xmlns:p14="http://schemas.microsoft.com/office/powerpoint/2010/main" val="1019220307"/>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1">
            <a:extLst>
              <a:ext uri="{FF2B5EF4-FFF2-40B4-BE49-F238E27FC236}">
                <a16:creationId xmlns:a16="http://schemas.microsoft.com/office/drawing/2014/main" id="{003CEFA3-5DC2-4BF3-AFEC-91A95B218F6C}"/>
              </a:ext>
            </a:extLst>
          </p:cNvPr>
          <p:cNvSpPr>
            <a:spLocks noGrp="1"/>
          </p:cNvSpPr>
          <p:nvPr>
            <p:ph type="title"/>
          </p:nvPr>
        </p:nvSpPr>
        <p:spPr>
          <a:xfrm>
            <a:off x="685800" y="381000"/>
            <a:ext cx="7772400" cy="762000"/>
          </a:xfrm>
        </p:spPr>
        <p:txBody>
          <a:bodyPr/>
          <a:lstStyle/>
          <a:p>
            <a:r>
              <a:rPr lang="en-US" altLang="zh-CN" spc="131" dirty="0"/>
              <a:t>CNN</a:t>
            </a:r>
            <a:r>
              <a:rPr lang="zh-CN" altLang="en-US" spc="131" dirty="0"/>
              <a:t>模型</a:t>
            </a:r>
            <a:r>
              <a:rPr lang="en-US" altLang="zh-CN" spc="131" dirty="0"/>
              <a:t>——</a:t>
            </a:r>
            <a:r>
              <a:rPr lang="en-US" altLang="zh-CN" spc="131" dirty="0" err="1"/>
              <a:t>softmax</a:t>
            </a:r>
            <a:r>
              <a:rPr lang="zh-CN" altLang="en-US" spc="131" dirty="0"/>
              <a:t>作用</a:t>
            </a:r>
            <a:endParaRPr lang="en-US" dirty="0"/>
          </a:p>
        </p:txBody>
      </p:sp>
      <p:sp>
        <p:nvSpPr>
          <p:cNvPr id="5" name="矩形 4"/>
          <p:cNvSpPr/>
          <p:nvPr/>
        </p:nvSpPr>
        <p:spPr>
          <a:xfrm>
            <a:off x="395536" y="1453334"/>
            <a:ext cx="8492480" cy="4524315"/>
          </a:xfrm>
          <a:prstGeom prst="rect">
            <a:avLst/>
          </a:prstGeom>
        </p:spPr>
        <p:txBody>
          <a:bodyPr wrap="square">
            <a:spAutoFit/>
          </a:bodyPr>
          <a:lstStyle/>
          <a:p>
            <a:pPr>
              <a:lnSpc>
                <a:spcPct val="150000"/>
              </a:lnSpc>
            </a:pPr>
            <a:r>
              <a:rPr lang="zh-CN" altLang="en-US" dirty="0">
                <a:solidFill>
                  <a:srgbClr val="FF0000"/>
                </a:solidFill>
              </a:rPr>
              <a:t>例</a:t>
            </a:r>
            <a:r>
              <a:rPr lang="en-US" altLang="zh-CN" dirty="0">
                <a:solidFill>
                  <a:srgbClr val="FF0000"/>
                </a:solidFill>
              </a:rPr>
              <a:t>8</a:t>
            </a:r>
            <a:r>
              <a:rPr lang="zh-CN" altLang="en-US" dirty="0">
                <a:solidFill>
                  <a:srgbClr val="FF0000"/>
                </a:solidFill>
              </a:rPr>
              <a:t>：</a:t>
            </a:r>
            <a:r>
              <a:rPr lang="zh-CN" altLang="en-US" dirty="0"/>
              <a:t>假设神经网络的原始输出为</a:t>
            </a:r>
            <a:r>
              <a:rPr lang="en-US" altLang="zh-CN" dirty="0"/>
              <a:t>y</a:t>
            </a:r>
            <a:r>
              <a:rPr lang="en-US" altLang="zh-CN" baseline="-25000" dirty="0"/>
              <a:t>1</a:t>
            </a:r>
            <a:r>
              <a:rPr lang="en-US" altLang="zh-CN" dirty="0"/>
              <a:t>,y</a:t>
            </a:r>
            <a:r>
              <a:rPr lang="en-US" altLang="zh-CN" baseline="-25000" dirty="0"/>
              <a:t>2</a:t>
            </a:r>
            <a:r>
              <a:rPr lang="en-US" altLang="zh-CN" dirty="0"/>
              <a:t>,….,</a:t>
            </a:r>
            <a:r>
              <a:rPr lang="en-US" altLang="zh-CN" dirty="0" err="1"/>
              <a:t>y</a:t>
            </a:r>
            <a:r>
              <a:rPr lang="en-US" altLang="zh-CN" baseline="-25000" dirty="0" err="1"/>
              <a:t>n</a:t>
            </a:r>
            <a:r>
              <a:rPr lang="zh-CN" altLang="en-US" dirty="0"/>
              <a:t>，那么经过      </a:t>
            </a:r>
            <a:endParaRPr lang="en-US" altLang="zh-CN" dirty="0"/>
          </a:p>
          <a:p>
            <a:pPr>
              <a:lnSpc>
                <a:spcPct val="150000"/>
              </a:lnSpc>
            </a:pPr>
            <a:r>
              <a:rPr lang="en-US" altLang="zh-CN" dirty="0"/>
              <a:t>          </a:t>
            </a:r>
            <a:r>
              <a:rPr lang="en-US" altLang="zh-CN" dirty="0" err="1"/>
              <a:t>Softmax</a:t>
            </a:r>
            <a:r>
              <a:rPr lang="zh-CN" altLang="en-US" dirty="0"/>
              <a:t>函数处理之后的输出为 </a:t>
            </a:r>
            <a:r>
              <a:rPr lang="en-US" altLang="zh-CN" dirty="0"/>
              <a:t>:</a:t>
            </a:r>
          </a:p>
          <a:p>
            <a:pPr>
              <a:lnSpc>
                <a:spcPct val="150000"/>
              </a:lnSpc>
            </a:pPr>
            <a:endParaRPr lang="en-US" altLang="zh-CN" dirty="0"/>
          </a:p>
          <a:p>
            <a:pPr>
              <a:lnSpc>
                <a:spcPct val="150000"/>
              </a:lnSpc>
            </a:pPr>
            <a:endParaRPr lang="en-US" altLang="zh-CN" dirty="0"/>
          </a:p>
          <a:p>
            <a:pPr>
              <a:lnSpc>
                <a:spcPct val="150000"/>
              </a:lnSpc>
            </a:pPr>
            <a:endParaRPr lang="en-US" altLang="zh-CN" dirty="0"/>
          </a:p>
          <a:p>
            <a:pPr>
              <a:lnSpc>
                <a:spcPct val="150000"/>
              </a:lnSpc>
            </a:pPr>
            <a:r>
              <a:rPr lang="zh-CN" altLang="en-US" dirty="0"/>
              <a:t>且                。即，</a:t>
            </a:r>
            <a:r>
              <a:rPr lang="en-US" altLang="zh-CN" dirty="0" err="1"/>
              <a:t>softmax</a:t>
            </a:r>
            <a:r>
              <a:rPr lang="zh-CN" altLang="en-US" dirty="0"/>
              <a:t>层的每个节点的输出值成为了概率和为</a:t>
            </a:r>
            <a:r>
              <a:rPr lang="en-US" altLang="zh-CN" dirty="0"/>
              <a:t>1</a:t>
            </a:r>
            <a:r>
              <a:rPr lang="zh-CN" altLang="en-US" dirty="0"/>
              <a:t>的概率分布。</a:t>
            </a:r>
            <a:endParaRPr lang="en-US" altLang="zh-CN" dirty="0"/>
          </a:p>
          <a:p>
            <a:pPr>
              <a:lnSpc>
                <a:spcPct val="150000"/>
              </a:lnSpc>
            </a:pPr>
            <a:endParaRPr lang="zh-CN" altLang="en-US" dirty="0"/>
          </a:p>
        </p:txBody>
      </p:sp>
      <p:pic>
        <p:nvPicPr>
          <p:cNvPr id="6" name="图片 5"/>
          <p:cNvPicPr>
            <a:picLocks noChangeAspect="1"/>
          </p:cNvPicPr>
          <p:nvPr/>
        </p:nvPicPr>
        <p:blipFill>
          <a:blip r:embed="rId3"/>
          <a:stretch>
            <a:fillRect/>
          </a:stretch>
        </p:blipFill>
        <p:spPr>
          <a:xfrm>
            <a:off x="1907704" y="2578386"/>
            <a:ext cx="4592168" cy="1225476"/>
          </a:xfrm>
          <a:prstGeom prst="rect">
            <a:avLst/>
          </a:prstGeom>
        </p:spPr>
      </p:pic>
      <p:sp>
        <p:nvSpPr>
          <p:cNvPr id="7" name="Rectangle 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200" b="0" i="0" u="none" strike="noStrike" cap="none" normalizeH="0" baseline="0">
                <a:ln>
                  <a:noFill/>
                </a:ln>
                <a:solidFill>
                  <a:schemeClr val="tx1"/>
                </a:solidFill>
                <a:effectLst/>
                <a:latin typeface="Arial" panose="020B0604020202020204" pitchFamily="34" charset="0"/>
                <a:ea typeface="-apple-system"/>
              </a:rPr>
              <a:t>以上可以看出： </a:t>
            </a:r>
            <a:r>
              <a:rPr kumimoji="0" lang="zh-CN" altLang="zh-CN" sz="1400" b="0" i="0" u="none" strike="noStrike" cap="none" normalizeH="0" baseline="0">
                <a:ln>
                  <a:noFill/>
                </a:ln>
                <a:solidFill>
                  <a:schemeClr val="tx1"/>
                </a:solidFill>
                <a:effectLst/>
                <a:latin typeface="Arial" panose="020B0604020202020204" pitchFamily="34" charset="0"/>
                <a:ea typeface="MathJax_Size1"/>
              </a:rPr>
              <a:t>∑</a:t>
            </a:r>
            <a:r>
              <a:rPr kumimoji="0" lang="zh-CN" altLang="zh-CN" sz="1400" b="0" i="0" u="none" strike="noStrike" cap="none" normalizeH="0" baseline="0">
                <a:ln>
                  <a:noFill/>
                </a:ln>
                <a:solidFill>
                  <a:schemeClr val="tx1"/>
                </a:solidFill>
                <a:effectLst/>
                <a:latin typeface="Arial" panose="020B0604020202020204" pitchFamily="34" charset="0"/>
                <a:ea typeface="MathJax_Math-italic"/>
              </a:rPr>
              <a:t>y</a:t>
            </a:r>
            <a:r>
              <a:rPr kumimoji="0" lang="zh-CN" altLang="zh-CN" sz="900" b="0" i="0" u="none" strike="noStrike" cap="none" normalizeH="0" baseline="0">
                <a:ln>
                  <a:noFill/>
                </a:ln>
                <a:solidFill>
                  <a:schemeClr val="tx1"/>
                </a:solidFill>
                <a:effectLst/>
                <a:latin typeface="Arial" panose="020B0604020202020204" pitchFamily="34" charset="0"/>
                <a:ea typeface="MathJax_Main"/>
              </a:rPr>
              <a:t>′</a:t>
            </a:r>
            <a:r>
              <a:rPr kumimoji="0" lang="zh-CN" altLang="zh-CN" sz="1400" b="0" i="0" u="none" strike="noStrike" cap="none" normalizeH="0" baseline="0">
                <a:ln>
                  <a:noFill/>
                </a:ln>
                <a:solidFill>
                  <a:schemeClr val="tx1"/>
                </a:solidFill>
                <a:effectLst/>
                <a:latin typeface="Arial" panose="020B0604020202020204" pitchFamily="34" charset="0"/>
                <a:ea typeface="MathJax_Main"/>
              </a:rPr>
              <a:t>=1</a:t>
            </a:r>
            <a:r>
              <a:rPr kumimoji="0" lang="zh-CN" altLang="zh-CN" sz="600" b="0" i="0" u="none" strike="noStrike" cap="none" normalizeH="0" baseline="0">
                <a:ln>
                  <a:noFill/>
                </a:ln>
                <a:solidFill>
                  <a:schemeClr val="tx1"/>
                </a:solidFill>
                <a:effectLst/>
                <a:latin typeface="Arial" panose="020B0604020202020204" pitchFamily="34" charset="0"/>
              </a:rPr>
              <a:t/>
            </a:r>
            <a:br>
              <a:rPr kumimoji="0" lang="zh-CN" altLang="zh-CN" sz="600" b="0" i="0" u="none" strike="noStrike" cap="none" normalizeH="0" baseline="0">
                <a:ln>
                  <a:noFill/>
                </a:ln>
                <a:solidFill>
                  <a:schemeClr val="tx1"/>
                </a:solidFill>
                <a:effectLst/>
                <a:latin typeface="Arial" panose="020B0604020202020204" pitchFamily="34" charset="0"/>
              </a:rPr>
            </a:b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8" name="矩形 7"/>
          <p:cNvSpPr/>
          <p:nvPr/>
        </p:nvSpPr>
        <p:spPr>
          <a:xfrm>
            <a:off x="685800" y="4293096"/>
            <a:ext cx="3320134" cy="461665"/>
          </a:xfrm>
          <a:prstGeom prst="rect">
            <a:avLst/>
          </a:prstGeom>
        </p:spPr>
        <p:txBody>
          <a:bodyPr wrap="square">
            <a:spAutoFit/>
          </a:bodyPr>
          <a:lstStyle/>
          <a:p>
            <a:r>
              <a:rPr lang="zh-CN" altLang="en-US" dirty="0"/>
              <a:t>： ∑</a:t>
            </a:r>
            <a:r>
              <a:rPr lang="en-US" altLang="zh-CN" dirty="0"/>
              <a:t>y′=1</a:t>
            </a:r>
            <a:endParaRPr lang="zh-CN" altLang="en-US" dirty="0"/>
          </a:p>
        </p:txBody>
      </p:sp>
    </p:spTree>
    <p:extLst>
      <p:ext uri="{BB962C8B-B14F-4D97-AF65-F5344CB8AC3E}">
        <p14:creationId xmlns:p14="http://schemas.microsoft.com/office/powerpoint/2010/main" val="1541581032"/>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3F87F38-7BF3-4966-AFB6-C6E6E9C3B95F}"/>
              </a:ext>
            </a:extLst>
          </p:cNvPr>
          <p:cNvSpPr>
            <a:spLocks noGrp="1"/>
          </p:cNvSpPr>
          <p:nvPr>
            <p:ph type="title"/>
          </p:nvPr>
        </p:nvSpPr>
        <p:spPr/>
        <p:txBody>
          <a:bodyPr/>
          <a:lstStyle/>
          <a:p>
            <a:r>
              <a:rPr lang="zh-CN" altLang="en-US" spc="83" dirty="0">
                <a:solidFill>
                  <a:srgbClr val="FF0000"/>
                </a:solidFill>
              </a:rPr>
              <a:t>五、</a:t>
            </a:r>
            <a:r>
              <a:rPr lang="en-US" altLang="zh-CN" spc="83" dirty="0">
                <a:solidFill>
                  <a:srgbClr val="FF0000"/>
                </a:solidFill>
              </a:rPr>
              <a:t>CNN</a:t>
            </a:r>
            <a:r>
              <a:rPr lang="zh-CN" altLang="en-US" spc="83" dirty="0">
                <a:solidFill>
                  <a:srgbClr val="FF0000"/>
                </a:solidFill>
              </a:rPr>
              <a:t>网络结构中的超参数</a:t>
            </a:r>
            <a:endParaRPr lang="en-US" dirty="0">
              <a:solidFill>
                <a:srgbClr val="FF0000"/>
              </a:solidFill>
            </a:endParaRPr>
          </a:p>
        </p:txBody>
      </p:sp>
      <p:sp>
        <p:nvSpPr>
          <p:cNvPr id="6" name="object 2">
            <a:extLst>
              <a:ext uri="{FF2B5EF4-FFF2-40B4-BE49-F238E27FC236}">
                <a16:creationId xmlns:a16="http://schemas.microsoft.com/office/drawing/2014/main" id="{AA709B3A-BF07-4711-B38A-B9C70A3CC990}"/>
              </a:ext>
            </a:extLst>
          </p:cNvPr>
          <p:cNvSpPr txBox="1"/>
          <p:nvPr/>
        </p:nvSpPr>
        <p:spPr>
          <a:xfrm>
            <a:off x="757278" y="2125266"/>
            <a:ext cx="2375059" cy="332783"/>
          </a:xfrm>
          <a:prstGeom prst="rect">
            <a:avLst/>
          </a:prstGeom>
        </p:spPr>
        <p:txBody>
          <a:bodyPr vert="horz" wrap="square" lIns="0" tIns="9525" rIns="0" bIns="0" rtlCol="0">
            <a:spAutoFit/>
          </a:bodyPr>
          <a:lstStyle/>
          <a:p>
            <a:pPr marL="180975" indent="-171450">
              <a:spcBef>
                <a:spcPts val="75"/>
              </a:spcBef>
              <a:buFont typeface="Arial"/>
              <a:buChar char="•"/>
              <a:tabLst>
                <a:tab pos="180975" algn="l"/>
              </a:tabLst>
            </a:pPr>
            <a:r>
              <a:rPr lang="zh-CN" altLang="en-US" sz="2100" spc="-8" dirty="0">
                <a:latin typeface="Calibri"/>
                <a:cs typeface="Calibri"/>
              </a:rPr>
              <a:t>卷积层</a:t>
            </a:r>
            <a:endParaRPr sz="2100" dirty="0">
              <a:latin typeface="Calibri"/>
              <a:cs typeface="Calibri"/>
            </a:endParaRPr>
          </a:p>
        </p:txBody>
      </p:sp>
      <p:sp>
        <p:nvSpPr>
          <p:cNvPr id="7" name="object 3">
            <a:extLst>
              <a:ext uri="{FF2B5EF4-FFF2-40B4-BE49-F238E27FC236}">
                <a16:creationId xmlns:a16="http://schemas.microsoft.com/office/drawing/2014/main" id="{3104725B-F70C-488F-8581-AFE43E72F8E6}"/>
              </a:ext>
            </a:extLst>
          </p:cNvPr>
          <p:cNvSpPr txBox="1"/>
          <p:nvPr/>
        </p:nvSpPr>
        <p:spPr>
          <a:xfrm>
            <a:off x="757278" y="3001566"/>
            <a:ext cx="1677829" cy="332783"/>
          </a:xfrm>
          <a:prstGeom prst="rect">
            <a:avLst/>
          </a:prstGeom>
        </p:spPr>
        <p:txBody>
          <a:bodyPr vert="horz" wrap="square" lIns="0" tIns="9525" rIns="0" bIns="0" rtlCol="0">
            <a:spAutoFit/>
          </a:bodyPr>
          <a:lstStyle/>
          <a:p>
            <a:pPr marL="180975" indent="-171450">
              <a:spcBef>
                <a:spcPts val="75"/>
              </a:spcBef>
              <a:buFont typeface="Arial"/>
              <a:buChar char="•"/>
              <a:tabLst>
                <a:tab pos="180975" algn="l"/>
              </a:tabLst>
            </a:pPr>
            <a:r>
              <a:rPr lang="zh-CN" altLang="en-US" sz="2100" spc="-8" dirty="0">
                <a:latin typeface="Calibri"/>
                <a:cs typeface="Calibri"/>
              </a:rPr>
              <a:t>池化层</a:t>
            </a:r>
            <a:endParaRPr sz="2100" dirty="0">
              <a:latin typeface="Calibri"/>
              <a:cs typeface="Calibri"/>
            </a:endParaRPr>
          </a:p>
        </p:txBody>
      </p:sp>
      <p:sp>
        <p:nvSpPr>
          <p:cNvPr id="8" name="object 4">
            <a:extLst>
              <a:ext uri="{FF2B5EF4-FFF2-40B4-BE49-F238E27FC236}">
                <a16:creationId xmlns:a16="http://schemas.microsoft.com/office/drawing/2014/main" id="{A4FAF073-E46E-4484-B706-1B729B238775}"/>
              </a:ext>
            </a:extLst>
          </p:cNvPr>
          <p:cNvSpPr txBox="1"/>
          <p:nvPr/>
        </p:nvSpPr>
        <p:spPr>
          <a:xfrm>
            <a:off x="757278" y="3887391"/>
            <a:ext cx="2595563" cy="332783"/>
          </a:xfrm>
          <a:prstGeom prst="rect">
            <a:avLst/>
          </a:prstGeom>
        </p:spPr>
        <p:txBody>
          <a:bodyPr vert="horz" wrap="square" lIns="0" tIns="9525" rIns="0" bIns="0" rtlCol="0">
            <a:spAutoFit/>
          </a:bodyPr>
          <a:lstStyle/>
          <a:p>
            <a:pPr marL="180975" indent="-171450">
              <a:spcBef>
                <a:spcPts val="75"/>
              </a:spcBef>
              <a:buFont typeface="Arial"/>
              <a:buChar char="•"/>
              <a:tabLst>
                <a:tab pos="180975" algn="l"/>
              </a:tabLst>
            </a:pPr>
            <a:r>
              <a:rPr lang="zh-CN" altLang="en-US" sz="2100" spc="-8" dirty="0">
                <a:latin typeface="Calibri"/>
                <a:cs typeface="Calibri"/>
              </a:rPr>
              <a:t>全连接层</a:t>
            </a:r>
            <a:endParaRPr sz="2100" dirty="0">
              <a:latin typeface="Calibri"/>
              <a:cs typeface="Calibri"/>
            </a:endParaRPr>
          </a:p>
        </p:txBody>
      </p:sp>
      <p:sp>
        <p:nvSpPr>
          <p:cNvPr id="9" name="object 5">
            <a:extLst>
              <a:ext uri="{FF2B5EF4-FFF2-40B4-BE49-F238E27FC236}">
                <a16:creationId xmlns:a16="http://schemas.microsoft.com/office/drawing/2014/main" id="{FA16F60F-AF04-4676-89CE-94FCA0AD6DCA}"/>
              </a:ext>
            </a:extLst>
          </p:cNvPr>
          <p:cNvSpPr txBox="1"/>
          <p:nvPr/>
        </p:nvSpPr>
        <p:spPr>
          <a:xfrm>
            <a:off x="757279" y="4763691"/>
            <a:ext cx="2351246" cy="332783"/>
          </a:xfrm>
          <a:prstGeom prst="rect">
            <a:avLst/>
          </a:prstGeom>
        </p:spPr>
        <p:txBody>
          <a:bodyPr vert="horz" wrap="square" lIns="0" tIns="9525" rIns="0" bIns="0" rtlCol="0">
            <a:spAutoFit/>
          </a:bodyPr>
          <a:lstStyle/>
          <a:p>
            <a:pPr marL="180975" indent="-171450">
              <a:spcBef>
                <a:spcPts val="75"/>
              </a:spcBef>
              <a:buFont typeface="Arial"/>
              <a:buChar char="•"/>
              <a:tabLst>
                <a:tab pos="180975" algn="l"/>
              </a:tabLst>
            </a:pPr>
            <a:r>
              <a:rPr lang="zh-CN" altLang="en-US" sz="2100" spc="-8" dirty="0">
                <a:latin typeface="Calibri"/>
                <a:cs typeface="Calibri"/>
              </a:rPr>
              <a:t>激活函数</a:t>
            </a:r>
            <a:endParaRPr sz="2100" dirty="0">
              <a:latin typeface="Calibri"/>
              <a:cs typeface="Calibri"/>
            </a:endParaRPr>
          </a:p>
        </p:txBody>
      </p:sp>
      <p:sp>
        <p:nvSpPr>
          <p:cNvPr id="10" name="object 7">
            <a:extLst>
              <a:ext uri="{FF2B5EF4-FFF2-40B4-BE49-F238E27FC236}">
                <a16:creationId xmlns:a16="http://schemas.microsoft.com/office/drawing/2014/main" id="{5DDB1EF7-F5A7-435F-BBD6-34A966961345}"/>
              </a:ext>
            </a:extLst>
          </p:cNvPr>
          <p:cNvSpPr txBox="1"/>
          <p:nvPr/>
        </p:nvSpPr>
        <p:spPr>
          <a:xfrm>
            <a:off x="1024604" y="2549370"/>
            <a:ext cx="1482090" cy="292388"/>
          </a:xfrm>
          <a:prstGeom prst="rect">
            <a:avLst/>
          </a:prstGeom>
          <a:solidFill>
            <a:srgbClr val="FFF2CC"/>
          </a:solidFill>
        </p:spPr>
        <p:txBody>
          <a:bodyPr vert="horz" wrap="square" lIns="0" tIns="15240" rIns="0" bIns="0" rtlCol="0">
            <a:spAutoFit/>
          </a:bodyPr>
          <a:lstStyle/>
          <a:p>
            <a:pPr marL="210979">
              <a:spcBef>
                <a:spcPts val="120"/>
              </a:spcBef>
            </a:pPr>
            <a:r>
              <a:rPr lang="zh-CN" altLang="en-US" sz="1800" dirty="0">
                <a:latin typeface="Calibri"/>
                <a:cs typeface="Calibri"/>
              </a:rPr>
              <a:t>卷积核数量</a:t>
            </a:r>
            <a:endParaRPr sz="1800" dirty="0">
              <a:latin typeface="Calibri"/>
              <a:cs typeface="Calibri"/>
            </a:endParaRPr>
          </a:p>
        </p:txBody>
      </p:sp>
      <p:sp>
        <p:nvSpPr>
          <p:cNvPr id="11" name="object 8">
            <a:extLst>
              <a:ext uri="{FF2B5EF4-FFF2-40B4-BE49-F238E27FC236}">
                <a16:creationId xmlns:a16="http://schemas.microsoft.com/office/drawing/2014/main" id="{C708C3ED-C14A-42E7-88FA-82F3523C387F}"/>
              </a:ext>
            </a:extLst>
          </p:cNvPr>
          <p:cNvSpPr txBox="1"/>
          <p:nvPr/>
        </p:nvSpPr>
        <p:spPr>
          <a:xfrm>
            <a:off x="2720156" y="2549370"/>
            <a:ext cx="1347788" cy="292388"/>
          </a:xfrm>
          <a:prstGeom prst="rect">
            <a:avLst/>
          </a:prstGeom>
          <a:solidFill>
            <a:srgbClr val="FFF2CC"/>
          </a:solidFill>
        </p:spPr>
        <p:txBody>
          <a:bodyPr vert="horz" wrap="square" lIns="0" tIns="15240" rIns="0" bIns="0" rtlCol="0">
            <a:spAutoFit/>
          </a:bodyPr>
          <a:lstStyle/>
          <a:p>
            <a:pPr marL="106680">
              <a:spcBef>
                <a:spcPts val="120"/>
              </a:spcBef>
              <a:tabLst>
                <a:tab pos="686752" algn="l"/>
              </a:tabLst>
            </a:pPr>
            <a:r>
              <a:rPr lang="zh-CN" altLang="en-US" sz="1800" spc="-8" dirty="0">
                <a:latin typeface="Calibri"/>
                <a:cs typeface="Calibri"/>
              </a:rPr>
              <a:t>卷积核大小</a:t>
            </a:r>
            <a:endParaRPr sz="1800" dirty="0">
              <a:latin typeface="Calibri"/>
              <a:cs typeface="Calibri"/>
            </a:endParaRPr>
          </a:p>
        </p:txBody>
      </p:sp>
      <p:sp>
        <p:nvSpPr>
          <p:cNvPr id="12" name="object 9">
            <a:extLst>
              <a:ext uri="{FF2B5EF4-FFF2-40B4-BE49-F238E27FC236}">
                <a16:creationId xmlns:a16="http://schemas.microsoft.com/office/drawing/2014/main" id="{A66AE170-565D-4CED-B8E9-75C1A1EA6E88}"/>
              </a:ext>
            </a:extLst>
          </p:cNvPr>
          <p:cNvSpPr txBox="1"/>
          <p:nvPr/>
        </p:nvSpPr>
        <p:spPr>
          <a:xfrm>
            <a:off x="4281406" y="2549370"/>
            <a:ext cx="847275" cy="292388"/>
          </a:xfrm>
          <a:prstGeom prst="rect">
            <a:avLst/>
          </a:prstGeom>
          <a:solidFill>
            <a:srgbClr val="FFF2CC"/>
          </a:solidFill>
        </p:spPr>
        <p:txBody>
          <a:bodyPr vert="horz" wrap="square" lIns="0" tIns="15240" rIns="0" bIns="0" rtlCol="0">
            <a:spAutoFit/>
          </a:bodyPr>
          <a:lstStyle/>
          <a:p>
            <a:pPr marL="215265">
              <a:spcBef>
                <a:spcPts val="120"/>
              </a:spcBef>
            </a:pPr>
            <a:r>
              <a:rPr lang="zh-CN" altLang="en-US" sz="1800" spc="-4" dirty="0">
                <a:latin typeface="Calibri"/>
                <a:cs typeface="Calibri"/>
              </a:rPr>
              <a:t>步长</a:t>
            </a:r>
            <a:endParaRPr sz="1800" dirty="0">
              <a:latin typeface="Calibri"/>
              <a:cs typeface="Calibri"/>
            </a:endParaRPr>
          </a:p>
        </p:txBody>
      </p:sp>
      <p:sp>
        <p:nvSpPr>
          <p:cNvPr id="13" name="object 10">
            <a:extLst>
              <a:ext uri="{FF2B5EF4-FFF2-40B4-BE49-F238E27FC236}">
                <a16:creationId xmlns:a16="http://schemas.microsoft.com/office/drawing/2014/main" id="{1572C4E9-6EC3-42D8-AE97-99635B2A3607}"/>
              </a:ext>
            </a:extLst>
          </p:cNvPr>
          <p:cNvSpPr txBox="1"/>
          <p:nvPr/>
        </p:nvSpPr>
        <p:spPr>
          <a:xfrm>
            <a:off x="5342143" y="2549370"/>
            <a:ext cx="847275" cy="292388"/>
          </a:xfrm>
          <a:prstGeom prst="rect">
            <a:avLst/>
          </a:prstGeom>
          <a:solidFill>
            <a:srgbClr val="FFF2CC"/>
          </a:solidFill>
        </p:spPr>
        <p:txBody>
          <a:bodyPr vert="horz" wrap="square" lIns="0" tIns="15240" rIns="0" bIns="0" rtlCol="0">
            <a:spAutoFit/>
          </a:bodyPr>
          <a:lstStyle/>
          <a:p>
            <a:pPr marL="123349">
              <a:spcBef>
                <a:spcPts val="120"/>
              </a:spcBef>
            </a:pPr>
            <a:r>
              <a:rPr lang="en-US" altLang="zh-CN" sz="1800" spc="-8" dirty="0">
                <a:latin typeface="Calibri"/>
                <a:cs typeface="Calibri"/>
              </a:rPr>
              <a:t>0</a:t>
            </a:r>
            <a:r>
              <a:rPr lang="zh-CN" altLang="en-US" sz="1800" spc="-8" dirty="0">
                <a:latin typeface="Calibri"/>
                <a:cs typeface="Calibri"/>
              </a:rPr>
              <a:t>填充</a:t>
            </a:r>
            <a:endParaRPr sz="1800" dirty="0">
              <a:latin typeface="Calibri"/>
              <a:cs typeface="Calibri"/>
            </a:endParaRPr>
          </a:p>
        </p:txBody>
      </p:sp>
      <p:sp>
        <p:nvSpPr>
          <p:cNvPr id="14" name="object 11">
            <a:extLst>
              <a:ext uri="{FF2B5EF4-FFF2-40B4-BE49-F238E27FC236}">
                <a16:creationId xmlns:a16="http://schemas.microsoft.com/office/drawing/2014/main" id="{C4B168B3-72FA-4E1F-AF62-4E58E1B879DE}"/>
              </a:ext>
            </a:extLst>
          </p:cNvPr>
          <p:cNvSpPr txBox="1"/>
          <p:nvPr/>
        </p:nvSpPr>
        <p:spPr>
          <a:xfrm>
            <a:off x="1024604" y="3432819"/>
            <a:ext cx="2088356" cy="292388"/>
          </a:xfrm>
          <a:prstGeom prst="rect">
            <a:avLst/>
          </a:prstGeom>
          <a:solidFill>
            <a:srgbClr val="FFF2CC"/>
          </a:solidFill>
        </p:spPr>
        <p:txBody>
          <a:bodyPr vert="horz" wrap="square" lIns="0" tIns="15240" rIns="0" bIns="0" rtlCol="0">
            <a:spAutoFit/>
          </a:bodyPr>
          <a:lstStyle/>
          <a:p>
            <a:pPr marL="117634">
              <a:spcBef>
                <a:spcPts val="120"/>
              </a:spcBef>
            </a:pPr>
            <a:r>
              <a:rPr lang="zh-CN" altLang="en-US" sz="1800" spc="-11" dirty="0">
                <a:latin typeface="Calibri"/>
                <a:cs typeface="Calibri"/>
              </a:rPr>
              <a:t>最大池化</a:t>
            </a:r>
            <a:r>
              <a:rPr lang="en-US" altLang="zh-CN" sz="1800" spc="-11" dirty="0">
                <a:latin typeface="Calibri"/>
                <a:cs typeface="Calibri"/>
              </a:rPr>
              <a:t>/</a:t>
            </a:r>
            <a:r>
              <a:rPr lang="zh-CN" altLang="en-US" sz="1800" spc="-11" dirty="0">
                <a:latin typeface="Calibri"/>
                <a:cs typeface="Calibri"/>
              </a:rPr>
              <a:t>平均池化</a:t>
            </a:r>
            <a:endParaRPr sz="1800" dirty="0">
              <a:latin typeface="Calibri"/>
              <a:cs typeface="Calibri"/>
            </a:endParaRPr>
          </a:p>
        </p:txBody>
      </p:sp>
      <p:sp>
        <p:nvSpPr>
          <p:cNvPr id="15" name="object 12">
            <a:extLst>
              <a:ext uri="{FF2B5EF4-FFF2-40B4-BE49-F238E27FC236}">
                <a16:creationId xmlns:a16="http://schemas.microsoft.com/office/drawing/2014/main" id="{AA11CD23-44B1-46F9-A933-86A769CC9BBA}"/>
              </a:ext>
            </a:extLst>
          </p:cNvPr>
          <p:cNvSpPr txBox="1"/>
          <p:nvPr/>
        </p:nvSpPr>
        <p:spPr>
          <a:xfrm>
            <a:off x="3432492" y="3432819"/>
            <a:ext cx="1139507" cy="292388"/>
          </a:xfrm>
          <a:prstGeom prst="rect">
            <a:avLst/>
          </a:prstGeom>
          <a:solidFill>
            <a:srgbClr val="FFF2CC"/>
          </a:solidFill>
        </p:spPr>
        <p:txBody>
          <a:bodyPr vert="horz" wrap="square" lIns="0" tIns="15240" rIns="0" bIns="0" rtlCol="0">
            <a:spAutoFit/>
          </a:bodyPr>
          <a:lstStyle/>
          <a:p>
            <a:pPr marL="131445">
              <a:spcBef>
                <a:spcPts val="120"/>
              </a:spcBef>
            </a:pPr>
            <a:r>
              <a:rPr lang="zh-CN" altLang="en-US" sz="1800" spc="-15" dirty="0">
                <a:latin typeface="Calibri"/>
                <a:cs typeface="Calibri"/>
              </a:rPr>
              <a:t>池化大小</a:t>
            </a:r>
            <a:endParaRPr sz="1800" dirty="0">
              <a:latin typeface="Calibri"/>
              <a:cs typeface="Calibri"/>
            </a:endParaRPr>
          </a:p>
        </p:txBody>
      </p:sp>
      <p:sp>
        <p:nvSpPr>
          <p:cNvPr id="16" name="object 13">
            <a:extLst>
              <a:ext uri="{FF2B5EF4-FFF2-40B4-BE49-F238E27FC236}">
                <a16:creationId xmlns:a16="http://schemas.microsoft.com/office/drawing/2014/main" id="{ECD1AD76-CD9E-4915-877B-3AE0C283B59D}"/>
              </a:ext>
            </a:extLst>
          </p:cNvPr>
          <p:cNvSpPr txBox="1"/>
          <p:nvPr/>
        </p:nvSpPr>
        <p:spPr>
          <a:xfrm>
            <a:off x="4814811" y="3432819"/>
            <a:ext cx="1139507" cy="292388"/>
          </a:xfrm>
          <a:prstGeom prst="rect">
            <a:avLst/>
          </a:prstGeom>
          <a:solidFill>
            <a:srgbClr val="FFF2CC"/>
          </a:solidFill>
        </p:spPr>
        <p:txBody>
          <a:bodyPr vert="horz" wrap="square" lIns="0" tIns="15240" rIns="0" bIns="0" rtlCol="0">
            <a:spAutoFit/>
          </a:bodyPr>
          <a:lstStyle/>
          <a:p>
            <a:pPr marL="112395">
              <a:spcBef>
                <a:spcPts val="120"/>
              </a:spcBef>
            </a:pPr>
            <a:r>
              <a:rPr lang="zh-CN" altLang="en-US" sz="1800" spc="-15" dirty="0">
                <a:latin typeface="Calibri"/>
                <a:cs typeface="Calibri"/>
              </a:rPr>
              <a:t>池化步长</a:t>
            </a:r>
            <a:endParaRPr sz="1800" dirty="0">
              <a:latin typeface="Calibri"/>
              <a:cs typeface="Calibri"/>
            </a:endParaRPr>
          </a:p>
        </p:txBody>
      </p:sp>
      <p:sp>
        <p:nvSpPr>
          <p:cNvPr id="17" name="object 14">
            <a:extLst>
              <a:ext uri="{FF2B5EF4-FFF2-40B4-BE49-F238E27FC236}">
                <a16:creationId xmlns:a16="http://schemas.microsoft.com/office/drawing/2014/main" id="{8B8F30BD-22C8-429C-B612-52BFEC1D7592}"/>
              </a:ext>
            </a:extLst>
          </p:cNvPr>
          <p:cNvSpPr txBox="1"/>
          <p:nvPr/>
        </p:nvSpPr>
        <p:spPr>
          <a:xfrm>
            <a:off x="1024605" y="4322917"/>
            <a:ext cx="883099" cy="292388"/>
          </a:xfrm>
          <a:prstGeom prst="rect">
            <a:avLst/>
          </a:prstGeom>
          <a:solidFill>
            <a:srgbClr val="FFF2CC"/>
          </a:solidFill>
        </p:spPr>
        <p:txBody>
          <a:bodyPr vert="horz" wrap="square" lIns="0" tIns="15240" rIns="0" bIns="0" rtlCol="0">
            <a:spAutoFit/>
          </a:bodyPr>
          <a:lstStyle/>
          <a:p>
            <a:pPr marL="205740">
              <a:spcBef>
                <a:spcPts val="120"/>
              </a:spcBef>
            </a:pPr>
            <a:r>
              <a:rPr lang="zh-CN" altLang="en-US" sz="1800" spc="-4" dirty="0">
                <a:latin typeface="Calibri"/>
                <a:cs typeface="Calibri"/>
              </a:rPr>
              <a:t>宽度</a:t>
            </a:r>
            <a:endParaRPr sz="1800" dirty="0">
              <a:latin typeface="Calibri"/>
              <a:cs typeface="Calibri"/>
            </a:endParaRPr>
          </a:p>
        </p:txBody>
      </p:sp>
      <p:sp>
        <p:nvSpPr>
          <p:cNvPr id="18" name="object 15">
            <a:extLst>
              <a:ext uri="{FF2B5EF4-FFF2-40B4-BE49-F238E27FC236}">
                <a16:creationId xmlns:a16="http://schemas.microsoft.com/office/drawing/2014/main" id="{39821667-37FE-4ED3-8C96-FCC24D579916}"/>
              </a:ext>
            </a:extLst>
          </p:cNvPr>
          <p:cNvSpPr txBox="1"/>
          <p:nvPr/>
        </p:nvSpPr>
        <p:spPr>
          <a:xfrm>
            <a:off x="1024604" y="5213013"/>
            <a:ext cx="984885" cy="292388"/>
          </a:xfrm>
          <a:prstGeom prst="rect">
            <a:avLst/>
          </a:prstGeom>
          <a:solidFill>
            <a:srgbClr val="FFF2CC"/>
          </a:solidFill>
        </p:spPr>
        <p:txBody>
          <a:bodyPr vert="horz" wrap="square" lIns="0" tIns="15240" rIns="0" bIns="0" rtlCol="0">
            <a:spAutoFit/>
          </a:bodyPr>
          <a:lstStyle/>
          <a:p>
            <a:pPr marL="255746">
              <a:spcBef>
                <a:spcPts val="120"/>
              </a:spcBef>
            </a:pPr>
            <a:r>
              <a:rPr sz="1800" spc="-19" dirty="0">
                <a:latin typeface="Calibri"/>
                <a:cs typeface="Calibri"/>
              </a:rPr>
              <a:t>ReLU</a:t>
            </a:r>
            <a:endParaRPr sz="1800">
              <a:latin typeface="Calibri"/>
              <a:cs typeface="Calibri"/>
            </a:endParaRPr>
          </a:p>
        </p:txBody>
      </p:sp>
      <p:sp>
        <p:nvSpPr>
          <p:cNvPr id="19" name="object 16">
            <a:extLst>
              <a:ext uri="{FF2B5EF4-FFF2-40B4-BE49-F238E27FC236}">
                <a16:creationId xmlns:a16="http://schemas.microsoft.com/office/drawing/2014/main" id="{8B487FD5-6843-4B5A-BDC8-9ED4C1A813CA}"/>
              </a:ext>
            </a:extLst>
          </p:cNvPr>
          <p:cNvSpPr txBox="1"/>
          <p:nvPr/>
        </p:nvSpPr>
        <p:spPr>
          <a:xfrm>
            <a:off x="2335482" y="5213013"/>
            <a:ext cx="984885" cy="292388"/>
          </a:xfrm>
          <a:prstGeom prst="rect">
            <a:avLst/>
          </a:prstGeom>
          <a:solidFill>
            <a:srgbClr val="FFF2CC"/>
          </a:solidFill>
        </p:spPr>
        <p:txBody>
          <a:bodyPr vert="horz" wrap="square" lIns="0" tIns="15240" rIns="0" bIns="0" rtlCol="0">
            <a:spAutoFit/>
          </a:bodyPr>
          <a:lstStyle/>
          <a:p>
            <a:pPr marL="105251">
              <a:spcBef>
                <a:spcPts val="120"/>
              </a:spcBef>
            </a:pPr>
            <a:r>
              <a:rPr sz="1800" spc="-8" dirty="0">
                <a:latin typeface="Calibri"/>
                <a:cs typeface="Calibri"/>
              </a:rPr>
              <a:t>SoftMax</a:t>
            </a:r>
            <a:endParaRPr sz="1800">
              <a:latin typeface="Calibri"/>
              <a:cs typeface="Calibri"/>
            </a:endParaRPr>
          </a:p>
        </p:txBody>
      </p:sp>
      <p:sp>
        <p:nvSpPr>
          <p:cNvPr id="20" name="object 17">
            <a:extLst>
              <a:ext uri="{FF2B5EF4-FFF2-40B4-BE49-F238E27FC236}">
                <a16:creationId xmlns:a16="http://schemas.microsoft.com/office/drawing/2014/main" id="{90DA03ED-B40E-4660-B647-308809B2C89D}"/>
              </a:ext>
            </a:extLst>
          </p:cNvPr>
          <p:cNvSpPr txBox="1"/>
          <p:nvPr/>
        </p:nvSpPr>
        <p:spPr>
          <a:xfrm>
            <a:off x="3646361" y="5213013"/>
            <a:ext cx="984885" cy="292388"/>
          </a:xfrm>
          <a:prstGeom prst="rect">
            <a:avLst/>
          </a:prstGeom>
          <a:solidFill>
            <a:srgbClr val="FFF2CC"/>
          </a:solidFill>
        </p:spPr>
        <p:txBody>
          <a:bodyPr vert="horz" wrap="square" lIns="0" tIns="15240" rIns="0" bIns="0" rtlCol="0">
            <a:spAutoFit/>
          </a:bodyPr>
          <a:lstStyle/>
          <a:p>
            <a:pPr marL="122396">
              <a:spcBef>
                <a:spcPts val="120"/>
              </a:spcBef>
            </a:pPr>
            <a:r>
              <a:rPr sz="1800" spc="-4" dirty="0">
                <a:latin typeface="Calibri"/>
                <a:cs typeface="Calibri"/>
              </a:rPr>
              <a:t>Sigmoid</a:t>
            </a:r>
            <a:endParaRPr sz="1800">
              <a:latin typeface="Calibri"/>
              <a:cs typeface="Calibri"/>
            </a:endParaRPr>
          </a:p>
        </p:txBody>
      </p:sp>
    </p:spTree>
    <p:extLst>
      <p:ext uri="{BB962C8B-B14F-4D97-AF65-F5344CB8AC3E}">
        <p14:creationId xmlns:p14="http://schemas.microsoft.com/office/powerpoint/2010/main" val="832448100"/>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
            <a:extLst>
              <a:ext uri="{FF2B5EF4-FFF2-40B4-BE49-F238E27FC236}">
                <a16:creationId xmlns:a16="http://schemas.microsoft.com/office/drawing/2014/main" id="{DE94683F-0032-4F63-9B97-21365BDFE068}"/>
              </a:ext>
            </a:extLst>
          </p:cNvPr>
          <p:cNvSpPr txBox="1"/>
          <p:nvPr/>
        </p:nvSpPr>
        <p:spPr>
          <a:xfrm>
            <a:off x="708184" y="2203641"/>
            <a:ext cx="1686878" cy="332783"/>
          </a:xfrm>
          <a:prstGeom prst="rect">
            <a:avLst/>
          </a:prstGeom>
        </p:spPr>
        <p:txBody>
          <a:bodyPr vert="horz" wrap="square" lIns="0" tIns="9525" rIns="0" bIns="0" rtlCol="0">
            <a:spAutoFit/>
          </a:bodyPr>
          <a:lstStyle/>
          <a:p>
            <a:pPr marL="180975" indent="-171450">
              <a:spcBef>
                <a:spcPts val="75"/>
              </a:spcBef>
              <a:buFont typeface="Arial"/>
              <a:buChar char="•"/>
              <a:tabLst>
                <a:tab pos="180975" algn="l"/>
              </a:tabLst>
            </a:pPr>
            <a:r>
              <a:rPr lang="zh-CN" altLang="en-US" sz="2100" spc="-4" dirty="0">
                <a:latin typeface="Calibri"/>
                <a:cs typeface="Calibri"/>
              </a:rPr>
              <a:t>损失函数</a:t>
            </a:r>
            <a:endParaRPr sz="2100" dirty="0">
              <a:latin typeface="Calibri"/>
              <a:cs typeface="Calibri"/>
            </a:endParaRPr>
          </a:p>
        </p:txBody>
      </p:sp>
      <p:sp>
        <p:nvSpPr>
          <p:cNvPr id="5" name="object 3">
            <a:extLst>
              <a:ext uri="{FF2B5EF4-FFF2-40B4-BE49-F238E27FC236}">
                <a16:creationId xmlns:a16="http://schemas.microsoft.com/office/drawing/2014/main" id="{E2DD926D-DE43-47CB-95FA-81AEF9380DDD}"/>
              </a:ext>
            </a:extLst>
          </p:cNvPr>
          <p:cNvSpPr txBox="1"/>
          <p:nvPr/>
        </p:nvSpPr>
        <p:spPr>
          <a:xfrm>
            <a:off x="708184" y="3737166"/>
            <a:ext cx="7727633" cy="332783"/>
          </a:xfrm>
          <a:prstGeom prst="rect">
            <a:avLst/>
          </a:prstGeom>
        </p:spPr>
        <p:txBody>
          <a:bodyPr vert="horz" wrap="square" lIns="0" tIns="9525" rIns="0" bIns="0" rtlCol="0">
            <a:spAutoFit/>
          </a:bodyPr>
          <a:lstStyle/>
          <a:p>
            <a:pPr marL="180975" indent="-171450">
              <a:spcBef>
                <a:spcPts val="75"/>
              </a:spcBef>
              <a:buFont typeface="Arial"/>
              <a:buChar char="•"/>
              <a:tabLst>
                <a:tab pos="180975" algn="l"/>
              </a:tabLst>
            </a:pPr>
            <a:r>
              <a:rPr lang="zh-CN" altLang="en-US" sz="2100" spc="-11" dirty="0">
                <a:latin typeface="Calibri"/>
                <a:cs typeface="Calibri"/>
              </a:rPr>
              <a:t>优化算法（及其超参数，如学习率等）</a:t>
            </a:r>
            <a:endParaRPr sz="2100" dirty="0">
              <a:latin typeface="Calibri"/>
              <a:cs typeface="Calibri"/>
            </a:endParaRPr>
          </a:p>
        </p:txBody>
      </p:sp>
      <p:sp>
        <p:nvSpPr>
          <p:cNvPr id="6" name="object 4">
            <a:extLst>
              <a:ext uri="{FF2B5EF4-FFF2-40B4-BE49-F238E27FC236}">
                <a16:creationId xmlns:a16="http://schemas.microsoft.com/office/drawing/2014/main" id="{94780F28-A615-4C48-87FC-038EBB599168}"/>
              </a:ext>
            </a:extLst>
          </p:cNvPr>
          <p:cNvSpPr txBox="1"/>
          <p:nvPr/>
        </p:nvSpPr>
        <p:spPr>
          <a:xfrm>
            <a:off x="708184" y="4889691"/>
            <a:ext cx="2542699" cy="332783"/>
          </a:xfrm>
          <a:prstGeom prst="rect">
            <a:avLst/>
          </a:prstGeom>
        </p:spPr>
        <p:txBody>
          <a:bodyPr vert="horz" wrap="square" lIns="0" tIns="9525" rIns="0" bIns="0" rtlCol="0">
            <a:spAutoFit/>
          </a:bodyPr>
          <a:lstStyle/>
          <a:p>
            <a:pPr marL="180975" indent="-171450">
              <a:spcBef>
                <a:spcPts val="75"/>
              </a:spcBef>
              <a:buFont typeface="Arial"/>
              <a:buChar char="•"/>
              <a:tabLst>
                <a:tab pos="180975" algn="l"/>
              </a:tabLst>
            </a:pPr>
            <a:r>
              <a:rPr lang="zh-CN" altLang="en-US" sz="2100" spc="-4" dirty="0">
                <a:latin typeface="Calibri"/>
                <a:cs typeface="Calibri"/>
              </a:rPr>
              <a:t>随机初始化</a:t>
            </a:r>
            <a:endParaRPr sz="2100" dirty="0">
              <a:latin typeface="Calibri"/>
              <a:cs typeface="Calibri"/>
            </a:endParaRPr>
          </a:p>
        </p:txBody>
      </p:sp>
      <p:sp>
        <p:nvSpPr>
          <p:cNvPr id="7" name="object 6">
            <a:extLst>
              <a:ext uri="{FF2B5EF4-FFF2-40B4-BE49-F238E27FC236}">
                <a16:creationId xmlns:a16="http://schemas.microsoft.com/office/drawing/2014/main" id="{287C9E46-3D52-4A6A-9038-151E802A576A}"/>
              </a:ext>
            </a:extLst>
          </p:cNvPr>
          <p:cNvSpPr txBox="1"/>
          <p:nvPr/>
        </p:nvSpPr>
        <p:spPr>
          <a:xfrm>
            <a:off x="911661" y="2660533"/>
            <a:ext cx="3283744" cy="292388"/>
          </a:xfrm>
          <a:prstGeom prst="rect">
            <a:avLst/>
          </a:prstGeom>
          <a:solidFill>
            <a:srgbClr val="FFF2CC"/>
          </a:solidFill>
        </p:spPr>
        <p:txBody>
          <a:bodyPr vert="horz" wrap="square" lIns="0" tIns="15240" rIns="0" bIns="0" rtlCol="0">
            <a:spAutoFit/>
          </a:bodyPr>
          <a:lstStyle/>
          <a:p>
            <a:pPr marL="218599">
              <a:spcBef>
                <a:spcPts val="120"/>
              </a:spcBef>
            </a:pPr>
            <a:r>
              <a:rPr lang="en-US" sz="1800" spc="-8" dirty="0">
                <a:latin typeface="Calibri"/>
                <a:cs typeface="Calibri"/>
              </a:rPr>
              <a:t>Cross-entropy </a:t>
            </a:r>
            <a:r>
              <a:rPr lang="en-US" sz="1800" spc="-15" dirty="0">
                <a:latin typeface="Calibri"/>
                <a:cs typeface="Calibri"/>
              </a:rPr>
              <a:t>for</a:t>
            </a:r>
            <a:r>
              <a:rPr lang="en-US" sz="1800" spc="-11" dirty="0">
                <a:latin typeface="Calibri"/>
                <a:cs typeface="Calibri"/>
              </a:rPr>
              <a:t> </a:t>
            </a:r>
            <a:r>
              <a:rPr lang="en-US" sz="1800" spc="-8" dirty="0">
                <a:latin typeface="Calibri"/>
                <a:cs typeface="Calibri"/>
              </a:rPr>
              <a:t>classification</a:t>
            </a:r>
            <a:endParaRPr sz="1800" dirty="0">
              <a:latin typeface="Calibri"/>
              <a:cs typeface="Calibri"/>
            </a:endParaRPr>
          </a:p>
        </p:txBody>
      </p:sp>
      <p:sp>
        <p:nvSpPr>
          <p:cNvPr id="8" name="object 7">
            <a:extLst>
              <a:ext uri="{FF2B5EF4-FFF2-40B4-BE49-F238E27FC236}">
                <a16:creationId xmlns:a16="http://schemas.microsoft.com/office/drawing/2014/main" id="{CAAFEDB5-62A9-43AB-BA07-54FFF301B503}"/>
              </a:ext>
            </a:extLst>
          </p:cNvPr>
          <p:cNvSpPr txBox="1"/>
          <p:nvPr/>
        </p:nvSpPr>
        <p:spPr>
          <a:xfrm>
            <a:off x="911661" y="3094565"/>
            <a:ext cx="4884896" cy="292388"/>
          </a:xfrm>
          <a:prstGeom prst="rect">
            <a:avLst/>
          </a:prstGeom>
          <a:solidFill>
            <a:srgbClr val="FFF2CC"/>
          </a:solidFill>
        </p:spPr>
        <p:txBody>
          <a:bodyPr vert="horz" wrap="square" lIns="0" tIns="15240" rIns="0" bIns="0" rtlCol="0">
            <a:spAutoFit/>
          </a:bodyPr>
          <a:lstStyle/>
          <a:p>
            <a:pPr marL="152400">
              <a:spcBef>
                <a:spcPts val="120"/>
              </a:spcBef>
            </a:pPr>
            <a:r>
              <a:rPr sz="1800" dirty="0">
                <a:latin typeface="Calibri"/>
                <a:cs typeface="Calibri"/>
              </a:rPr>
              <a:t>L1 </a:t>
            </a:r>
            <a:r>
              <a:rPr sz="1800" spc="-4" dirty="0">
                <a:latin typeface="Calibri"/>
                <a:cs typeface="Calibri"/>
              </a:rPr>
              <a:t>or </a:t>
            </a:r>
            <a:r>
              <a:rPr sz="1800" dirty="0">
                <a:latin typeface="Calibri"/>
                <a:cs typeface="Calibri"/>
              </a:rPr>
              <a:t>L2 </a:t>
            </a:r>
            <a:r>
              <a:rPr sz="1800" spc="-15" dirty="0">
                <a:latin typeface="Calibri"/>
                <a:cs typeface="Calibri"/>
              </a:rPr>
              <a:t>for </a:t>
            </a:r>
            <a:r>
              <a:rPr sz="1800" spc="-8" dirty="0">
                <a:latin typeface="Calibri"/>
                <a:cs typeface="Calibri"/>
              </a:rPr>
              <a:t>regression </a:t>
            </a:r>
            <a:r>
              <a:rPr sz="1800" spc="-4" dirty="0">
                <a:latin typeface="Calibri"/>
                <a:cs typeface="Calibri"/>
              </a:rPr>
              <a:t>(the labels </a:t>
            </a:r>
            <a:r>
              <a:rPr sz="1800" spc="-11" dirty="0">
                <a:latin typeface="Calibri"/>
                <a:cs typeface="Calibri"/>
              </a:rPr>
              <a:t>are</a:t>
            </a:r>
            <a:r>
              <a:rPr sz="1800" spc="8" dirty="0">
                <a:latin typeface="Calibri"/>
                <a:cs typeface="Calibri"/>
              </a:rPr>
              <a:t> </a:t>
            </a:r>
            <a:r>
              <a:rPr sz="1800" spc="-8" dirty="0">
                <a:latin typeface="Calibri"/>
                <a:cs typeface="Calibri"/>
              </a:rPr>
              <a:t>continuous)</a:t>
            </a:r>
            <a:endParaRPr sz="1800" dirty="0">
              <a:latin typeface="Calibri"/>
              <a:cs typeface="Calibri"/>
            </a:endParaRPr>
          </a:p>
        </p:txBody>
      </p:sp>
      <p:sp>
        <p:nvSpPr>
          <p:cNvPr id="9" name="object 8">
            <a:extLst>
              <a:ext uri="{FF2B5EF4-FFF2-40B4-BE49-F238E27FC236}">
                <a16:creationId xmlns:a16="http://schemas.microsoft.com/office/drawing/2014/main" id="{93F51731-E08B-4117-8DA7-E1363C7F8768}"/>
              </a:ext>
            </a:extLst>
          </p:cNvPr>
          <p:cNvSpPr txBox="1"/>
          <p:nvPr/>
        </p:nvSpPr>
        <p:spPr>
          <a:xfrm>
            <a:off x="954524" y="4221495"/>
            <a:ext cx="737711" cy="292388"/>
          </a:xfrm>
          <a:prstGeom prst="rect">
            <a:avLst/>
          </a:prstGeom>
          <a:solidFill>
            <a:srgbClr val="FFF2CC"/>
          </a:solidFill>
        </p:spPr>
        <p:txBody>
          <a:bodyPr vert="horz" wrap="square" lIns="0" tIns="15240" rIns="0" bIns="0" rtlCol="0">
            <a:spAutoFit/>
          </a:bodyPr>
          <a:lstStyle/>
          <a:p>
            <a:pPr marL="173831">
              <a:spcBef>
                <a:spcPts val="120"/>
              </a:spcBef>
            </a:pPr>
            <a:r>
              <a:rPr sz="1800" spc="-4" dirty="0">
                <a:latin typeface="Calibri"/>
                <a:cs typeface="Calibri"/>
              </a:rPr>
              <a:t>SGD</a:t>
            </a:r>
            <a:endParaRPr sz="1800">
              <a:latin typeface="Calibri"/>
              <a:cs typeface="Calibri"/>
            </a:endParaRPr>
          </a:p>
        </p:txBody>
      </p:sp>
      <p:sp>
        <p:nvSpPr>
          <p:cNvPr id="10" name="object 9">
            <a:extLst>
              <a:ext uri="{FF2B5EF4-FFF2-40B4-BE49-F238E27FC236}">
                <a16:creationId xmlns:a16="http://schemas.microsoft.com/office/drawing/2014/main" id="{C09143C9-2BF1-4221-B520-EE9FE05C62BC}"/>
              </a:ext>
            </a:extLst>
          </p:cNvPr>
          <p:cNvSpPr txBox="1"/>
          <p:nvPr/>
        </p:nvSpPr>
        <p:spPr>
          <a:xfrm>
            <a:off x="1837672" y="4221495"/>
            <a:ext cx="2212181" cy="292388"/>
          </a:xfrm>
          <a:prstGeom prst="rect">
            <a:avLst/>
          </a:prstGeom>
          <a:solidFill>
            <a:srgbClr val="FFF2CC"/>
          </a:solidFill>
        </p:spPr>
        <p:txBody>
          <a:bodyPr vert="horz" wrap="square" lIns="0" tIns="15240" rIns="0" bIns="0" rtlCol="0">
            <a:spAutoFit/>
          </a:bodyPr>
          <a:lstStyle/>
          <a:p>
            <a:pPr marL="106204">
              <a:spcBef>
                <a:spcPts val="120"/>
              </a:spcBef>
            </a:pPr>
            <a:r>
              <a:rPr sz="1800" spc="-4" dirty="0">
                <a:latin typeface="Calibri"/>
                <a:cs typeface="Calibri"/>
              </a:rPr>
              <a:t>SGD with</a:t>
            </a:r>
            <a:r>
              <a:rPr sz="1800" spc="-45" dirty="0">
                <a:latin typeface="Calibri"/>
                <a:cs typeface="Calibri"/>
              </a:rPr>
              <a:t> </a:t>
            </a:r>
            <a:r>
              <a:rPr sz="1800" spc="-4" dirty="0">
                <a:latin typeface="Calibri"/>
                <a:cs typeface="Calibri"/>
              </a:rPr>
              <a:t>momentum</a:t>
            </a:r>
            <a:endParaRPr sz="1800">
              <a:latin typeface="Calibri"/>
              <a:cs typeface="Calibri"/>
            </a:endParaRPr>
          </a:p>
        </p:txBody>
      </p:sp>
      <p:sp>
        <p:nvSpPr>
          <p:cNvPr id="11" name="object 10">
            <a:extLst>
              <a:ext uri="{FF2B5EF4-FFF2-40B4-BE49-F238E27FC236}">
                <a16:creationId xmlns:a16="http://schemas.microsoft.com/office/drawing/2014/main" id="{75DAF9EB-FFC1-47E4-9FCD-87C5AF38278F}"/>
              </a:ext>
            </a:extLst>
          </p:cNvPr>
          <p:cNvSpPr txBox="1"/>
          <p:nvPr/>
        </p:nvSpPr>
        <p:spPr>
          <a:xfrm>
            <a:off x="4195108" y="4219127"/>
            <a:ext cx="1193959" cy="292388"/>
          </a:xfrm>
          <a:prstGeom prst="rect">
            <a:avLst/>
          </a:prstGeom>
          <a:solidFill>
            <a:srgbClr val="FFF2CC"/>
          </a:solidFill>
        </p:spPr>
        <p:txBody>
          <a:bodyPr vert="horz" wrap="square" lIns="0" tIns="15240" rIns="0" bIns="0" rtlCol="0">
            <a:spAutoFit/>
          </a:bodyPr>
          <a:lstStyle/>
          <a:p>
            <a:pPr marL="190976">
              <a:spcBef>
                <a:spcPts val="120"/>
              </a:spcBef>
            </a:pPr>
            <a:r>
              <a:rPr sz="1800" spc="-8" dirty="0">
                <a:latin typeface="Calibri"/>
                <a:cs typeface="Calibri"/>
              </a:rPr>
              <a:t>AdaGrad</a:t>
            </a:r>
            <a:endParaRPr sz="1800" dirty="0">
              <a:latin typeface="Calibri"/>
              <a:cs typeface="Calibri"/>
            </a:endParaRPr>
          </a:p>
        </p:txBody>
      </p:sp>
      <p:sp>
        <p:nvSpPr>
          <p:cNvPr id="12" name="object 11">
            <a:extLst>
              <a:ext uri="{FF2B5EF4-FFF2-40B4-BE49-F238E27FC236}">
                <a16:creationId xmlns:a16="http://schemas.microsoft.com/office/drawing/2014/main" id="{893933F4-E877-4E12-8101-874C095B2DF9}"/>
              </a:ext>
            </a:extLst>
          </p:cNvPr>
          <p:cNvSpPr txBox="1"/>
          <p:nvPr/>
        </p:nvSpPr>
        <p:spPr>
          <a:xfrm>
            <a:off x="5534562" y="4227242"/>
            <a:ext cx="1193959" cy="292388"/>
          </a:xfrm>
          <a:prstGeom prst="rect">
            <a:avLst/>
          </a:prstGeom>
          <a:solidFill>
            <a:srgbClr val="FFF2CC"/>
          </a:solidFill>
        </p:spPr>
        <p:txBody>
          <a:bodyPr vert="horz" wrap="square" lIns="0" tIns="15240" rIns="0" bIns="0" rtlCol="0">
            <a:spAutoFit/>
          </a:bodyPr>
          <a:lstStyle/>
          <a:p>
            <a:pPr marL="166211">
              <a:spcBef>
                <a:spcPts val="120"/>
              </a:spcBef>
            </a:pPr>
            <a:r>
              <a:rPr sz="1800" spc="-8" dirty="0">
                <a:latin typeface="Calibri"/>
                <a:cs typeface="Calibri"/>
              </a:rPr>
              <a:t>RMSprop</a:t>
            </a:r>
            <a:endParaRPr sz="1800">
              <a:latin typeface="Calibri"/>
              <a:cs typeface="Calibri"/>
            </a:endParaRPr>
          </a:p>
        </p:txBody>
      </p:sp>
      <p:sp>
        <p:nvSpPr>
          <p:cNvPr id="13" name="object 12">
            <a:extLst>
              <a:ext uri="{FF2B5EF4-FFF2-40B4-BE49-F238E27FC236}">
                <a16:creationId xmlns:a16="http://schemas.microsoft.com/office/drawing/2014/main" id="{E11E5790-C07C-4C1F-9313-35A00C5102F1}"/>
              </a:ext>
            </a:extLst>
          </p:cNvPr>
          <p:cNvSpPr txBox="1"/>
          <p:nvPr/>
        </p:nvSpPr>
        <p:spPr>
          <a:xfrm>
            <a:off x="911660" y="5368767"/>
            <a:ext cx="2259330" cy="292388"/>
          </a:xfrm>
          <a:prstGeom prst="rect">
            <a:avLst/>
          </a:prstGeom>
          <a:solidFill>
            <a:srgbClr val="FFF2CC"/>
          </a:solidFill>
        </p:spPr>
        <p:txBody>
          <a:bodyPr vert="horz" wrap="square" lIns="0" tIns="15240" rIns="0" bIns="0" rtlCol="0">
            <a:spAutoFit/>
          </a:bodyPr>
          <a:lstStyle/>
          <a:p>
            <a:pPr marL="137636">
              <a:spcBef>
                <a:spcPts val="120"/>
              </a:spcBef>
            </a:pPr>
            <a:r>
              <a:rPr sz="1800" spc="-4" dirty="0">
                <a:latin typeface="Calibri"/>
                <a:cs typeface="Calibri"/>
              </a:rPr>
              <a:t>Gaussian or</a:t>
            </a:r>
            <a:r>
              <a:rPr sz="1800" spc="-23" dirty="0">
                <a:latin typeface="Calibri"/>
                <a:cs typeface="Calibri"/>
              </a:rPr>
              <a:t> </a:t>
            </a:r>
            <a:r>
              <a:rPr sz="1800" spc="-8" dirty="0">
                <a:latin typeface="Calibri"/>
                <a:cs typeface="Calibri"/>
              </a:rPr>
              <a:t>uniform?</a:t>
            </a:r>
            <a:endParaRPr sz="1800">
              <a:latin typeface="Calibri"/>
              <a:cs typeface="Calibri"/>
            </a:endParaRPr>
          </a:p>
        </p:txBody>
      </p:sp>
      <p:sp>
        <p:nvSpPr>
          <p:cNvPr id="14" name="object 13">
            <a:extLst>
              <a:ext uri="{FF2B5EF4-FFF2-40B4-BE49-F238E27FC236}">
                <a16:creationId xmlns:a16="http://schemas.microsoft.com/office/drawing/2014/main" id="{06E11D34-472E-42E2-A9BE-5FA01870DE1A}"/>
              </a:ext>
            </a:extLst>
          </p:cNvPr>
          <p:cNvSpPr txBox="1"/>
          <p:nvPr/>
        </p:nvSpPr>
        <p:spPr>
          <a:xfrm>
            <a:off x="3433404" y="5368767"/>
            <a:ext cx="1163003" cy="292388"/>
          </a:xfrm>
          <a:prstGeom prst="rect">
            <a:avLst/>
          </a:prstGeom>
          <a:solidFill>
            <a:srgbClr val="FFF2CC"/>
          </a:solidFill>
        </p:spPr>
        <p:txBody>
          <a:bodyPr vert="horz" wrap="square" lIns="0" tIns="15240" rIns="0" bIns="0" rtlCol="0">
            <a:spAutoFit/>
          </a:bodyPr>
          <a:lstStyle/>
          <a:p>
            <a:pPr marL="260509">
              <a:spcBef>
                <a:spcPts val="120"/>
              </a:spcBef>
            </a:pPr>
            <a:r>
              <a:rPr sz="1800" spc="-8" dirty="0">
                <a:latin typeface="Calibri"/>
                <a:cs typeface="Calibri"/>
              </a:rPr>
              <a:t>Scaling</a:t>
            </a:r>
            <a:endParaRPr sz="1800" dirty="0">
              <a:latin typeface="Calibri"/>
              <a:cs typeface="Calibri"/>
            </a:endParaRPr>
          </a:p>
        </p:txBody>
      </p:sp>
      <p:sp>
        <p:nvSpPr>
          <p:cNvPr id="15" name="Title 3">
            <a:extLst>
              <a:ext uri="{FF2B5EF4-FFF2-40B4-BE49-F238E27FC236}">
                <a16:creationId xmlns:a16="http://schemas.microsoft.com/office/drawing/2014/main" id="{53F87F38-7BF3-4966-AFB6-C6E6E9C3B95F}"/>
              </a:ext>
            </a:extLst>
          </p:cNvPr>
          <p:cNvSpPr>
            <a:spLocks noGrp="1"/>
          </p:cNvSpPr>
          <p:nvPr>
            <p:ph type="title"/>
          </p:nvPr>
        </p:nvSpPr>
        <p:spPr>
          <a:xfrm>
            <a:off x="685800" y="381000"/>
            <a:ext cx="7772400" cy="762000"/>
          </a:xfrm>
        </p:spPr>
        <p:txBody>
          <a:bodyPr/>
          <a:lstStyle/>
          <a:p>
            <a:r>
              <a:rPr lang="zh-CN" altLang="en-US" spc="83" dirty="0">
                <a:solidFill>
                  <a:srgbClr val="FF0000"/>
                </a:solidFill>
              </a:rPr>
              <a:t>五、</a:t>
            </a:r>
            <a:r>
              <a:rPr lang="en-US" altLang="zh-CN" spc="83" dirty="0">
                <a:solidFill>
                  <a:srgbClr val="FF0000"/>
                </a:solidFill>
              </a:rPr>
              <a:t>CNN</a:t>
            </a:r>
            <a:r>
              <a:rPr lang="zh-CN" altLang="en-US" spc="83" dirty="0">
                <a:solidFill>
                  <a:srgbClr val="FF0000"/>
                </a:solidFill>
              </a:rPr>
              <a:t>网络结构中的超参数</a:t>
            </a:r>
            <a:endParaRPr lang="en-US" dirty="0">
              <a:solidFill>
                <a:srgbClr val="FF0000"/>
              </a:solidFill>
            </a:endParaRPr>
          </a:p>
        </p:txBody>
      </p:sp>
    </p:spTree>
    <p:extLst>
      <p:ext uri="{BB962C8B-B14F-4D97-AF65-F5344CB8AC3E}">
        <p14:creationId xmlns:p14="http://schemas.microsoft.com/office/powerpoint/2010/main" val="235381919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323528" y="1390907"/>
            <a:ext cx="8568952" cy="1077218"/>
          </a:xfrm>
          <a:prstGeom prst="rect">
            <a:avLst/>
          </a:prstGeom>
          <a:noFill/>
        </p:spPr>
        <p:txBody>
          <a:bodyPr wrap="square" rtlCol="0">
            <a:spAutoFit/>
          </a:bodyPr>
          <a:lstStyle/>
          <a:p>
            <a:r>
              <a:rPr lang="zh-CN" altLang="en-US" sz="3200" dirty="0">
                <a:solidFill>
                  <a:srgbClr val="FF0000"/>
                </a:solidFill>
              </a:rPr>
              <a:t>二、卷积计算</a:t>
            </a:r>
            <a:endParaRPr lang="en-US" altLang="zh-CN" sz="3200" dirty="0">
              <a:solidFill>
                <a:srgbClr val="FF0000"/>
              </a:solidFill>
            </a:endParaRPr>
          </a:p>
          <a:p>
            <a:r>
              <a:rPr lang="en-US" altLang="zh-CN" sz="3200" dirty="0">
                <a:solidFill>
                  <a:srgbClr val="FF0000"/>
                </a:solidFill>
              </a:rPr>
              <a:t>1</a:t>
            </a:r>
            <a:r>
              <a:rPr lang="zh-CN" altLang="en-US" sz="3200" dirty="0">
                <a:solidFill>
                  <a:srgbClr val="FF0000"/>
                </a:solidFill>
              </a:rPr>
              <a:t>、向量卷积计算：</a:t>
            </a:r>
          </a:p>
        </p:txBody>
      </p:sp>
      <p:sp>
        <p:nvSpPr>
          <p:cNvPr id="7" name="Rectangle 2"/>
          <p:cNvSpPr>
            <a:spLocks noGrp="1" noChangeArrowheads="1"/>
          </p:cNvSpPr>
          <p:nvPr>
            <p:ph type="title"/>
          </p:nvPr>
        </p:nvSpPr>
        <p:spPr>
          <a:xfrm>
            <a:off x="0" y="404813"/>
            <a:ext cx="7772400" cy="762000"/>
          </a:xfrm>
        </p:spPr>
        <p:txBody>
          <a:bodyPr/>
          <a:lstStyle/>
          <a:p>
            <a:pPr algn="l"/>
            <a:r>
              <a:rPr lang="zh-CN" altLang="en-US" dirty="0">
                <a:solidFill>
                  <a:srgbClr val="FF0000"/>
                </a:solidFill>
                <a:latin typeface="黑体" panose="02010609060101010101" pitchFamily="49" charset="-122"/>
                <a:ea typeface="黑体" panose="02010609060101010101" pitchFamily="49" charset="-122"/>
              </a:rPr>
              <a:t> 卷积神经网络</a:t>
            </a:r>
            <a:r>
              <a:rPr lang="en-US" altLang="zh-CN" dirty="0">
                <a:solidFill>
                  <a:srgbClr val="FF0000"/>
                </a:solidFill>
                <a:latin typeface="Arial Black" panose="020B0A04020102020204" pitchFamily="34" charset="0"/>
              </a:rPr>
              <a:t>—CNN</a:t>
            </a:r>
            <a:endParaRPr lang="zh-CN" altLang="en-US" sz="4000" b="1" dirty="0">
              <a:solidFill>
                <a:srgbClr val="FF0000"/>
              </a:solidFill>
              <a:ea typeface="隶书" panose="02010509060101010101" pitchFamily="49" charset="-122"/>
            </a:endParaRPr>
          </a:p>
        </p:txBody>
      </p:sp>
      <p:grpSp>
        <p:nvGrpSpPr>
          <p:cNvPr id="8" name="组合 7"/>
          <p:cNvGrpSpPr/>
          <p:nvPr/>
        </p:nvGrpSpPr>
        <p:grpSpPr>
          <a:xfrm>
            <a:off x="217883" y="3212976"/>
            <a:ext cx="8780242" cy="3038694"/>
            <a:chOff x="112238" y="2708920"/>
            <a:chExt cx="8780242" cy="3038694"/>
          </a:xfrm>
        </p:grpSpPr>
        <p:pic>
          <p:nvPicPr>
            <p:cNvPr id="9" name="Picture 2" descr="preview"/>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43464" y="2708920"/>
              <a:ext cx="4649016" cy="3024336"/>
            </a:xfrm>
            <a:prstGeom prst="rect">
              <a:avLst/>
            </a:prstGeom>
            <a:noFill/>
            <a:extLst>
              <a:ext uri="{909E8E84-426E-40DD-AFC4-6F175D3DCCD1}">
                <a14:hiddenFill xmlns:a14="http://schemas.microsoft.com/office/drawing/2010/main">
                  <a:solidFill>
                    <a:srgbClr val="FFFFFF"/>
                  </a:solidFill>
                </a14:hiddenFill>
              </a:ext>
            </a:extLst>
          </p:spPr>
        </p:pic>
        <p:pic>
          <p:nvPicPr>
            <p:cNvPr id="10" name="图片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238" y="2708920"/>
              <a:ext cx="4027714" cy="3038694"/>
            </a:xfrm>
            <a:prstGeom prst="rect">
              <a:avLst/>
            </a:prstGeom>
          </p:spPr>
        </p:pic>
      </p:grpSp>
      <mc:AlternateContent xmlns:mc="http://schemas.openxmlformats.org/markup-compatibility/2006" xmlns:a14="http://schemas.microsoft.com/office/drawing/2010/main">
        <mc:Choice Requires="a14">
          <p:sp>
            <p:nvSpPr>
              <p:cNvPr id="11" name="Equation"/>
              <p:cNvSpPr txBox="1"/>
              <p:nvPr/>
            </p:nvSpPr>
            <p:spPr>
              <a:xfrm>
                <a:off x="899592" y="2655884"/>
                <a:ext cx="7755906" cy="369332"/>
              </a:xfrm>
              <a:prstGeom prst="rect">
                <a:avLst/>
              </a:prstGeom>
              <a:ln w="12700">
                <a:miter lim="400000"/>
              </a:ln>
            </p:spPr>
            <p:txBody>
              <a:bodyPr wrap="none" lIns="0" tIns="0" rIns="0" bIns="0">
                <a:spAutoFit/>
              </a:bodyPr>
              <a:lstStyle/>
              <a:p>
                <a:pPr defTabSz="914378" latinLnBrk="1">
                  <a:defRPr>
                    <a:solidFill>
                      <a:srgbClr val="000000"/>
                    </a:solidFill>
                  </a:defRPr>
                </a:pPr>
                <a14:m>
                  <m:oMath xmlns:m="http://schemas.openxmlformats.org/officeDocument/2006/math">
                    <m:r>
                      <a:rPr lang="zh-CN" altLang="en-US" b="1" i="1" smtClean="0">
                        <a:solidFill>
                          <a:srgbClr val="000000"/>
                        </a:solidFill>
                        <a:latin typeface="Cambria Math" panose="02040503050406030204" pitchFamily="18" charset="0"/>
                      </a:rPr>
                      <m:t>𝒀</m:t>
                    </m:r>
                    <m:r>
                      <a:rPr lang="en-US" altLang="zh-CN" b="1" i="1">
                        <a:solidFill>
                          <a:srgbClr val="000000"/>
                        </a:solidFill>
                        <a:latin typeface="Cambria Math" panose="02040503050406030204" pitchFamily="18" charset="0"/>
                      </a:rPr>
                      <m:t>=</m:t>
                    </m:r>
                    <m:r>
                      <a:rPr lang="en-US" altLang="zh-CN" b="1" i="1" smtClean="0">
                        <a:solidFill>
                          <a:srgbClr val="000000"/>
                        </a:solidFill>
                        <a:latin typeface="Cambria Math" panose="02040503050406030204" pitchFamily="18" charset="0"/>
                      </a:rPr>
                      <m:t>𝒇</m:t>
                    </m:r>
                    <m:r>
                      <a:rPr lang="en-US" altLang="zh-CN" b="1" i="1" smtClean="0">
                        <a:solidFill>
                          <a:srgbClr val="000000"/>
                        </a:solidFill>
                        <a:latin typeface="Cambria Math" panose="02040503050406030204" pitchFamily="18" charset="0"/>
                      </a:rPr>
                      <m:t>(</m:t>
                    </m:r>
                    <m:r>
                      <a:rPr lang="zh-CN" altLang="en-US" b="1" i="1">
                        <a:solidFill>
                          <a:srgbClr val="000000"/>
                        </a:solidFill>
                        <a:latin typeface="Cambria Math" panose="02040503050406030204" pitchFamily="18" charset="0"/>
                      </a:rPr>
                      <m:t>𝑿</m:t>
                    </m:r>
                    <m:r>
                      <a:rPr lang="zh-CN" altLang="en-US" b="1" i="1">
                        <a:solidFill>
                          <a:srgbClr val="000000"/>
                        </a:solidFill>
                        <a:latin typeface="Cambria Math" panose="02040503050406030204" pitchFamily="18" charset="0"/>
                      </a:rPr>
                      <m:t>⋆</m:t>
                    </m:r>
                    <m:r>
                      <a:rPr lang="zh-CN" altLang="en-US" b="1" i="1">
                        <a:solidFill>
                          <a:srgbClr val="000000"/>
                        </a:solidFill>
                        <a:latin typeface="Cambria Math" panose="02040503050406030204" pitchFamily="18" charset="0"/>
                      </a:rPr>
                      <m:t>𝑾</m:t>
                    </m:r>
                    <m:r>
                      <a:rPr lang="en-US" altLang="zh-CN" i="1">
                        <a:solidFill>
                          <a:srgbClr val="000000"/>
                        </a:solidFill>
                        <a:latin typeface="Cambria Math" panose="02040503050406030204" pitchFamily="18" charset="0"/>
                      </a:rPr>
                      <m:t>+</m:t>
                    </m:r>
                    <m:r>
                      <a:rPr lang="zh-CN" altLang="en-US" b="1" i="1">
                        <a:solidFill>
                          <a:srgbClr val="000000"/>
                        </a:solidFill>
                        <a:latin typeface="Cambria Math" panose="02040503050406030204" pitchFamily="18" charset="0"/>
                      </a:rPr>
                      <m:t>𝒃</m:t>
                    </m:r>
                    <m:r>
                      <a:rPr lang="en-US" altLang="zh-CN" b="0" i="1" smtClean="0">
                        <a:solidFill>
                          <a:srgbClr val="000000"/>
                        </a:solidFill>
                        <a:latin typeface="Cambria Math" panose="02040503050406030204" pitchFamily="18" charset="0"/>
                      </a:rPr>
                      <m:t>)</m:t>
                    </m:r>
                  </m:oMath>
                </a14:m>
                <a:r>
                  <a:rPr lang="zh-CN" altLang="en-US" dirty="0"/>
                  <a:t> </a:t>
                </a:r>
                <a14:m>
                  <m:oMath xmlns:m="http://schemas.openxmlformats.org/officeDocument/2006/math">
                    <m:r>
                      <a:rPr lang="zh-CN" altLang="en-US" b="0" i="0" smtClean="0">
                        <a:solidFill>
                          <a:srgbClr val="000000"/>
                        </a:solidFill>
                        <a:latin typeface="Cambria Math" panose="02040503050406030204" pitchFamily="18" charset="0"/>
                      </a:rPr>
                      <m:t> </m:t>
                    </m:r>
                    <m:r>
                      <a:rPr lang="en-US" altLang="zh-CN" b="0" i="0" smtClean="0">
                        <a:solidFill>
                          <a:srgbClr val="000000"/>
                        </a:solidFill>
                        <a:latin typeface="Cambria Math" panose="02040503050406030204" pitchFamily="18" charset="0"/>
                      </a:rPr>
                      <m:t>          </m:t>
                    </m:r>
                    <m:r>
                      <a:rPr lang="zh-CN" altLang="en-US" b="1" i="1">
                        <a:solidFill>
                          <a:srgbClr val="000000"/>
                        </a:solidFill>
                        <a:latin typeface="Cambria Math" panose="02040503050406030204" pitchFamily="18" charset="0"/>
                      </a:rPr>
                      <m:t>⋆</m:t>
                    </m:r>
                  </m:oMath>
                </a14:m>
                <a:r>
                  <a:rPr lang="zh-CN" altLang="en-US" dirty="0"/>
                  <a:t>为内积运算</a:t>
                </a:r>
                <a:r>
                  <a:rPr lang="en-US" altLang="zh-CN" dirty="0"/>
                  <a:t>,</a:t>
                </a:r>
                <a:r>
                  <a:rPr lang="zh-CN" altLang="en-US" dirty="0"/>
                  <a:t>式中各量为一维向量</a:t>
                </a:r>
                <a:endParaRPr dirty="0"/>
              </a:p>
            </p:txBody>
          </p:sp>
        </mc:Choice>
        <mc:Fallback xmlns="">
          <p:sp>
            <p:nvSpPr>
              <p:cNvPr id="11" name="Equation"/>
              <p:cNvSpPr txBox="1">
                <a:spLocks noRot="1" noChangeAspect="1" noMove="1" noResize="1" noEditPoints="1" noAdjustHandles="1" noChangeArrowheads="1" noChangeShapeType="1" noTextEdit="1"/>
              </p:cNvSpPr>
              <p:nvPr/>
            </p:nvSpPr>
            <p:spPr>
              <a:xfrm>
                <a:off x="899592" y="2655884"/>
                <a:ext cx="7755906" cy="369332"/>
              </a:xfrm>
              <a:prstGeom prst="rect">
                <a:avLst/>
              </a:prstGeom>
              <a:blipFill>
                <a:blip r:embed="rId4"/>
                <a:stretch>
                  <a:fillRect l="-1415" t="-31667" r="-1415" b="-51667"/>
                </a:stretch>
              </a:blipFill>
              <a:ln w="12700">
                <a:miter lim="400000"/>
              </a:ln>
            </p:spPr>
            <p:txBody>
              <a:bodyPr/>
              <a:lstStyle/>
              <a:p>
                <a:r>
                  <a:rPr lang="zh-CN" altLang="en-US">
                    <a:noFill/>
                  </a:rPr>
                  <a:t> </a:t>
                </a:r>
              </a:p>
            </p:txBody>
          </p:sp>
        </mc:Fallback>
      </mc:AlternateContent>
    </p:spTree>
    <p:extLst>
      <p:ext uri="{BB962C8B-B14F-4D97-AF65-F5344CB8AC3E}">
        <p14:creationId xmlns:p14="http://schemas.microsoft.com/office/powerpoint/2010/main" val="12524183"/>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6C5822-BACC-47F0-980D-FB69545608EE}"/>
              </a:ext>
            </a:extLst>
          </p:cNvPr>
          <p:cNvSpPr>
            <a:spLocks noGrp="1"/>
          </p:cNvSpPr>
          <p:nvPr>
            <p:ph type="title"/>
          </p:nvPr>
        </p:nvSpPr>
        <p:spPr/>
        <p:txBody>
          <a:bodyPr/>
          <a:lstStyle/>
          <a:p>
            <a:r>
              <a:rPr lang="zh-CN" altLang="en-US" spc="225" dirty="0">
                <a:solidFill>
                  <a:srgbClr val="FF0000"/>
                </a:solidFill>
              </a:rPr>
              <a:t>六、</a:t>
            </a:r>
            <a:r>
              <a:rPr lang="en-US" altLang="zh-CN" spc="225" dirty="0">
                <a:solidFill>
                  <a:srgbClr val="FF0000"/>
                </a:solidFill>
              </a:rPr>
              <a:t>CNN</a:t>
            </a:r>
            <a:r>
              <a:rPr lang="zh-CN" altLang="en-US" spc="225" dirty="0">
                <a:solidFill>
                  <a:srgbClr val="FF0000"/>
                </a:solidFill>
              </a:rPr>
              <a:t>各层特征的理解</a:t>
            </a:r>
            <a:endParaRPr lang="en-US" dirty="0">
              <a:solidFill>
                <a:srgbClr val="FF0000"/>
              </a:solidFill>
            </a:endParaRPr>
          </a:p>
        </p:txBody>
      </p:sp>
      <p:pic>
        <p:nvPicPr>
          <p:cNvPr id="7" name="图片 6"/>
          <p:cNvPicPr>
            <a:picLocks noChangeAspect="1"/>
          </p:cNvPicPr>
          <p:nvPr/>
        </p:nvPicPr>
        <p:blipFill>
          <a:blip r:embed="rId3"/>
          <a:stretch>
            <a:fillRect/>
          </a:stretch>
        </p:blipFill>
        <p:spPr>
          <a:xfrm>
            <a:off x="395536" y="1822223"/>
            <a:ext cx="4968552" cy="4516866"/>
          </a:xfrm>
          <a:prstGeom prst="rect">
            <a:avLst/>
          </a:prstGeom>
        </p:spPr>
      </p:pic>
      <p:sp>
        <p:nvSpPr>
          <p:cNvPr id="10" name="文本框 9"/>
          <p:cNvSpPr txBox="1"/>
          <p:nvPr/>
        </p:nvSpPr>
        <p:spPr>
          <a:xfrm>
            <a:off x="685800" y="1556792"/>
            <a:ext cx="4185761" cy="461665"/>
          </a:xfrm>
          <a:prstGeom prst="rect">
            <a:avLst/>
          </a:prstGeom>
          <a:noFill/>
        </p:spPr>
        <p:txBody>
          <a:bodyPr wrap="none" rtlCol="0">
            <a:spAutoFit/>
          </a:bodyPr>
          <a:lstStyle/>
          <a:p>
            <a:r>
              <a:rPr lang="zh-CN" altLang="en-US" dirty="0">
                <a:solidFill>
                  <a:srgbClr val="FF0000"/>
                </a:solidFill>
              </a:rPr>
              <a:t>以下是卷积核的可视化结果：</a:t>
            </a:r>
          </a:p>
        </p:txBody>
      </p:sp>
      <p:pic>
        <p:nvPicPr>
          <p:cNvPr id="11" name="图片 10"/>
          <p:cNvPicPr>
            <a:picLocks noChangeAspect="1"/>
          </p:cNvPicPr>
          <p:nvPr/>
        </p:nvPicPr>
        <p:blipFill>
          <a:blip r:embed="rId4"/>
          <a:stretch>
            <a:fillRect/>
          </a:stretch>
        </p:blipFill>
        <p:spPr>
          <a:xfrm rot="5400000">
            <a:off x="4455027" y="2592476"/>
            <a:ext cx="4959577" cy="2533650"/>
          </a:xfrm>
          <a:prstGeom prst="rect">
            <a:avLst/>
          </a:prstGeom>
        </p:spPr>
      </p:pic>
    </p:spTree>
    <p:extLst>
      <p:ext uri="{BB962C8B-B14F-4D97-AF65-F5344CB8AC3E}">
        <p14:creationId xmlns:p14="http://schemas.microsoft.com/office/powerpoint/2010/main" val="1453777138"/>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6C5822-BACC-47F0-980D-FB69545608EE}"/>
              </a:ext>
            </a:extLst>
          </p:cNvPr>
          <p:cNvSpPr>
            <a:spLocks noGrp="1"/>
          </p:cNvSpPr>
          <p:nvPr>
            <p:ph type="title"/>
          </p:nvPr>
        </p:nvSpPr>
        <p:spPr/>
        <p:txBody>
          <a:bodyPr/>
          <a:lstStyle/>
          <a:p>
            <a:r>
              <a:rPr lang="zh-CN" altLang="en-US" spc="225" dirty="0">
                <a:solidFill>
                  <a:srgbClr val="FF0000"/>
                </a:solidFill>
              </a:rPr>
              <a:t>六、</a:t>
            </a:r>
            <a:r>
              <a:rPr lang="en-US" altLang="zh-CN" spc="225" dirty="0">
                <a:solidFill>
                  <a:srgbClr val="FF0000"/>
                </a:solidFill>
              </a:rPr>
              <a:t>CNN</a:t>
            </a:r>
            <a:r>
              <a:rPr lang="zh-CN" altLang="en-US" spc="225" dirty="0">
                <a:solidFill>
                  <a:srgbClr val="FF0000"/>
                </a:solidFill>
              </a:rPr>
              <a:t>各层特征的理解</a:t>
            </a:r>
            <a:endParaRPr lang="en-US" dirty="0">
              <a:solidFill>
                <a:srgbClr val="FF0000"/>
              </a:solidFill>
            </a:endParaRPr>
          </a:p>
        </p:txBody>
      </p:sp>
      <p:pic>
        <p:nvPicPr>
          <p:cNvPr id="3" name="图片 2"/>
          <p:cNvPicPr>
            <a:picLocks noChangeAspect="1"/>
          </p:cNvPicPr>
          <p:nvPr/>
        </p:nvPicPr>
        <p:blipFill>
          <a:blip r:embed="rId3"/>
          <a:stretch>
            <a:fillRect/>
          </a:stretch>
        </p:blipFill>
        <p:spPr>
          <a:xfrm>
            <a:off x="827584" y="1972290"/>
            <a:ext cx="7288455" cy="3822389"/>
          </a:xfrm>
          <a:prstGeom prst="rect">
            <a:avLst/>
          </a:prstGeom>
        </p:spPr>
      </p:pic>
      <p:sp>
        <p:nvSpPr>
          <p:cNvPr id="4" name="文本框 3"/>
          <p:cNvSpPr txBox="1"/>
          <p:nvPr/>
        </p:nvSpPr>
        <p:spPr>
          <a:xfrm>
            <a:off x="685800" y="5949280"/>
            <a:ext cx="2374032" cy="461665"/>
          </a:xfrm>
          <a:prstGeom prst="rect">
            <a:avLst/>
          </a:prstGeom>
          <a:noFill/>
        </p:spPr>
        <p:txBody>
          <a:bodyPr wrap="square" rtlCol="0">
            <a:spAutoFit/>
          </a:bodyPr>
          <a:lstStyle/>
          <a:p>
            <a:r>
              <a:rPr lang="zh-CN" altLang="en-US" dirty="0">
                <a:solidFill>
                  <a:srgbClr val="FF0000"/>
                </a:solidFill>
              </a:rPr>
              <a:t>线条、边缘特征</a:t>
            </a:r>
          </a:p>
        </p:txBody>
      </p:sp>
      <p:sp>
        <p:nvSpPr>
          <p:cNvPr id="6" name="文本框 5"/>
          <p:cNvSpPr txBox="1"/>
          <p:nvPr/>
        </p:nvSpPr>
        <p:spPr>
          <a:xfrm>
            <a:off x="3491880" y="5936359"/>
            <a:ext cx="2374032" cy="461665"/>
          </a:xfrm>
          <a:prstGeom prst="rect">
            <a:avLst/>
          </a:prstGeom>
          <a:noFill/>
        </p:spPr>
        <p:txBody>
          <a:bodyPr wrap="square" rtlCol="0">
            <a:spAutoFit/>
          </a:bodyPr>
          <a:lstStyle/>
          <a:p>
            <a:r>
              <a:rPr lang="zh-CN" altLang="en-US" dirty="0">
                <a:solidFill>
                  <a:srgbClr val="FF0000"/>
                </a:solidFill>
              </a:rPr>
              <a:t>纹理、形状特征</a:t>
            </a:r>
          </a:p>
        </p:txBody>
      </p:sp>
      <p:sp>
        <p:nvSpPr>
          <p:cNvPr id="8" name="文本框 7"/>
          <p:cNvSpPr txBox="1"/>
          <p:nvPr/>
        </p:nvSpPr>
        <p:spPr>
          <a:xfrm>
            <a:off x="6230416" y="5936358"/>
            <a:ext cx="2374032" cy="461665"/>
          </a:xfrm>
          <a:prstGeom prst="rect">
            <a:avLst/>
          </a:prstGeom>
          <a:noFill/>
        </p:spPr>
        <p:txBody>
          <a:bodyPr wrap="square" rtlCol="0">
            <a:spAutoFit/>
          </a:bodyPr>
          <a:lstStyle/>
          <a:p>
            <a:r>
              <a:rPr lang="zh-CN" altLang="en-US" dirty="0">
                <a:solidFill>
                  <a:srgbClr val="FF0000"/>
                </a:solidFill>
              </a:rPr>
              <a:t>眼睛、鱼鳍特征</a:t>
            </a:r>
          </a:p>
        </p:txBody>
      </p:sp>
      <p:sp>
        <p:nvSpPr>
          <p:cNvPr id="5" name="右箭头 4"/>
          <p:cNvSpPr/>
          <p:nvPr/>
        </p:nvSpPr>
        <p:spPr bwMode="auto">
          <a:xfrm>
            <a:off x="3050884" y="6076600"/>
            <a:ext cx="432048" cy="232720"/>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charset="0"/>
              <a:ea typeface="宋体" charset="-122"/>
            </a:endParaRPr>
          </a:p>
        </p:txBody>
      </p:sp>
      <p:sp>
        <p:nvSpPr>
          <p:cNvPr id="9" name="右箭头 8"/>
          <p:cNvSpPr/>
          <p:nvPr/>
        </p:nvSpPr>
        <p:spPr bwMode="auto">
          <a:xfrm>
            <a:off x="5796136" y="6051256"/>
            <a:ext cx="432048" cy="232720"/>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charset="0"/>
              <a:ea typeface="宋体" charset="-122"/>
            </a:endParaRPr>
          </a:p>
        </p:txBody>
      </p:sp>
      <p:sp>
        <p:nvSpPr>
          <p:cNvPr id="7" name="文本框 6"/>
          <p:cNvSpPr txBox="1"/>
          <p:nvPr/>
        </p:nvSpPr>
        <p:spPr>
          <a:xfrm>
            <a:off x="539552" y="1556792"/>
            <a:ext cx="6396303" cy="830997"/>
          </a:xfrm>
          <a:prstGeom prst="rect">
            <a:avLst/>
          </a:prstGeom>
          <a:noFill/>
        </p:spPr>
        <p:txBody>
          <a:bodyPr wrap="none" rtlCol="0">
            <a:spAutoFit/>
          </a:bodyPr>
          <a:lstStyle/>
          <a:p>
            <a:r>
              <a:rPr lang="zh-CN" altLang="en-US" dirty="0">
                <a:solidFill>
                  <a:srgbClr val="FF0000"/>
                </a:solidFill>
              </a:rPr>
              <a:t>以下是隐藏层（</a:t>
            </a:r>
            <a:r>
              <a:rPr lang="en-US" altLang="zh-CN" dirty="0">
                <a:solidFill>
                  <a:srgbClr val="FF0000"/>
                </a:solidFill>
              </a:rPr>
              <a:t>feature maps</a:t>
            </a:r>
            <a:r>
              <a:rPr lang="zh-CN" altLang="en-US" dirty="0">
                <a:solidFill>
                  <a:srgbClr val="FF0000"/>
                </a:solidFill>
              </a:rPr>
              <a:t>）的可视化结果：</a:t>
            </a:r>
          </a:p>
          <a:p>
            <a:endParaRPr lang="zh-CN" altLang="en-US" dirty="0"/>
          </a:p>
        </p:txBody>
      </p:sp>
    </p:spTree>
    <p:extLst>
      <p:ext uri="{BB962C8B-B14F-4D97-AF65-F5344CB8AC3E}">
        <p14:creationId xmlns:p14="http://schemas.microsoft.com/office/powerpoint/2010/main" val="1826709016"/>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6C5822-BACC-47F0-980D-FB69545608EE}"/>
              </a:ext>
            </a:extLst>
          </p:cNvPr>
          <p:cNvSpPr>
            <a:spLocks noGrp="1"/>
          </p:cNvSpPr>
          <p:nvPr>
            <p:ph type="title"/>
          </p:nvPr>
        </p:nvSpPr>
        <p:spPr/>
        <p:txBody>
          <a:bodyPr/>
          <a:lstStyle/>
          <a:p>
            <a:r>
              <a:rPr lang="zh-CN" altLang="en-US" spc="225" dirty="0">
                <a:solidFill>
                  <a:srgbClr val="FF0000"/>
                </a:solidFill>
              </a:rPr>
              <a:t>六、</a:t>
            </a:r>
            <a:r>
              <a:rPr lang="en-US" altLang="zh-CN" spc="225" dirty="0">
                <a:solidFill>
                  <a:srgbClr val="FF0000"/>
                </a:solidFill>
              </a:rPr>
              <a:t>CNN</a:t>
            </a:r>
            <a:r>
              <a:rPr lang="zh-CN" altLang="en-US" spc="225" dirty="0">
                <a:solidFill>
                  <a:srgbClr val="FF0000"/>
                </a:solidFill>
              </a:rPr>
              <a:t>各层特征的理解</a:t>
            </a:r>
            <a:endParaRPr lang="en-US" dirty="0">
              <a:solidFill>
                <a:srgbClr val="FF0000"/>
              </a:solidFill>
            </a:endParaRPr>
          </a:p>
        </p:txBody>
      </p:sp>
      <p:pic>
        <p:nvPicPr>
          <p:cNvPr id="5" name="图片 4"/>
          <p:cNvPicPr>
            <a:picLocks noChangeAspect="1"/>
          </p:cNvPicPr>
          <p:nvPr/>
        </p:nvPicPr>
        <p:blipFill>
          <a:blip r:embed="rId3"/>
          <a:stretch>
            <a:fillRect/>
          </a:stretch>
        </p:blipFill>
        <p:spPr>
          <a:xfrm>
            <a:off x="179512" y="1340768"/>
            <a:ext cx="8784975" cy="5184576"/>
          </a:xfrm>
          <a:prstGeom prst="rect">
            <a:avLst/>
          </a:prstGeom>
        </p:spPr>
      </p:pic>
    </p:spTree>
    <p:extLst>
      <p:ext uri="{BB962C8B-B14F-4D97-AF65-F5344CB8AC3E}">
        <p14:creationId xmlns:p14="http://schemas.microsoft.com/office/powerpoint/2010/main" val="2556931907"/>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6C5822-BACC-47F0-980D-FB69545608EE}"/>
              </a:ext>
            </a:extLst>
          </p:cNvPr>
          <p:cNvSpPr>
            <a:spLocks noGrp="1"/>
          </p:cNvSpPr>
          <p:nvPr>
            <p:ph type="title"/>
          </p:nvPr>
        </p:nvSpPr>
        <p:spPr/>
        <p:txBody>
          <a:bodyPr/>
          <a:lstStyle/>
          <a:p>
            <a:r>
              <a:rPr lang="zh-CN" altLang="en-US" spc="225" dirty="0">
                <a:solidFill>
                  <a:srgbClr val="FF0000"/>
                </a:solidFill>
              </a:rPr>
              <a:t>六、</a:t>
            </a:r>
            <a:r>
              <a:rPr lang="en-US" altLang="zh-CN" spc="225" dirty="0">
                <a:solidFill>
                  <a:srgbClr val="FF0000"/>
                </a:solidFill>
              </a:rPr>
              <a:t>CNN</a:t>
            </a:r>
            <a:r>
              <a:rPr lang="zh-CN" altLang="en-US" spc="225" dirty="0">
                <a:solidFill>
                  <a:srgbClr val="FF0000"/>
                </a:solidFill>
              </a:rPr>
              <a:t>各层特征的理解</a:t>
            </a:r>
            <a:endParaRPr lang="en-US" dirty="0">
              <a:solidFill>
                <a:srgbClr val="FF0000"/>
              </a:solidFill>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71429" cy="6858000"/>
          </a:xfrm>
          <a:prstGeom prst="rect">
            <a:avLst/>
          </a:prstGeom>
        </p:spPr>
      </p:pic>
    </p:spTree>
    <p:extLst>
      <p:ext uri="{BB962C8B-B14F-4D97-AF65-F5344CB8AC3E}">
        <p14:creationId xmlns:p14="http://schemas.microsoft.com/office/powerpoint/2010/main" val="1229137468"/>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6C5822-BACC-47F0-980D-FB69545608EE}"/>
              </a:ext>
            </a:extLst>
          </p:cNvPr>
          <p:cNvSpPr>
            <a:spLocks noGrp="1"/>
          </p:cNvSpPr>
          <p:nvPr>
            <p:ph type="title"/>
          </p:nvPr>
        </p:nvSpPr>
        <p:spPr/>
        <p:txBody>
          <a:bodyPr/>
          <a:lstStyle/>
          <a:p>
            <a:r>
              <a:rPr lang="zh-CN" altLang="en-US" spc="225" dirty="0">
                <a:solidFill>
                  <a:srgbClr val="FF0000"/>
                </a:solidFill>
              </a:rPr>
              <a:t>六、</a:t>
            </a:r>
            <a:r>
              <a:rPr lang="en-US" altLang="zh-CN" spc="225" dirty="0">
                <a:solidFill>
                  <a:srgbClr val="FF0000"/>
                </a:solidFill>
              </a:rPr>
              <a:t>CNN</a:t>
            </a:r>
            <a:r>
              <a:rPr lang="zh-CN" altLang="en-US" spc="225" dirty="0">
                <a:solidFill>
                  <a:srgbClr val="FF0000"/>
                </a:solidFill>
              </a:rPr>
              <a:t>各层特征的理解</a:t>
            </a:r>
            <a:endParaRPr lang="en-US" dirty="0">
              <a:solidFill>
                <a:srgbClr val="FF0000"/>
              </a:solidFill>
            </a:endParaRPr>
          </a:p>
        </p:txBody>
      </p:sp>
      <p:sp>
        <p:nvSpPr>
          <p:cNvPr id="4" name="矩形 3"/>
          <p:cNvSpPr/>
          <p:nvPr/>
        </p:nvSpPr>
        <p:spPr>
          <a:xfrm>
            <a:off x="469776" y="1268760"/>
            <a:ext cx="8206680" cy="5262979"/>
          </a:xfrm>
          <a:prstGeom prst="rect">
            <a:avLst/>
          </a:prstGeom>
        </p:spPr>
        <p:txBody>
          <a:bodyPr wrap="square">
            <a:spAutoFit/>
          </a:bodyPr>
          <a:lstStyle/>
          <a:p>
            <a:pPr algn="just">
              <a:lnSpc>
                <a:spcPct val="150000"/>
              </a:lnSpc>
            </a:pPr>
            <a:r>
              <a:rPr lang="zh-CN" altLang="en-US" dirty="0">
                <a:sym typeface="Wingdings" panose="05000000000000000000" pitchFamily="2" charset="2"/>
              </a:rPr>
              <a:t></a:t>
            </a:r>
            <a:r>
              <a:rPr lang="zh-CN" altLang="en-US" sz="2000" dirty="0"/>
              <a:t>通过</a:t>
            </a:r>
            <a:r>
              <a:rPr lang="en-US" altLang="zh-CN" sz="2000" dirty="0"/>
              <a:t>CNN</a:t>
            </a:r>
            <a:r>
              <a:rPr lang="zh-CN" altLang="en-US" sz="2000" dirty="0"/>
              <a:t>学习后，我们学习到的特征，是具有辨别性的特征，比如要我们区分人脸和狗头，那么通过</a:t>
            </a:r>
            <a:r>
              <a:rPr lang="en-US" altLang="zh-CN" sz="2000" dirty="0"/>
              <a:t>CNN</a:t>
            </a:r>
            <a:r>
              <a:rPr lang="zh-CN" altLang="en-US" sz="2000" dirty="0"/>
              <a:t>学习后，背景部位的激活度基本很少，通过可视化就可以看到提取到的特征忽视了背景，而是把关键的信息给提取出来了。</a:t>
            </a:r>
            <a:endParaRPr lang="en-US" altLang="zh-CN" sz="2000" dirty="0"/>
          </a:p>
          <a:p>
            <a:pPr algn="just">
              <a:lnSpc>
                <a:spcPct val="150000"/>
              </a:lnSpc>
            </a:pPr>
            <a:r>
              <a:rPr lang="zh-CN" altLang="zh-CN" sz="2000" dirty="0">
                <a:sym typeface="Wingdings" panose="05000000000000000000" pitchFamily="2" charset="2"/>
              </a:rPr>
              <a:t></a:t>
            </a:r>
            <a:r>
              <a:rPr lang="zh-CN" altLang="en-US" sz="2000" dirty="0"/>
              <a:t>上图是各层特征图（</a:t>
            </a:r>
            <a:r>
              <a:rPr lang="en-US" altLang="zh-CN" sz="2000" dirty="0"/>
              <a:t>feature maps</a:t>
            </a:r>
            <a:r>
              <a:rPr lang="zh-CN" altLang="en-US" sz="2000" dirty="0"/>
              <a:t>）反卷积的可视化结果。从</a:t>
            </a:r>
            <a:r>
              <a:rPr lang="en-US" altLang="zh-CN" sz="2000" dirty="0"/>
              <a:t>layer 1</a:t>
            </a:r>
            <a:r>
              <a:rPr lang="zh-CN" altLang="en-US" sz="2000" dirty="0"/>
              <a:t>、</a:t>
            </a:r>
            <a:r>
              <a:rPr lang="en-US" altLang="zh-CN" sz="2000" dirty="0"/>
              <a:t>layer 2</a:t>
            </a:r>
            <a:r>
              <a:rPr lang="zh-CN" altLang="en-US" sz="2000" dirty="0"/>
              <a:t>学习到的特征基本上是颜色、边缘等低层特征；</a:t>
            </a:r>
            <a:r>
              <a:rPr lang="en-US" altLang="zh-CN" sz="2000" dirty="0"/>
              <a:t>layer 3</a:t>
            </a:r>
            <a:r>
              <a:rPr lang="zh-CN" altLang="en-US" sz="2000" dirty="0"/>
              <a:t>则开始稍微变得复杂，学习到的是纹理特征，比如上面的一些网格纹理；</a:t>
            </a:r>
            <a:r>
              <a:rPr lang="en-US" altLang="zh-CN" sz="2000" dirty="0"/>
              <a:t>layer 4</a:t>
            </a:r>
            <a:r>
              <a:rPr lang="zh-CN" altLang="en-US" sz="2000" dirty="0"/>
              <a:t>学习到的则是比较有区别性的特征，比如狗头；</a:t>
            </a:r>
            <a:r>
              <a:rPr lang="en-US" altLang="zh-CN" sz="2000" dirty="0"/>
              <a:t>layer 5</a:t>
            </a:r>
            <a:r>
              <a:rPr lang="zh-CN" altLang="en-US" sz="2000" dirty="0"/>
              <a:t>学习到的则是完整的，具有辨别性关键特征。</a:t>
            </a:r>
            <a:endParaRPr lang="en-US" altLang="zh-CN" sz="2000" dirty="0"/>
          </a:p>
          <a:p>
            <a:pPr algn="just">
              <a:lnSpc>
                <a:spcPct val="150000"/>
              </a:lnSpc>
            </a:pPr>
            <a:r>
              <a:rPr lang="zh-CN" altLang="en-US" sz="2000" dirty="0">
                <a:sym typeface="Wingdings" panose="05000000000000000000" pitchFamily="2" charset="2"/>
              </a:rPr>
              <a:t>结论：</a:t>
            </a:r>
            <a:r>
              <a:rPr lang="zh-CN" altLang="en-US" sz="2000" dirty="0"/>
              <a:t>多个卷积层连接在一起就是一个个抽象度逐渐增加的特征图，最上层特征用于检测完整目标对象。</a:t>
            </a:r>
            <a:endParaRPr lang="zh-CN" altLang="en-US" dirty="0"/>
          </a:p>
        </p:txBody>
      </p:sp>
    </p:spTree>
    <p:extLst>
      <p:ext uri="{BB962C8B-B14F-4D97-AF65-F5344CB8AC3E}">
        <p14:creationId xmlns:p14="http://schemas.microsoft.com/office/powerpoint/2010/main" val="128520777"/>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6C5822-BACC-47F0-980D-FB69545608EE}"/>
              </a:ext>
            </a:extLst>
          </p:cNvPr>
          <p:cNvSpPr>
            <a:spLocks noGrp="1"/>
          </p:cNvSpPr>
          <p:nvPr>
            <p:ph type="title"/>
          </p:nvPr>
        </p:nvSpPr>
        <p:spPr/>
        <p:txBody>
          <a:bodyPr/>
          <a:lstStyle/>
          <a:p>
            <a:r>
              <a:rPr lang="zh-CN" altLang="en-US" spc="225" dirty="0">
                <a:solidFill>
                  <a:srgbClr val="FF0000"/>
                </a:solidFill>
              </a:rPr>
              <a:t>七、</a:t>
            </a:r>
            <a:r>
              <a:rPr lang="en-US" altLang="zh-CN" spc="225" dirty="0">
                <a:solidFill>
                  <a:srgbClr val="FF0000"/>
                </a:solidFill>
              </a:rPr>
              <a:t>CNN</a:t>
            </a:r>
            <a:r>
              <a:rPr lang="zh-CN" altLang="en-US" spc="225" dirty="0">
                <a:solidFill>
                  <a:srgbClr val="FF0000"/>
                </a:solidFill>
              </a:rPr>
              <a:t>演示</a:t>
            </a:r>
            <a:endParaRPr lang="en-US" dirty="0">
              <a:solidFill>
                <a:srgbClr val="FF0000"/>
              </a:solidFill>
            </a:endParaRPr>
          </a:p>
        </p:txBody>
      </p:sp>
      <p:sp>
        <p:nvSpPr>
          <p:cNvPr id="4" name="矩形 3"/>
          <p:cNvSpPr/>
          <p:nvPr/>
        </p:nvSpPr>
        <p:spPr>
          <a:xfrm>
            <a:off x="698496" y="1319116"/>
            <a:ext cx="7342584" cy="1938992"/>
          </a:xfrm>
          <a:prstGeom prst="rect">
            <a:avLst/>
          </a:prstGeom>
        </p:spPr>
        <p:txBody>
          <a:bodyPr wrap="square">
            <a:spAutoFit/>
          </a:bodyPr>
          <a:lstStyle/>
          <a:p>
            <a:pPr algn="ctr"/>
            <a:r>
              <a:rPr lang="en-US" altLang="zh-CN" sz="6000" dirty="0">
                <a:solidFill>
                  <a:srgbClr val="00B050"/>
                </a:solidFill>
              </a:rPr>
              <a:t>CNN Explainer </a:t>
            </a:r>
          </a:p>
          <a:p>
            <a:pPr algn="ctr"/>
            <a:r>
              <a:rPr lang="en-US" altLang="zh-CN" sz="6000" dirty="0"/>
              <a:t>(</a:t>
            </a:r>
            <a:r>
              <a:rPr lang="zh-CN" altLang="en-US" sz="6000" dirty="0">
                <a:hlinkClick r:id="rId3"/>
              </a:rPr>
              <a:t>点击演示</a:t>
            </a:r>
            <a:r>
              <a:rPr lang="en-US" altLang="zh-CN" sz="6000" dirty="0"/>
              <a:t>)</a:t>
            </a:r>
            <a:endParaRPr lang="zh-CN" altLang="en-US" sz="6000" dirty="0"/>
          </a:p>
        </p:txBody>
      </p:sp>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84571" y="4683886"/>
            <a:ext cx="2415749" cy="1719642"/>
          </a:xfrm>
          <a:prstGeom prst="rect">
            <a:avLst/>
          </a:prstGeom>
        </p:spPr>
      </p:pic>
      <p:pic>
        <p:nvPicPr>
          <p:cNvPr id="6" name="图片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6436" y="2772354"/>
            <a:ext cx="2133785" cy="1874682"/>
          </a:xfrm>
          <a:prstGeom prst="rect">
            <a:avLst/>
          </a:prstGeom>
        </p:spPr>
      </p:pic>
      <p:pic>
        <p:nvPicPr>
          <p:cNvPr id="7" name="图片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1291" y="4711346"/>
            <a:ext cx="2124201" cy="1714649"/>
          </a:xfrm>
          <a:prstGeom prst="rect">
            <a:avLst/>
          </a:prstGeom>
        </p:spPr>
      </p:pic>
      <p:pic>
        <p:nvPicPr>
          <p:cNvPr id="11" name="图片 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84572" y="2744894"/>
            <a:ext cx="2415749" cy="1874682"/>
          </a:xfrm>
          <a:prstGeom prst="rect">
            <a:avLst/>
          </a:prstGeom>
        </p:spPr>
      </p:pic>
      <p:pic>
        <p:nvPicPr>
          <p:cNvPr id="13" name="图片 1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987824" y="3717032"/>
            <a:ext cx="2870794" cy="2362423"/>
          </a:xfrm>
          <a:prstGeom prst="rect">
            <a:avLst/>
          </a:prstGeom>
        </p:spPr>
      </p:pic>
    </p:spTree>
    <p:extLst>
      <p:ext uri="{BB962C8B-B14F-4D97-AF65-F5344CB8AC3E}">
        <p14:creationId xmlns:p14="http://schemas.microsoft.com/office/powerpoint/2010/main" val="1211445896"/>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OUTPUTDPI" val="1200"/>
  <p:tag name="ORIGINALHEIGHT" val="373.4533"/>
  <p:tag name="ORIGINALWIDTH" val="1622.047"/>
  <p:tag name="LATEXADDIN" val="\documentclass{article}&#10;\usepackage{amsmath}&#10;\pagestyle{empty}&#10;\begin{document}&#10;&#10;$$&#10;\sigma\left(b+\sum_{l=0}^{4} \sum_{m=0}^{4} w_{l, m} a_{j+l, k+m}\right)&#10;$$&#10;&#10;&#10;\end{document}"/>
  <p:tag name="IGUANATEXSIZE" val="24"/>
  <p:tag name="IGUANATEXCURSOR" val="159"/>
  <p:tag name="TRANSPARENCY" val="True"/>
  <p:tag name="FILENAME" val=""/>
  <p:tag name="LATEXENGINEID" val="0"/>
  <p:tag name="TEMPFOLDER" val="c:\temp\"/>
  <p:tag name="LATEXFORMHEIGHT" val="312"/>
  <p:tag name="LATEXFORMWIDTH" val="384"/>
  <p:tag name="LATEXFORMWRAP" val="True"/>
  <p:tag name="BITMAPVECTOR" val="0"/>
</p:tagLst>
</file>

<file path=ppt/tags/tag2.xml><?xml version="1.0" encoding="utf-8"?>
<p:tagLst xmlns:a="http://schemas.openxmlformats.org/drawingml/2006/main" xmlns:r="http://schemas.openxmlformats.org/officeDocument/2006/relationships" xmlns:p="http://schemas.openxmlformats.org/presentationml/2006/main">
  <p:tag name="OUTPUTDPI" val="1200"/>
  <p:tag name="ORIGINALHEIGHT" val="152.9809"/>
  <p:tag name="ORIGINALWIDTH" val="1012.373"/>
  <p:tag name="LATEXADDIN" val="\documentclass{article}&#10;\usepackage{amsmath}&#10;\pagestyle{empty}&#10;\begin{document}&#10;&#10;&#10;$$&#10;a^{1}=\sigma\left(b+w * a^{0}\right)&#10;$$&#10;&#10;\end{document}"/>
  <p:tag name="IGUANATEXSIZE" val="20"/>
  <p:tag name="IGUANATEXCURSOR" val="124"/>
  <p:tag name="TRANSPARENCY" val="True"/>
  <p:tag name="FILENAME" val=""/>
  <p:tag name="LATEXENGINEID" val="0"/>
  <p:tag name="TEMPFOLDER" val="c:\temp\"/>
  <p:tag name="LATEXFORMHEIGHT" val="312"/>
  <p:tag name="LATEXFORMWIDTH" val="384"/>
  <p:tag name="LATEXFORMWRAP" val="True"/>
  <p:tag name="BITMAPVECTOR" val="0"/>
</p:tagLst>
</file>

<file path=ppt/theme/theme1.xml><?xml version="1.0" encoding="utf-8"?>
<a:theme xmlns:a="http://schemas.openxmlformats.org/drawingml/2006/main" name="ERP">
  <a:themeElements>
    <a:clrScheme name="ERP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ERP">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2400" b="0" i="0" u="none" strike="noStrike" cap="none" normalizeH="0" baseline="0">
            <a:ln>
              <a:noFill/>
            </a:ln>
            <a:solidFill>
              <a:schemeClr val="tx1"/>
            </a:solidFill>
            <a:effectLst/>
            <a:latin typeface="Times New Roman" charset="0"/>
            <a:ea typeface="宋体"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2400" b="0" i="0" u="none" strike="noStrike" cap="none" normalizeH="0" baseline="0">
            <a:ln>
              <a:noFill/>
            </a:ln>
            <a:solidFill>
              <a:schemeClr val="tx1"/>
            </a:solidFill>
            <a:effectLst/>
            <a:latin typeface="Times New Roman" charset="0"/>
            <a:ea typeface="宋体" charset="-122"/>
          </a:defRPr>
        </a:defPPr>
      </a:lstStyle>
    </a:lnDef>
  </a:objectDefaults>
  <a:extraClrSchemeLst>
    <a:extraClrScheme>
      <a:clrScheme name="ERP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ERP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ERP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ERP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ERP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ERP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ERP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ERP">
  <a:themeElements>
    <a:clrScheme name="ERP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ERP">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20000"/>
          </a:spcBef>
          <a:spcAft>
            <a:spcPct val="0"/>
          </a:spcAft>
          <a:buClrTx/>
          <a:buSzTx/>
          <a:buFontTx/>
          <a:buNone/>
          <a:tabLst/>
          <a:defRPr kumimoji="1" lang="zh-CN" altLang="en-US" sz="2800" b="0" i="0" u="none" strike="noStrike" cap="none" normalizeH="0" baseline="0" smtClean="0">
            <a:ln>
              <a:noFill/>
            </a:ln>
            <a:solidFill>
              <a:srgbClr val="006666"/>
            </a:solidFill>
            <a:effectLst/>
            <a:latin typeface="Times New Roman" panose="02020603050405020304" pitchFamily="18" charset="0"/>
            <a:ea typeface="宋体" panose="02010600030101010101" pitchFamily="2"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20000"/>
          </a:spcBef>
          <a:spcAft>
            <a:spcPct val="0"/>
          </a:spcAft>
          <a:buClrTx/>
          <a:buSzTx/>
          <a:buFontTx/>
          <a:buNone/>
          <a:tabLst/>
          <a:defRPr kumimoji="1" lang="zh-CN" altLang="en-US" sz="2800" b="0" i="0" u="none" strike="noStrike" cap="none" normalizeH="0" baseline="0" smtClean="0">
            <a:ln>
              <a:noFill/>
            </a:ln>
            <a:solidFill>
              <a:srgbClr val="006666"/>
            </a:solidFill>
            <a:effectLst/>
            <a:latin typeface="Times New Roman" panose="02020603050405020304" pitchFamily="18" charset="0"/>
            <a:ea typeface="宋体" panose="02010600030101010101" pitchFamily="2" charset="-122"/>
          </a:defRPr>
        </a:defPPr>
      </a:lstStyle>
    </a:lnDef>
  </a:objectDefaults>
  <a:extraClrSchemeLst>
    <a:extraClrScheme>
      <a:clrScheme name="ERP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ERP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ERP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ERP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ERP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ERP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ERP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DengXian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DengXian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C:\Documents and Settings\xy.PC171871289725\Application Data\Microsoft\Templates\ERP.pot</Template>
  <TotalTime>3916</TotalTime>
  <Words>7738</Words>
  <Application>Microsoft Office PowerPoint</Application>
  <PresentationFormat>全屏显示(4:3)</PresentationFormat>
  <Paragraphs>741</Paragraphs>
  <Slides>95</Slides>
  <Notes>71</Notes>
  <HiddenSlides>0</HiddenSlides>
  <MMClips>0</MMClips>
  <ScaleCrop>false</ScaleCrop>
  <HeadingPairs>
    <vt:vector size="6" baseType="variant">
      <vt:variant>
        <vt:lpstr>已用的字体</vt:lpstr>
      </vt:variant>
      <vt:variant>
        <vt:i4>16</vt:i4>
      </vt:variant>
      <vt:variant>
        <vt:lpstr>主题</vt:lpstr>
      </vt:variant>
      <vt:variant>
        <vt:i4>2</vt:i4>
      </vt:variant>
      <vt:variant>
        <vt:lpstr>幻灯片标题</vt:lpstr>
      </vt:variant>
      <vt:variant>
        <vt:i4>95</vt:i4>
      </vt:variant>
    </vt:vector>
  </HeadingPairs>
  <TitlesOfParts>
    <vt:vector size="113" baseType="lpstr">
      <vt:lpstr>-apple-system</vt:lpstr>
      <vt:lpstr>MathJax_Main</vt:lpstr>
      <vt:lpstr>MathJax_Math-italic</vt:lpstr>
      <vt:lpstr>MathJax_Size1</vt:lpstr>
      <vt:lpstr>等线</vt:lpstr>
      <vt:lpstr>等线</vt:lpstr>
      <vt:lpstr>黑体</vt:lpstr>
      <vt:lpstr>华文楷体</vt:lpstr>
      <vt:lpstr>隶书</vt:lpstr>
      <vt:lpstr>宋体</vt:lpstr>
      <vt:lpstr>Arial</vt:lpstr>
      <vt:lpstr>Arial Black</vt:lpstr>
      <vt:lpstr>Calibri</vt:lpstr>
      <vt:lpstr>Cambria Math</vt:lpstr>
      <vt:lpstr>Times New Roman</vt:lpstr>
      <vt:lpstr>Wingdings</vt:lpstr>
      <vt:lpstr>ERP</vt:lpstr>
      <vt:lpstr>1_ERP</vt:lpstr>
      <vt:lpstr>卷积神经网络——CNN</vt:lpstr>
      <vt:lpstr> 卷积神经网络——CNN</vt:lpstr>
      <vt:lpstr> 卷积神经网络—CNN</vt:lpstr>
      <vt:lpstr> 卷积神经网络—CNN</vt:lpstr>
      <vt:lpstr> 卷积神经网络—CNN</vt:lpstr>
      <vt:lpstr> 卷积神经网络—CNN</vt:lpstr>
      <vt:lpstr> 卷积神经网络—CNN</vt:lpstr>
      <vt:lpstr> 卷积神经网络—CNN</vt:lpstr>
      <vt:lpstr> 卷积神经网络—CNN</vt:lpstr>
      <vt:lpstr> 卷积神经网络—CNN</vt:lpstr>
      <vt:lpstr>矩阵卷积计算示例</vt:lpstr>
      <vt:lpstr>矩阵卷积计算示例</vt:lpstr>
      <vt:lpstr>矩阵卷积计算示例</vt:lpstr>
      <vt:lpstr> 卷积神经网络—CNN</vt:lpstr>
      <vt:lpstr>张量卷积计算示例</vt:lpstr>
      <vt:lpstr>PowerPoint 演示文稿</vt:lpstr>
      <vt:lpstr> 卷积神经网络—CNN</vt:lpstr>
      <vt:lpstr>CNN三个特征来源于图像识别的需求</vt:lpstr>
      <vt:lpstr>CNN三个特征来源于图像识别的需求</vt:lpstr>
      <vt:lpstr>CNN三个特征来源于图像识别的需求</vt:lpstr>
      <vt:lpstr>三、概念要点2 —CNN三个特征</vt:lpstr>
      <vt:lpstr>1、局部感受野的理解</vt:lpstr>
      <vt:lpstr>1、局部感受野的理解</vt:lpstr>
      <vt:lpstr>1、局部感受野的理解</vt:lpstr>
      <vt:lpstr>1、局部感受野的理解</vt:lpstr>
      <vt:lpstr>2、局部感受野与隐层神经元的关系</vt:lpstr>
      <vt:lpstr>2、局部感受野与隐层神经元的关系</vt:lpstr>
      <vt:lpstr>3、局部感受野与卷积核</vt:lpstr>
      <vt:lpstr>4、局部感受野的滑动</vt:lpstr>
      <vt:lpstr>4、局部感受野的滑动</vt:lpstr>
      <vt:lpstr>4、局部感受野的滑动</vt:lpstr>
      <vt:lpstr>4、局部感受野的滑动</vt:lpstr>
      <vt:lpstr>4、局部感受野的滑动</vt:lpstr>
      <vt:lpstr>4、局部感受野的滑动</vt:lpstr>
      <vt:lpstr>5、局部卷积输出矩阵</vt:lpstr>
      <vt:lpstr>5、卷积核的作用</vt:lpstr>
      <vt:lpstr>5、卷积核的作用</vt:lpstr>
      <vt:lpstr>5、卷积核的作用</vt:lpstr>
      <vt:lpstr>5、卷积核的作用</vt:lpstr>
      <vt:lpstr>6、零填充</vt:lpstr>
      <vt:lpstr>6、零填充</vt:lpstr>
      <vt:lpstr>7、步长</vt:lpstr>
      <vt:lpstr>7、步长</vt:lpstr>
      <vt:lpstr>7、步长</vt:lpstr>
      <vt:lpstr>8、多输入通道中的局部感受野</vt:lpstr>
      <vt:lpstr>8、多输入通道中的局部感受野</vt:lpstr>
      <vt:lpstr>8、多输入通道中的局部感受野</vt:lpstr>
      <vt:lpstr>8、多输入通道中的局部感受野</vt:lpstr>
      <vt:lpstr>8、多输入通道中的局部感受野</vt:lpstr>
      <vt:lpstr>8、多输入通道中的局部感受野</vt:lpstr>
      <vt:lpstr>三、概念要点2 —CNN三个特征</vt:lpstr>
      <vt:lpstr>1、何为权值共享</vt:lpstr>
      <vt:lpstr>1、何为权值共享</vt:lpstr>
      <vt:lpstr>1、何为权值共享</vt:lpstr>
      <vt:lpstr>1、何为权值共享</vt:lpstr>
      <vt:lpstr>1、何为权值共享</vt:lpstr>
      <vt:lpstr>2、权值共享的作用</vt:lpstr>
      <vt:lpstr>2、权值共享的作用</vt:lpstr>
      <vt:lpstr>三、概念要点2 —CNN三个特征</vt:lpstr>
      <vt:lpstr>1、何为池化</vt:lpstr>
      <vt:lpstr>2、池化的作用</vt:lpstr>
      <vt:lpstr>2、池化的作用</vt:lpstr>
      <vt:lpstr>3、池化操作</vt:lpstr>
      <vt:lpstr>3、池化操作</vt:lpstr>
      <vt:lpstr>3、池化操作</vt:lpstr>
      <vt:lpstr>4、池化操作—最大/平均池化</vt:lpstr>
      <vt:lpstr>4、池化操作—最大/平均池化</vt:lpstr>
      <vt:lpstr>5、池化结果的可视化理解</vt:lpstr>
      <vt:lpstr>四、完整的CNN模型</vt:lpstr>
      <vt:lpstr>CNN结构组成</vt:lpstr>
      <vt:lpstr>CNN结构组成</vt:lpstr>
      <vt:lpstr>CNN模型——卷积层1</vt:lpstr>
      <vt:lpstr>CNN模型——卷积层1</vt:lpstr>
      <vt:lpstr>CNN模型——池化层1</vt:lpstr>
      <vt:lpstr>CNN模型——卷积层2</vt:lpstr>
      <vt:lpstr>CNN模型——卷积层2</vt:lpstr>
      <vt:lpstr>CNN模型——池化层2</vt:lpstr>
      <vt:lpstr>CNN模型——展平</vt:lpstr>
      <vt:lpstr>CNN模型——全连接层</vt:lpstr>
      <vt:lpstr>CNN模型——参数个数</vt:lpstr>
      <vt:lpstr>CNN模型——参数个数</vt:lpstr>
      <vt:lpstr>CNN模型——dropout</vt:lpstr>
      <vt:lpstr>CNN模型——dropout</vt:lpstr>
      <vt:lpstr>CNN模型——dropout</vt:lpstr>
      <vt:lpstr>CNN模型——dropout</vt:lpstr>
      <vt:lpstr>CNN模型——softmax作用</vt:lpstr>
      <vt:lpstr>CNN模型——softmax作用</vt:lpstr>
      <vt:lpstr>五、CNN网络结构中的超参数</vt:lpstr>
      <vt:lpstr>五、CNN网络结构中的超参数</vt:lpstr>
      <vt:lpstr>六、CNN各层特征的理解</vt:lpstr>
      <vt:lpstr>六、CNN各层特征的理解</vt:lpstr>
      <vt:lpstr>六、CNN各层特征的理解</vt:lpstr>
      <vt:lpstr>六、CNN各层特征的理解</vt:lpstr>
      <vt:lpstr>六、CNN各层特征的理解</vt:lpstr>
      <vt:lpstr>七、CNN演示</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数据挖掘原理与技术</dc:title>
  <dc:creator>xiangyang</dc:creator>
  <cp:lastModifiedBy>Windows User</cp:lastModifiedBy>
  <cp:revision>274</cp:revision>
  <dcterms:created xsi:type="dcterms:W3CDTF">2005-02-11T09:22:01Z</dcterms:created>
  <dcterms:modified xsi:type="dcterms:W3CDTF">2021-10-29T10:29:14Z</dcterms:modified>
</cp:coreProperties>
</file>